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57" r:id="rId4"/>
    <p:sldId id="279" r:id="rId5"/>
    <p:sldId id="280" r:id="rId6"/>
    <p:sldId id="260" r:id="rId7"/>
    <p:sldId id="262" r:id="rId8"/>
    <p:sldId id="264" r:id="rId9"/>
    <p:sldId id="266" r:id="rId10"/>
    <p:sldId id="267" r:id="rId11"/>
    <p:sldId id="292" r:id="rId12"/>
    <p:sldId id="277" r:id="rId13"/>
    <p:sldId id="271" r:id="rId14"/>
    <p:sldId id="290" r:id="rId15"/>
    <p:sldId id="278" r:id="rId16"/>
    <p:sldId id="261" r:id="rId17"/>
    <p:sldId id="269" r:id="rId18"/>
    <p:sldId id="274" r:id="rId19"/>
    <p:sldId id="281" r:id="rId20"/>
    <p:sldId id="282" r:id="rId21"/>
    <p:sldId id="284" r:id="rId22"/>
    <p:sldId id="286" r:id="rId23"/>
    <p:sldId id="287" r:id="rId24"/>
    <p:sldId id="276" r:id="rId25"/>
    <p:sldId id="291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E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71" autoAdjust="0"/>
  </p:normalViewPr>
  <p:slideViewPr>
    <p:cSldViewPr snapToGrid="0">
      <p:cViewPr varScale="1">
        <p:scale>
          <a:sx n="97" d="100"/>
          <a:sy n="97" d="100"/>
        </p:scale>
        <p:origin x="-19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1E7D-FA2C-4C51-89A3-E71FF823B7A0}" type="datetimeFigureOut">
              <a:rPr lang="en-GB" smtClean="0"/>
              <a:t>05/10/2018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4DB7-E3D8-4980-9B02-93E736107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1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DB7-E3D8-4980-9B02-93E7361078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7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MasterOnly</a:t>
            </a:r>
            <a:r>
              <a:rPr lang="en-US" dirty="0" smtClean="0"/>
              <a:t> PTP</a:t>
            </a:r>
            <a:r>
              <a:rPr lang="en-US" baseline="0" dirty="0" smtClean="0"/>
              <a:t> ports – BMC running, but some ports </a:t>
            </a:r>
            <a:r>
              <a:rPr lang="en-US" baseline="0" dirty="0" err="1" smtClean="0"/>
              <a:t>disalowed</a:t>
            </a:r>
            <a:r>
              <a:rPr lang="en-US" baseline="0" dirty="0" smtClean="0"/>
              <a:t> from being Slave</a:t>
            </a:r>
          </a:p>
          <a:p>
            <a:r>
              <a:rPr lang="en-US" baseline="0" dirty="0" smtClean="0"/>
              <a:t>External configuration – disable BMCA, use management to configure port state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DB7-E3D8-4980-9B02-93E7361078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3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MasterOnly</a:t>
            </a:r>
            <a:r>
              <a:rPr lang="en-US" dirty="0" smtClean="0"/>
              <a:t> PTP</a:t>
            </a:r>
            <a:r>
              <a:rPr lang="en-US" baseline="0" dirty="0" smtClean="0"/>
              <a:t> ports – BMC running, but some ports </a:t>
            </a:r>
            <a:r>
              <a:rPr lang="en-US" baseline="0" dirty="0" err="1" smtClean="0"/>
              <a:t>disalowed</a:t>
            </a:r>
            <a:r>
              <a:rPr lang="en-US" baseline="0" dirty="0" smtClean="0"/>
              <a:t> from being Slave</a:t>
            </a:r>
          </a:p>
          <a:p>
            <a:r>
              <a:rPr lang="en-US" baseline="0" dirty="0" smtClean="0"/>
              <a:t>External configuration – disable BMCA, use management to configure port state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DB7-E3D8-4980-9B02-93E7361078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0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MasterOnly</a:t>
            </a:r>
            <a:r>
              <a:rPr lang="en-US" dirty="0" smtClean="0"/>
              <a:t> PTP</a:t>
            </a:r>
            <a:r>
              <a:rPr lang="en-US" baseline="0" dirty="0" smtClean="0"/>
              <a:t> ports – BMC running, but some ports </a:t>
            </a:r>
            <a:r>
              <a:rPr lang="en-US" baseline="0" dirty="0" err="1" smtClean="0"/>
              <a:t>disalowed</a:t>
            </a:r>
            <a:r>
              <a:rPr lang="en-US" baseline="0" dirty="0" smtClean="0"/>
              <a:t> from being Slave</a:t>
            </a:r>
          </a:p>
          <a:p>
            <a:r>
              <a:rPr lang="en-US" baseline="0" dirty="0" smtClean="0"/>
              <a:t>External configuration – disable BMCA, use management to configure port state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DB7-E3D8-4980-9B02-93E7361078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1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MasterOnly</a:t>
            </a:r>
            <a:r>
              <a:rPr lang="en-US" dirty="0" smtClean="0"/>
              <a:t> PTP</a:t>
            </a:r>
            <a:r>
              <a:rPr lang="en-US" baseline="0" dirty="0" smtClean="0"/>
              <a:t> ports – BMC running, but some ports </a:t>
            </a:r>
            <a:r>
              <a:rPr lang="en-US" baseline="0" dirty="0" err="1" smtClean="0"/>
              <a:t>disalowed</a:t>
            </a:r>
            <a:r>
              <a:rPr lang="en-US" baseline="0" dirty="0" smtClean="0"/>
              <a:t> from being Slave</a:t>
            </a:r>
          </a:p>
          <a:p>
            <a:r>
              <a:rPr lang="en-US" baseline="0" dirty="0" smtClean="0"/>
              <a:t>External configuration – disable BMCA, use management to configure port state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04DB7-E3D8-4980-9B02-93E7361078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7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48CB-40C1-4C86-B17A-06EA9456F125}" type="datetime1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9992-5426-4E22-98B6-E89AA378CBA3}" type="datetime1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3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BF6-9FEA-4474-839A-D7AB5D6A2F8B}" type="datetime1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90092" cy="365125"/>
          </a:xfrm>
        </p:spPr>
        <p:txBody>
          <a:bodyPr/>
          <a:lstStyle/>
          <a:p>
            <a:fld id="{922FFB53-4AB1-4936-AE38-E23E81488060}" type="datetime1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5803" y="6356351"/>
            <a:ext cx="397239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5258" y="6356351"/>
            <a:ext cx="1290091" cy="365125"/>
          </a:xfrm>
        </p:spPr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0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9FE1-502A-46EE-9BB6-F72ED86EB655}" type="datetime1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380F-80CC-4BED-8ABD-7EEC2B2F4EB0}" type="datetime1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C98E-27FD-4992-BA50-3EF8DDCE19BB}" type="datetime1">
              <a:rPr lang="en-GB" smtClean="0"/>
              <a:t>05/10/2018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4D0A-A6E4-41A4-8096-DE06DBEBF500}" type="datetime1">
              <a:rPr lang="en-GB" smtClean="0"/>
              <a:t>05/10/2018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ED94-DE7B-42A3-9943-AA2F446E6BEF}" type="datetime1">
              <a:rPr lang="en-GB" smtClean="0"/>
              <a:t>05/10/2018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1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A24B-34FB-4815-8D18-6FFF86FF2940}" type="datetime1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1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FEBB-B504-4531-BA6C-F991CC275907}" type="datetime1">
              <a:rPr lang="en-GB" smtClean="0"/>
              <a:t>05/10/2018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3E8B-6144-4EF4-9152-86681981A5EB}" type="datetime1">
              <a:rPr lang="en-GB" smtClean="0"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Greg Daniluk, WR standardization in IEEE1588, 28/06/2018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6787-3131-4668-8254-02A11061B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5.jpeg"/><Relationship Id="rId2" Type="http://schemas.openxmlformats.org/officeDocument/2006/relationships/image" Target="../media/image7.png"/><Relationship Id="rId16" Type="http://schemas.openxmlformats.org/officeDocument/2006/relationships/image" Target="../media/image4.jpe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3.jpe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D5EAA"/>
                </a:solidFill>
                <a:latin typeface="+mn-lt"/>
              </a:rPr>
              <a:t>White Rabbit standardization </a:t>
            </a:r>
            <a:r>
              <a:rPr lang="en-US" sz="4400" dirty="0" smtClean="0">
                <a:solidFill>
                  <a:srgbClr val="0D5EAA"/>
                </a:solidFill>
                <a:latin typeface="+mn-lt"/>
              </a:rPr>
              <a:t>in</a:t>
            </a:r>
            <a:br>
              <a:rPr lang="en-US" sz="4400" dirty="0" smtClean="0">
                <a:solidFill>
                  <a:srgbClr val="0D5EAA"/>
                </a:solidFill>
                <a:latin typeface="+mn-lt"/>
              </a:rPr>
            </a:br>
            <a:r>
              <a:rPr lang="en-US" sz="4400" dirty="0" smtClean="0">
                <a:solidFill>
                  <a:srgbClr val="0D5EAA"/>
                </a:solidFill>
                <a:latin typeface="+mn-lt"/>
              </a:rPr>
              <a:t>IEEE1588-20XX</a:t>
            </a:r>
            <a:endParaRPr lang="en-GB" sz="4400" dirty="0">
              <a:solidFill>
                <a:srgbClr val="0D5EAA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3658"/>
            <a:ext cx="6858000" cy="2224619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D5EAA"/>
                </a:solidFill>
              </a:rPr>
              <a:t>Maciej Lipinski</a:t>
            </a:r>
          </a:p>
          <a:p>
            <a:r>
              <a:rPr lang="en-US" sz="3000" dirty="0" smtClean="0">
                <a:solidFill>
                  <a:srgbClr val="0D5EAA"/>
                </a:solidFill>
              </a:rPr>
              <a:t>(based on </a:t>
            </a:r>
            <a:r>
              <a:rPr lang="en-US" sz="3000" smtClean="0">
                <a:solidFill>
                  <a:srgbClr val="0D5EAA"/>
                </a:solidFill>
              </a:rPr>
              <a:t>Greg’s presentation)</a:t>
            </a:r>
            <a:endParaRPr lang="en-US" sz="3000" dirty="0">
              <a:solidFill>
                <a:srgbClr val="0D5EAA"/>
              </a:solidFill>
            </a:endParaRPr>
          </a:p>
          <a:p>
            <a:endParaRPr lang="en-US" dirty="0">
              <a:solidFill>
                <a:srgbClr val="0D5E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2. Correction of PTP calculations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28649" y="1693069"/>
                <a:ext cx="7886701" cy="4136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0D5EAA"/>
                    </a:solidFill>
                  </a:rPr>
                  <a:t>Delay asymmetry estimation:</a:t>
                </a: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WR: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𝑑𝑒𝑙𝑎𝑦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D5EAA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𝑑𝑒𝑙𝑎𝑦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𝑑𝑒𝑙𝑎𝑦𝐴𝑠𝑦𝑚𝑚𝑒𝑡𝑟𝑦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&gt; + &lt;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𝑚𝑒𝑎𝑛𝐷𝑒𝑙𝑎𝑦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400" dirty="0" smtClean="0">
                  <a:solidFill>
                    <a:srgbClr val="0D5EAA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𝑑𝑒𝑙𝑎𝑦𝐴𝑠𝑦𝑚𝑚𝑒𝑡𝑟𝑦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𝑐𝑜𝑛𝑠𝑡𝑎𝑛𝑡𝐴𝑠𝑦𝑚𝑚𝑒𝑡𝑟𝑦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D5EA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𝑚𝑒𝑎𝑛𝐷𝑒𝑙𝑎𝑦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r>
                  <a:rPr lang="en-US" sz="1400" i="1" dirty="0">
                    <a:solidFill>
                      <a:srgbClr val="0D5EAA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1400" i="1" dirty="0">
                    <a:solidFill>
                      <a:srgbClr val="0D5EAA"/>
                    </a:solidFill>
                    <a:latin typeface="Cambria Math" panose="02040503050406030204" pitchFamily="18" charset="0"/>
                  </a:rPr>
                </a:br>
                <a:endParaRPr lang="en-US" sz="1400" i="1" dirty="0">
                  <a:solidFill>
                    <a:srgbClr val="0D5EA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693069"/>
                <a:ext cx="7886701" cy="4136231"/>
              </a:xfrm>
              <a:prstGeom prst="rect">
                <a:avLst/>
              </a:prstGeom>
              <a:blipFill rotWithShape="1">
                <a:blip r:embed="rId7"/>
                <a:stretch>
                  <a:fillRect l="-1005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2. Correction of PTP calculations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28649" y="1693069"/>
                <a:ext cx="7886701" cy="41362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0D5EAA"/>
                    </a:solidFill>
                  </a:rPr>
                  <a:t>Delay asymmetry estimation:</a:t>
                </a: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WR: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𝑑𝑒𝑙𝑎𝑦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D5EAA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𝑑𝑒𝑙𝑎𝑦</m:t>
                        </m:r>
                      </m:e>
                      <m:sub>
                        <m:r>
                          <a:rPr lang="en-US" sz="14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𝑑𝑒𝑙𝑎𝑦𝐴𝑠𝑦𝑚𝑚𝑒𝑡𝑟𝑦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&gt; + &lt;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𝑚𝑒𝑎𝑛𝐷𝑒𝑙𝑎𝑦</m:t>
                    </m:r>
                    <m:r>
                      <a:rPr lang="en-US" sz="14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400" dirty="0" smtClean="0">
                  <a:solidFill>
                    <a:srgbClr val="0D5EAA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 smtClean="0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𝑑𝑒𝑙𝑎𝑦𝐴𝑠𝑦𝑚𝑚𝑒𝑡𝑟𝑦</m:t>
                      </m:r>
                      <m:r>
                        <a:rPr lang="en-US" sz="1400" i="1" smtClean="0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sz="1400" i="1" smtClean="0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𝑐𝑜𝑛𝑠𝑡𝑎𝑛𝑡𝐴𝑠𝑦𝑚𝑚𝑒𝑡𝑟𝑦</m:t>
                      </m:r>
                      <m:r>
                        <a:rPr lang="en-US" sz="1400" i="1" smtClean="0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D5EA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1400" i="1">
                              <a:solidFill>
                                <a:srgbClr val="0D5E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𝑚𝑒𝑎𝑛𝐷𝑒𝑙𝑎𝑦</m:t>
                      </m:r>
                      <m:r>
                        <a:rPr lang="en-US" sz="1400" i="1">
                          <a:solidFill>
                            <a:srgbClr val="0D5EAA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r>
                  <a:rPr lang="en-US" sz="1400" i="1" dirty="0">
                    <a:solidFill>
                      <a:srgbClr val="0D5EAA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1400" i="1" dirty="0">
                    <a:solidFill>
                      <a:srgbClr val="0D5EAA"/>
                    </a:solidFill>
                    <a:latin typeface="Cambria Math" panose="02040503050406030204" pitchFamily="18" charset="0"/>
                  </a:rPr>
                </a:br>
                <a:endParaRPr lang="en-US" sz="1400" i="1" dirty="0" smtClean="0">
                  <a:solidFill>
                    <a:srgbClr val="0D5EAA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D5EAA"/>
                    </a:solidFill>
                  </a:rPr>
                  <a:t>Hardware delays:</a:t>
                </a: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WR: only Slave corrects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𝑜𝑓𝑓𝑠𝑒𝑡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D5EAA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𝑇𝑋𝑀</m:t>
                        </m:r>
                      </m:sub>
                    </m:sSub>
                    <m:r>
                      <a:rPr lang="en-US" sz="20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𝑅𝑋𝑀</m:t>
                        </m:r>
                      </m:sub>
                    </m:sSub>
                    <m:r>
                      <a:rPr lang="en-US" sz="20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𝑇𝑋𝑆</m:t>
                        </m:r>
                      </m:sub>
                    </m:sSub>
                    <m:r>
                      <a:rPr lang="en-US" sz="2000" i="1">
                        <a:solidFill>
                          <a:srgbClr val="0D5EAA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D5EA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D5EAA"/>
                            </a:solidFill>
                            <a:latin typeface="Cambria Math" panose="02040503050406030204" pitchFamily="18" charset="0"/>
                          </a:rPr>
                          <m:t>𝑅𝑋𝑆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D5EAA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0D5EAA"/>
                    </a:solidFill>
                  </a:rPr>
                  <a:t>In HA: both Master and Slave correct timestamps for ingress/egress latencies</a:t>
                </a:r>
              </a:p>
              <a:p>
                <a:pPr marL="457200" lvl="1" indent="0">
                  <a:buNone/>
                </a:pPr>
                <a:endParaRPr lang="en-US" sz="1400" i="1" dirty="0">
                  <a:solidFill>
                    <a:srgbClr val="0D5EA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693069"/>
                <a:ext cx="7886701" cy="4136231"/>
              </a:xfrm>
              <a:prstGeom prst="rect">
                <a:avLst/>
              </a:prstGeom>
              <a:blipFill rotWithShape="1">
                <a:blip r:embed="rId7"/>
                <a:stretch>
                  <a:fillRect l="-1005" t="-2065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3. WR Calibration procedure v1.1</a:t>
            </a:r>
            <a:endParaRPr lang="en-GB" sz="3600" dirty="0">
              <a:solidFill>
                <a:srgbClr val="0D5EAA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D5EAA"/>
                </a:solidFill>
                <a:ea typeface="Cambria Math" panose="02040503050406030204" pitchFamily="18" charset="0"/>
              </a:rPr>
              <a:t>In HA: </a:t>
            </a:r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“Calibration Procedures”</a:t>
            </a:r>
          </a:p>
          <a:p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Rewritten into informative annex</a:t>
            </a:r>
          </a:p>
          <a:p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Rewritten to use IEEE-1588 terminology and data sets</a:t>
            </a:r>
          </a:p>
          <a:p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Exactly the same step-by-step procedure</a:t>
            </a:r>
          </a:p>
          <a:p>
            <a:endParaRPr lang="en-US" sz="2400" i="1" dirty="0">
              <a:solidFill>
                <a:srgbClr val="0D5EAA"/>
              </a:solidFill>
              <a:ea typeface="Cambria Math" panose="02040503050406030204" pitchFamily="18" charset="0"/>
            </a:endParaRPr>
          </a:p>
          <a:p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Does not include</a:t>
            </a:r>
          </a:p>
          <a:p>
            <a:pPr lvl="1"/>
            <a:r>
              <a:rPr lang="en-US" sz="2000" i="1" dirty="0">
                <a:solidFill>
                  <a:srgbClr val="0D5EAA"/>
                </a:solidFill>
                <a:ea typeface="Cambria Math" panose="02040503050406030204" pitchFamily="18" charset="0"/>
              </a:rPr>
              <a:t>Mathematical proofs</a:t>
            </a:r>
          </a:p>
          <a:p>
            <a:pPr lvl="1"/>
            <a:r>
              <a:rPr lang="en-US" sz="2000" i="1" dirty="0">
                <a:solidFill>
                  <a:srgbClr val="0D5EAA"/>
                </a:solidFill>
                <a:ea typeface="Cambria Math" panose="02040503050406030204" pitchFamily="18" charset="0"/>
              </a:rPr>
              <a:t>Measurement errors </a:t>
            </a:r>
            <a:r>
              <a:rPr lang="en-US" sz="2000" i="1" dirty="0" smtClean="0">
                <a:solidFill>
                  <a:srgbClr val="0D5EAA"/>
                </a:solidFill>
                <a:ea typeface="Cambria Math" panose="02040503050406030204" pitchFamily="18" charset="0"/>
              </a:rPr>
              <a:t>estimation</a:t>
            </a:r>
            <a:endParaRPr lang="en-US" sz="2000" i="1" dirty="0">
              <a:solidFill>
                <a:srgbClr val="0D5EAA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4. Assignment of fixed roles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D5EAA"/>
                </a:solidFill>
              </a:rPr>
              <a:t>MasterOnly</a:t>
            </a:r>
            <a:r>
              <a:rPr lang="en-US" sz="2400" dirty="0">
                <a:solidFill>
                  <a:srgbClr val="0D5EAA"/>
                </a:solidFill>
              </a:rPr>
              <a:t> PTP Ports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Best Master Clock Algorithm running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Some ports disallowed from becoming PTP </a:t>
            </a:r>
            <a:r>
              <a:rPr lang="en-US" sz="2000" dirty="0" smtClean="0">
                <a:solidFill>
                  <a:srgbClr val="0D5EAA"/>
                </a:solidFill>
              </a:rPr>
              <a:t>Slaves</a:t>
            </a:r>
            <a:endParaRPr lang="en-US" sz="2000" dirty="0">
              <a:solidFill>
                <a:srgbClr val="0D5EA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4. Assignment of fixed roles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D5EAA"/>
                </a:solidFill>
              </a:rPr>
              <a:t>MasterOnly</a:t>
            </a:r>
            <a:r>
              <a:rPr lang="en-US" sz="2400" dirty="0">
                <a:solidFill>
                  <a:srgbClr val="0D5EAA"/>
                </a:solidFill>
              </a:rPr>
              <a:t> PTP Ports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Best Master Clock Algorithm running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Some ports disallowed from becoming PTP Slaves</a:t>
            </a:r>
          </a:p>
          <a:p>
            <a:r>
              <a:rPr lang="en-US" sz="2400" dirty="0">
                <a:solidFill>
                  <a:srgbClr val="0D5EAA"/>
                </a:solidFill>
              </a:rPr>
              <a:t>Mechanism for external role configuration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Best Master Clock Algorithm disabled</a:t>
            </a:r>
          </a:p>
          <a:p>
            <a:pPr lvl="1"/>
            <a:r>
              <a:rPr lang="en-US" sz="2000" dirty="0">
                <a:solidFill>
                  <a:srgbClr val="0D5EAA"/>
                </a:solidFill>
              </a:rPr>
              <a:t>External mechanism to configure PTP port state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5. WR PTP Profile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D5EAA"/>
                </a:solidFill>
                <a:ea typeface="Cambria Math" panose="02040503050406030204" pitchFamily="18" charset="0"/>
              </a:rPr>
              <a:t>“High Accuracy Delay Request-Response Default PTP Profile”</a:t>
            </a:r>
          </a:p>
          <a:p>
            <a:r>
              <a:rPr lang="en-GB" sz="2400" dirty="0">
                <a:solidFill>
                  <a:srgbClr val="0D5EAA"/>
                </a:solidFill>
              </a:rPr>
              <a:t>Extends Delay </a:t>
            </a:r>
            <a:r>
              <a:rPr lang="en-GB" sz="2400" dirty="0" err="1">
                <a:solidFill>
                  <a:srgbClr val="0D5EAA"/>
                </a:solidFill>
              </a:rPr>
              <a:t>Req-Resp</a:t>
            </a:r>
            <a:r>
              <a:rPr lang="en-GB" sz="2400" dirty="0">
                <a:solidFill>
                  <a:srgbClr val="0D5EAA"/>
                </a:solidFill>
              </a:rPr>
              <a:t> Default PTP Profile</a:t>
            </a:r>
          </a:p>
          <a:p>
            <a:r>
              <a:rPr lang="en-GB" sz="2400" dirty="0">
                <a:solidFill>
                  <a:srgbClr val="0D5EAA"/>
                </a:solidFill>
              </a:rPr>
              <a:t>Mandates support of optional features required by High Accuracy</a:t>
            </a:r>
          </a:p>
          <a:p>
            <a:r>
              <a:rPr lang="en-GB" sz="2400" dirty="0">
                <a:solidFill>
                  <a:srgbClr val="0D5EAA"/>
                </a:solidFill>
              </a:rPr>
              <a:t>Defines default and allowed values for the optional features</a:t>
            </a:r>
          </a:p>
          <a:p>
            <a:r>
              <a:rPr lang="en-GB" sz="2400" dirty="0">
                <a:solidFill>
                  <a:srgbClr val="0D5EAA"/>
                </a:solidFill>
              </a:rPr>
              <a:t>Interoperates with Delay </a:t>
            </a:r>
            <a:r>
              <a:rPr lang="en-GB" sz="2400" dirty="0" err="1">
                <a:solidFill>
                  <a:srgbClr val="0D5EAA"/>
                </a:solidFill>
              </a:rPr>
              <a:t>Req-Resp</a:t>
            </a:r>
            <a:r>
              <a:rPr lang="en-GB" sz="2400" dirty="0">
                <a:solidFill>
                  <a:srgbClr val="0D5EAA"/>
                </a:solidFill>
              </a:rPr>
              <a:t> Default Profile</a:t>
            </a:r>
          </a:p>
          <a:p>
            <a:r>
              <a:rPr lang="en-GB" sz="2400" dirty="0">
                <a:solidFill>
                  <a:srgbClr val="0D5EAA"/>
                </a:solidFill>
              </a:rPr>
              <a:t>Defines High Accuracy Clock Model</a:t>
            </a:r>
          </a:p>
          <a:p>
            <a:pPr lvl="1"/>
            <a:r>
              <a:rPr lang="en-GB" sz="2000" dirty="0" err="1">
                <a:solidFill>
                  <a:srgbClr val="0D5EAA"/>
                </a:solidFill>
              </a:rPr>
              <a:t>Syntonization</a:t>
            </a:r>
            <a:r>
              <a:rPr lang="en-GB" sz="2000" dirty="0">
                <a:solidFill>
                  <a:srgbClr val="0D5EAA"/>
                </a:solidFill>
              </a:rPr>
              <a:t> through Layer-1</a:t>
            </a:r>
          </a:p>
          <a:p>
            <a:pPr lvl="1"/>
            <a:r>
              <a:rPr lang="en-GB" sz="2000" dirty="0">
                <a:solidFill>
                  <a:srgbClr val="0D5EAA"/>
                </a:solidFill>
              </a:rPr>
              <a:t>Synchronization through </a:t>
            </a:r>
            <a:r>
              <a:rPr lang="en-GB" sz="2000" dirty="0" smtClean="0">
                <a:solidFill>
                  <a:srgbClr val="0D5EAA"/>
                </a:solidFill>
              </a:rPr>
              <a:t>PTP</a:t>
            </a:r>
            <a:endParaRPr lang="en-GB" sz="2000" dirty="0">
              <a:solidFill>
                <a:srgbClr val="0D5E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D5EAA"/>
                </a:solidFill>
              </a:rPr>
              <a:t>Where is WR in IEEE1588-20XX?</a:t>
            </a:r>
            <a:endParaRPr lang="en-GB" sz="4000" dirty="0">
              <a:solidFill>
                <a:srgbClr val="0D5EAA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16880" y="2863910"/>
            <a:ext cx="759250" cy="500392"/>
            <a:chOff x="10383679" y="2181236"/>
            <a:chExt cx="1012333" cy="667189"/>
          </a:xfrm>
        </p:grpSpPr>
        <p:sp>
          <p:nvSpPr>
            <p:cNvPr id="14" name="Down Arrow 13"/>
            <p:cNvSpPr/>
            <p:nvPr/>
          </p:nvSpPr>
          <p:spPr>
            <a:xfrm>
              <a:off x="10383679" y="2181236"/>
              <a:ext cx="1012333" cy="6671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720" y="2250979"/>
              <a:ext cx="526053" cy="52770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324765" y="3541517"/>
            <a:ext cx="1553831" cy="1077315"/>
            <a:chOff x="2319113" y="4716358"/>
            <a:chExt cx="1966916" cy="122724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503361" y="1443514"/>
            <a:ext cx="1545716" cy="1285471"/>
            <a:chOff x="2514600" y="2286000"/>
            <a:chExt cx="1371600" cy="12192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1" y="1530990"/>
            <a:ext cx="736949" cy="1119808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3413"/>
            <a:r>
              <a:rPr lang="en-US" sz="1800" dirty="0">
                <a:solidFill>
                  <a:srgbClr val="0D5EAA"/>
                </a:solidFill>
              </a:rPr>
              <a:t>L1 </a:t>
            </a:r>
            <a:r>
              <a:rPr lang="en-US" sz="1800" dirty="0" err="1">
                <a:solidFill>
                  <a:srgbClr val="0D5EAA"/>
                </a:solidFill>
              </a:rPr>
              <a:t>syntonization</a:t>
            </a:r>
            <a:r>
              <a:rPr lang="en-US" sz="1800" dirty="0">
                <a:solidFill>
                  <a:srgbClr val="0D5EAA"/>
                </a:solidFill>
              </a:rPr>
              <a:t> 			– </a:t>
            </a:r>
            <a:r>
              <a:rPr lang="en-US" sz="1800" i="1" dirty="0">
                <a:solidFill>
                  <a:srgbClr val="0D5EAA"/>
                </a:solidFill>
              </a:rPr>
              <a:t>Annex O</a:t>
            </a:r>
          </a:p>
          <a:p>
            <a:pPr defTabSz="633413"/>
            <a:r>
              <a:rPr lang="en-US" sz="1800" dirty="0">
                <a:solidFill>
                  <a:srgbClr val="0D5EAA"/>
                </a:solidFill>
              </a:rPr>
              <a:t>Correction of PTP calculations 	– </a:t>
            </a:r>
            <a:r>
              <a:rPr lang="en-US" sz="1800" i="1" dirty="0">
                <a:solidFill>
                  <a:srgbClr val="0D5EAA"/>
                </a:solidFill>
              </a:rPr>
              <a:t>Clause 16.7 / 16.8</a:t>
            </a:r>
          </a:p>
          <a:p>
            <a:pPr defTabSz="633413"/>
            <a:r>
              <a:rPr lang="en-US" sz="1800" dirty="0">
                <a:solidFill>
                  <a:srgbClr val="0D5EAA"/>
                </a:solidFill>
              </a:rPr>
              <a:t>Calibration procedure 		– </a:t>
            </a:r>
            <a:r>
              <a:rPr lang="en-US" sz="1800" i="1" dirty="0">
                <a:solidFill>
                  <a:srgbClr val="0D5EAA"/>
                </a:solidFill>
              </a:rPr>
              <a:t>Annex Q</a:t>
            </a:r>
          </a:p>
          <a:p>
            <a:pPr defTabSz="633413"/>
            <a:r>
              <a:rPr lang="en-US" sz="1800" dirty="0">
                <a:solidFill>
                  <a:srgbClr val="0D5EAA"/>
                </a:solidFill>
              </a:rPr>
              <a:t>Assignment of fixed roles 	– </a:t>
            </a:r>
            <a:r>
              <a:rPr lang="en-US" sz="1800" i="1" dirty="0">
                <a:solidFill>
                  <a:srgbClr val="0D5EAA"/>
                </a:solidFill>
              </a:rPr>
              <a:t>Clause 9.2.2.2 / 8.2.15.5.2 / 17.6</a:t>
            </a:r>
          </a:p>
          <a:p>
            <a:pPr defTabSz="633413"/>
            <a:r>
              <a:rPr lang="en-US" sz="1800" dirty="0">
                <a:solidFill>
                  <a:srgbClr val="0D5EAA"/>
                </a:solidFill>
              </a:rPr>
              <a:t>HA PTP Profile 			– </a:t>
            </a:r>
            <a:r>
              <a:rPr lang="en-US" sz="1800" i="1" dirty="0">
                <a:solidFill>
                  <a:srgbClr val="0D5EAA"/>
                </a:solidFill>
              </a:rPr>
              <a:t>Annex J.5</a:t>
            </a:r>
          </a:p>
          <a:p>
            <a:pPr defTabSz="633413"/>
            <a:r>
              <a:rPr lang="en-US" sz="1800" dirty="0">
                <a:solidFill>
                  <a:srgbClr val="0D5EAA"/>
                </a:solidFill>
              </a:rPr>
              <a:t>Sub-ns implementation		– </a:t>
            </a:r>
            <a:r>
              <a:rPr lang="en-US" sz="1800" i="1" dirty="0">
                <a:solidFill>
                  <a:srgbClr val="0D5EAA"/>
                </a:solidFill>
              </a:rPr>
              <a:t>Annex P</a:t>
            </a:r>
          </a:p>
          <a:p>
            <a:endParaRPr lang="en-US" sz="1800" dirty="0">
              <a:solidFill>
                <a:srgbClr val="0D5EAA"/>
              </a:solidFill>
            </a:endParaRPr>
          </a:p>
          <a:p>
            <a:r>
              <a:rPr lang="en-US" sz="1800" dirty="0">
                <a:solidFill>
                  <a:srgbClr val="0D5EAA"/>
                </a:solidFill>
              </a:rPr>
              <a:t>Changes to core parts of the standard:</a:t>
            </a:r>
            <a:r>
              <a:rPr lang="en-GB" sz="1800" dirty="0">
                <a:solidFill>
                  <a:srgbClr val="0D5EAA"/>
                </a:solidFill>
              </a:rPr>
              <a:t/>
            </a:r>
            <a:br>
              <a:rPr lang="en-GB" sz="1800" dirty="0">
                <a:solidFill>
                  <a:srgbClr val="0D5EAA"/>
                </a:solidFill>
              </a:rPr>
            </a:br>
            <a:r>
              <a:rPr lang="en-GB" sz="1400" i="1" dirty="0">
                <a:solidFill>
                  <a:srgbClr val="0D5EAA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https://www.ohwr.org/projects/wr-std/wiki/wrin1588</a:t>
            </a:r>
            <a:endParaRPr lang="en-US" sz="1800" i="1" dirty="0">
              <a:solidFill>
                <a:srgbClr val="0D5EAA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D5EAA"/>
                </a:solidFill>
              </a:rPr>
              <a:t>Where is WR in IEEE1588-20XX?</a:t>
            </a:r>
            <a:endParaRPr lang="en-GB" sz="4000" dirty="0">
              <a:solidFill>
                <a:srgbClr val="0D5EA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04199"/>
            <a:ext cx="8839200" cy="4876800"/>
            <a:chOff x="1498118" y="1524000"/>
            <a:chExt cx="8839200" cy="4876800"/>
          </a:xfrm>
        </p:grpSpPr>
        <p:sp>
          <p:nvSpPr>
            <p:cNvPr id="24" name="Rectangle 23"/>
            <p:cNvSpPr/>
            <p:nvPr/>
          </p:nvSpPr>
          <p:spPr>
            <a:xfrm>
              <a:off x="7594118" y="1524000"/>
              <a:ext cx="2743200" cy="17526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Generic optional features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98118" y="1524000"/>
              <a:ext cx="3200400" cy="1752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HA-specific optional </a:t>
              </a:r>
              <a:r>
                <a:rPr lang="en-US" b="1" dirty="0">
                  <a:solidFill>
                    <a:schemeClr val="tx1"/>
                  </a:solidFill>
                </a:rPr>
                <a:t>f</a:t>
              </a:r>
              <a:r>
                <a:rPr lang="en-US" b="1" dirty="0" smtClean="0">
                  <a:solidFill>
                    <a:schemeClr val="tx1"/>
                  </a:solidFill>
                </a:rPr>
                <a:t>eatures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6853" y="1905001"/>
              <a:ext cx="577065" cy="12355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L1 Sync</a:t>
              </a:r>
              <a:endParaRPr lang="en-US" sz="1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03783" y="2560488"/>
              <a:ext cx="2166135" cy="5800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Configurable correction of </a:t>
              </a:r>
              <a:r>
                <a:rPr lang="en-US" sz="1600" dirty="0" smtClean="0"/>
                <a:t>timestamps</a:t>
              </a:r>
              <a:endParaRPr lang="en-US" sz="1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98118" y="4152900"/>
              <a:ext cx="8686800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High </a:t>
              </a:r>
              <a:r>
                <a:rPr lang="en-US" dirty="0"/>
                <a:t>Accuracy Default PTP Profile </a:t>
              </a:r>
              <a:endParaRPr lang="en-US" dirty="0" smtClean="0"/>
            </a:p>
            <a:p>
              <a:pPr algn="ctr"/>
              <a:r>
                <a:rPr lang="en-US" sz="1600" dirty="0" smtClean="0"/>
                <a:t>(Addition to Annex J)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98118" y="5829300"/>
              <a:ext cx="8695174" cy="571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Sub-ns synchronization using</a:t>
              </a:r>
              <a:r>
                <a:rPr lang="en-US" b="1" dirty="0"/>
                <a:t> </a:t>
              </a:r>
              <a:r>
                <a:rPr lang="en-US" dirty="0"/>
                <a:t>High Accuracy Default </a:t>
              </a:r>
              <a:r>
                <a:rPr lang="en-US" dirty="0" smtClean="0"/>
                <a:t>Profile</a:t>
              </a:r>
            </a:p>
            <a:p>
              <a:pPr algn="ctr"/>
              <a:r>
                <a:rPr lang="en-US" sz="1600" dirty="0" smtClean="0"/>
                <a:t>(Annex P)</a:t>
              </a:r>
              <a:endParaRPr lang="en-US" sz="16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336318" y="2988131"/>
              <a:ext cx="0" cy="1177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452348" y="2975569"/>
              <a:ext cx="0" cy="1164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8432318" y="2994411"/>
              <a:ext cx="0" cy="1177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9727718" y="2963007"/>
              <a:ext cx="0" cy="11898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479318" y="3544669"/>
              <a:ext cx="50209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HA Profile uses and requires  support of </a:t>
              </a:r>
            </a:p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the HA and other optional features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48" idx="0"/>
              <a:endCxn id="47" idx="2"/>
            </p:cNvCxnSpPr>
            <p:nvPr/>
          </p:nvCxnSpPr>
          <p:spPr>
            <a:xfrm flipH="1" flipV="1">
              <a:off x="5841518" y="4724400"/>
              <a:ext cx="4187" cy="1104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993918" y="4867870"/>
              <a:ext cx="412096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Informative annex describes 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HA Profile </a:t>
              </a:r>
              <a:endParaRPr lang="en-US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implementation that provides </a:t>
              </a:r>
            </a:p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sub-ns accuracy of synchronization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17718" y="1524000"/>
              <a:ext cx="1371600" cy="1752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Changes to the main clause of IEEE1588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28" idx="3"/>
              <a:endCxn id="56" idx="1"/>
            </p:cNvCxnSpPr>
            <p:nvPr/>
          </p:nvCxnSpPr>
          <p:spPr>
            <a:xfrm>
              <a:off x="4698518" y="2400300"/>
              <a:ext cx="1219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717568" y="2398693"/>
              <a:ext cx="11430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HA features  require changes to 1588 clauses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886932" y="1905001"/>
              <a:ext cx="1307386" cy="1234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Mechanism for external </a:t>
              </a:r>
              <a:r>
                <a:rPr lang="en-US" sz="1600" dirty="0" smtClean="0"/>
                <a:t>configuration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334732" y="1905001"/>
              <a:ext cx="773986" cy="1235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</a:t>
              </a:r>
              <a:r>
                <a:rPr lang="en-US" sz="1600" dirty="0" smtClean="0"/>
                <a:t>aster Only</a:t>
              </a:r>
              <a:endParaRPr lang="en-US" sz="1600" dirty="0"/>
            </a:p>
            <a:p>
              <a:pPr algn="ctr"/>
              <a:r>
                <a:rPr lang="en-US" sz="1600" dirty="0"/>
                <a:t>mode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03783" y="1905001"/>
              <a:ext cx="2166136" cy="53420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Calculation of the </a:t>
              </a:r>
              <a:r>
                <a:rPr lang="en-US" sz="1600" dirty="0" smtClean="0"/>
                <a:t>delayAsymmetry</a:t>
              </a:r>
              <a:endParaRPr lang="en-US" sz="16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26" y="2424808"/>
            <a:ext cx="2929715" cy="326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6448" y="1985105"/>
            <a:ext cx="354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5EAA"/>
                </a:solidFill>
              </a:rPr>
              <a:t>Project Authorization Request (PAR)</a:t>
            </a:r>
            <a:endParaRPr lang="en-GB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0"/>
            <a:ext cx="32487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Dec: PTP draft ready / 1</a:t>
            </a:r>
            <a:r>
              <a:rPr lang="en-GB" sz="1350" b="1" baseline="30000" dirty="0">
                <a:solidFill>
                  <a:srgbClr val="0D5EAA"/>
                </a:solidFill>
              </a:rPr>
              <a:t>st</a:t>
            </a:r>
            <a:r>
              <a:rPr lang="en-GB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61560" y="2107971"/>
            <a:ext cx="2071775" cy="1436420"/>
            <a:chOff x="2319113" y="4716358"/>
            <a:chExt cx="1966916" cy="122724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859555" y="337429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/>
          <p:cNvSpPr/>
          <p:nvPr/>
        </p:nvSpPr>
        <p:spPr>
          <a:xfrm>
            <a:off x="858604" y="292137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945165" y="2243187"/>
            <a:ext cx="0" cy="1260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IEEE standard lifecycle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84289" y="1827232"/>
            <a:ext cx="4975423" cy="4372232"/>
            <a:chOff x="3636994" y="1796649"/>
            <a:chExt cx="4959587" cy="4358316"/>
          </a:xfrm>
        </p:grpSpPr>
        <p:sp>
          <p:nvSpPr>
            <p:cNvPr id="6" name="Circular Arrow 5"/>
            <p:cNvSpPr/>
            <p:nvPr/>
          </p:nvSpPr>
          <p:spPr>
            <a:xfrm>
              <a:off x="3916842" y="1796649"/>
              <a:ext cx="4358316" cy="4358316"/>
            </a:xfrm>
            <a:prstGeom prst="circularArrow">
              <a:avLst>
                <a:gd name="adj1" fmla="val 5274"/>
                <a:gd name="adj2" fmla="val 312630"/>
                <a:gd name="adj3" fmla="val 14264418"/>
                <a:gd name="adj4" fmla="val 17105816"/>
                <a:gd name="adj5" fmla="val 5477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284568" y="1802559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Maintaining the standard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973717" y="2827922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Initiating the project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815770" y="4454678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Mobilizing the working group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84568" y="5338718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Drafting the standard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53366" y="4454678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Balloting the standard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36994" y="2827922"/>
              <a:ext cx="1622864" cy="811432"/>
            </a:xfrm>
            <a:custGeom>
              <a:avLst/>
              <a:gdLst>
                <a:gd name="connsiteX0" fmla="*/ 0 w 1622864"/>
                <a:gd name="connsiteY0" fmla="*/ 135241 h 811432"/>
                <a:gd name="connsiteX1" fmla="*/ 135241 w 1622864"/>
                <a:gd name="connsiteY1" fmla="*/ 0 h 811432"/>
                <a:gd name="connsiteX2" fmla="*/ 1487623 w 1622864"/>
                <a:gd name="connsiteY2" fmla="*/ 0 h 811432"/>
                <a:gd name="connsiteX3" fmla="*/ 1622864 w 1622864"/>
                <a:gd name="connsiteY3" fmla="*/ 135241 h 811432"/>
                <a:gd name="connsiteX4" fmla="*/ 1622864 w 1622864"/>
                <a:gd name="connsiteY4" fmla="*/ 676191 h 811432"/>
                <a:gd name="connsiteX5" fmla="*/ 1487623 w 1622864"/>
                <a:gd name="connsiteY5" fmla="*/ 811432 h 811432"/>
                <a:gd name="connsiteX6" fmla="*/ 135241 w 1622864"/>
                <a:gd name="connsiteY6" fmla="*/ 811432 h 811432"/>
                <a:gd name="connsiteX7" fmla="*/ 0 w 1622864"/>
                <a:gd name="connsiteY7" fmla="*/ 676191 h 811432"/>
                <a:gd name="connsiteX8" fmla="*/ 0 w 1622864"/>
                <a:gd name="connsiteY8" fmla="*/ 13524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64" h="811432">
                  <a:moveTo>
                    <a:pt x="0" y="135241"/>
                  </a:moveTo>
                  <a:cubicBezTo>
                    <a:pt x="0" y="60549"/>
                    <a:pt x="60549" y="0"/>
                    <a:pt x="135241" y="0"/>
                  </a:cubicBezTo>
                  <a:lnTo>
                    <a:pt x="1487623" y="0"/>
                  </a:lnTo>
                  <a:cubicBezTo>
                    <a:pt x="1562315" y="0"/>
                    <a:pt x="1622864" y="60549"/>
                    <a:pt x="1622864" y="135241"/>
                  </a:cubicBezTo>
                  <a:lnTo>
                    <a:pt x="1622864" y="676191"/>
                  </a:lnTo>
                  <a:cubicBezTo>
                    <a:pt x="1622864" y="750883"/>
                    <a:pt x="1562315" y="811432"/>
                    <a:pt x="1487623" y="811432"/>
                  </a:cubicBezTo>
                  <a:lnTo>
                    <a:pt x="135241" y="811432"/>
                  </a:lnTo>
                  <a:cubicBezTo>
                    <a:pt x="60549" y="811432"/>
                    <a:pt x="0" y="750883"/>
                    <a:pt x="0" y="676191"/>
                  </a:cubicBezTo>
                  <a:lnTo>
                    <a:pt x="0" y="13524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428" tIns="75428" rIns="75428" bIns="754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Gaining final approval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0"/>
            <a:ext cx="32487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Dec: PTP draft ready / 1</a:t>
            </a:r>
            <a:r>
              <a:rPr lang="en-GB" sz="1350" b="1" baseline="30000" dirty="0">
                <a:solidFill>
                  <a:srgbClr val="0D5EAA"/>
                </a:solidFill>
              </a:rPr>
              <a:t>st</a:t>
            </a:r>
            <a:r>
              <a:rPr lang="en-GB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2017 Nov: 2</a:t>
            </a:r>
            <a:r>
              <a:rPr lang="en-US" sz="1350" b="1" baseline="30000" dirty="0">
                <a:solidFill>
                  <a:srgbClr val="0D5EAA"/>
                </a:solidFill>
              </a:rPr>
              <a:t>nd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Feb: 3</a:t>
            </a:r>
            <a:r>
              <a:rPr lang="en-US" sz="1350" b="1" baseline="30000" dirty="0">
                <a:solidFill>
                  <a:srgbClr val="0D5EAA"/>
                </a:solidFill>
              </a:rPr>
              <a:t>rd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61560" y="2107971"/>
            <a:ext cx="2071775" cy="1436420"/>
            <a:chOff x="2319113" y="4716358"/>
            <a:chExt cx="1966916" cy="122724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4" y="3881772"/>
            <a:ext cx="1216177" cy="1330963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7225258" y="2873420"/>
            <a:ext cx="702338" cy="172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/>
        </p:nvSpPr>
        <p:spPr>
          <a:xfrm>
            <a:off x="859555" y="337429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/>
          <p:cNvSpPr/>
          <p:nvPr/>
        </p:nvSpPr>
        <p:spPr>
          <a:xfrm>
            <a:off x="858604" y="292137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3" name="Straight Connector 32"/>
          <p:cNvCxnSpPr>
            <a:endCxn id="34" idx="0"/>
          </p:cNvCxnSpPr>
          <p:nvPr/>
        </p:nvCxnSpPr>
        <p:spPr>
          <a:xfrm>
            <a:off x="945165" y="2243187"/>
            <a:ext cx="0" cy="20091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8604" y="425236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/>
        </p:nvSpPr>
        <p:spPr>
          <a:xfrm>
            <a:off x="858604" y="386169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342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0"/>
            <a:ext cx="32487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Dec: PTP draft ready / 1</a:t>
            </a:r>
            <a:r>
              <a:rPr lang="en-GB" sz="1350" b="1" baseline="30000" dirty="0">
                <a:solidFill>
                  <a:srgbClr val="0D5EAA"/>
                </a:solidFill>
              </a:rPr>
              <a:t>st</a:t>
            </a:r>
            <a:r>
              <a:rPr lang="en-GB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2017 Nov: 2</a:t>
            </a:r>
            <a:r>
              <a:rPr lang="en-US" sz="1350" b="1" baseline="30000" dirty="0">
                <a:solidFill>
                  <a:srgbClr val="0D5EAA"/>
                </a:solidFill>
              </a:rPr>
              <a:t>nd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Feb: 3</a:t>
            </a:r>
            <a:r>
              <a:rPr lang="en-US" sz="1350" b="1" baseline="30000" dirty="0">
                <a:solidFill>
                  <a:srgbClr val="0D5EAA"/>
                </a:solidFill>
              </a:rPr>
              <a:t>rd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802" y="4671939"/>
            <a:ext cx="1984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Aug: Sponsor Ballot</a:t>
            </a: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61560" y="2107971"/>
            <a:ext cx="2071775" cy="1436420"/>
            <a:chOff x="2319113" y="4716358"/>
            <a:chExt cx="1966916" cy="122724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4" y="3881772"/>
            <a:ext cx="1216177" cy="1330963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7225258" y="2873420"/>
            <a:ext cx="702338" cy="172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/>
        </p:nvSpPr>
        <p:spPr>
          <a:xfrm>
            <a:off x="859555" y="337429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/>
          <p:cNvSpPr/>
          <p:nvPr/>
        </p:nvSpPr>
        <p:spPr>
          <a:xfrm>
            <a:off x="858604" y="292137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3" name="Straight Connector 32"/>
          <p:cNvCxnSpPr>
            <a:endCxn id="36" idx="4"/>
          </p:cNvCxnSpPr>
          <p:nvPr/>
        </p:nvCxnSpPr>
        <p:spPr>
          <a:xfrm>
            <a:off x="945165" y="2243187"/>
            <a:ext cx="0" cy="2653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8604" y="425236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/>
        </p:nvSpPr>
        <p:spPr>
          <a:xfrm>
            <a:off x="858604" y="386169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/>
          <p:cNvSpPr/>
          <p:nvPr/>
        </p:nvSpPr>
        <p:spPr>
          <a:xfrm>
            <a:off x="858604" y="472387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43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0"/>
            <a:ext cx="32487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Dec: PTP draft ready / 1</a:t>
            </a:r>
            <a:r>
              <a:rPr lang="en-GB" sz="1350" b="1" baseline="30000" dirty="0">
                <a:solidFill>
                  <a:srgbClr val="0D5EAA"/>
                </a:solidFill>
              </a:rPr>
              <a:t>st</a:t>
            </a:r>
            <a:r>
              <a:rPr lang="en-GB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2017 Nov: 2</a:t>
            </a:r>
            <a:r>
              <a:rPr lang="en-US" sz="1350" b="1" baseline="30000" dirty="0">
                <a:solidFill>
                  <a:srgbClr val="0D5EAA"/>
                </a:solidFill>
              </a:rPr>
              <a:t>nd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Feb: 3</a:t>
            </a:r>
            <a:r>
              <a:rPr lang="en-US" sz="1350" b="1" baseline="30000" dirty="0">
                <a:solidFill>
                  <a:srgbClr val="0D5EAA"/>
                </a:solidFill>
              </a:rPr>
              <a:t>rd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802" y="4671939"/>
            <a:ext cx="1984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Aug: Sponsor Ballot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802" y="5139853"/>
            <a:ext cx="21240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2019 </a:t>
            </a:r>
            <a:r>
              <a:rPr lang="en-US" sz="1350" b="1" dirty="0" smtClean="0">
                <a:solidFill>
                  <a:srgbClr val="0D5EAA"/>
                </a:solidFill>
              </a:rPr>
              <a:t>Mid: </a:t>
            </a:r>
            <a:r>
              <a:rPr lang="en-US" sz="1350" b="1" dirty="0">
                <a:solidFill>
                  <a:srgbClr val="0D5EAA"/>
                </a:solidFill>
              </a:rPr>
              <a:t>Final draft ready</a:t>
            </a: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61560" y="2107971"/>
            <a:ext cx="2071775" cy="1436420"/>
            <a:chOff x="2319113" y="4716358"/>
            <a:chExt cx="1966916" cy="122724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4" y="3881772"/>
            <a:ext cx="1216177" cy="1330963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7225258" y="2873420"/>
            <a:ext cx="702338" cy="172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/>
        </p:nvSpPr>
        <p:spPr>
          <a:xfrm>
            <a:off x="859555" y="337429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/>
          <p:cNvSpPr/>
          <p:nvPr/>
        </p:nvSpPr>
        <p:spPr>
          <a:xfrm>
            <a:off x="858604" y="292137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3" name="Straight Connector 32"/>
          <p:cNvCxnSpPr>
            <a:endCxn id="37" idx="4"/>
          </p:cNvCxnSpPr>
          <p:nvPr/>
        </p:nvCxnSpPr>
        <p:spPr>
          <a:xfrm>
            <a:off x="945165" y="2243187"/>
            <a:ext cx="0" cy="31205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8604" y="425236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/>
        </p:nvSpPr>
        <p:spPr>
          <a:xfrm>
            <a:off x="858604" y="386169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/>
          <p:cNvSpPr/>
          <p:nvPr/>
        </p:nvSpPr>
        <p:spPr>
          <a:xfrm>
            <a:off x="858604" y="472387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00" y="4014716"/>
            <a:ext cx="1241725" cy="16722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478176" y="4642604"/>
            <a:ext cx="612396" cy="32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58604" y="5190623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512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D5EAA"/>
                </a:solidFill>
              </a:rPr>
              <a:t>IEEE1588-20XX standardization process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2013 </a:t>
            </a:r>
            <a:r>
              <a:rPr lang="en-GB" sz="1650" b="1" dirty="0" smtClean="0">
                <a:solidFill>
                  <a:srgbClr val="0D5EAA"/>
                </a:solidFill>
              </a:rPr>
              <a:t>Jun: </a:t>
            </a:r>
            <a:r>
              <a:rPr lang="en-GB" sz="1650" b="1" dirty="0">
                <a:solidFill>
                  <a:srgbClr val="0D5EAA"/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7238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43833" y="2122884"/>
            <a:ext cx="204339" cy="206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0"/>
            <a:ext cx="32487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rgbClr val="0D5EAA"/>
                </a:solidFill>
              </a:rPr>
              <a:t>2016 Dec: PTP draft ready / 1</a:t>
            </a:r>
            <a:r>
              <a:rPr lang="en-GB" sz="1350" b="1" baseline="30000" dirty="0">
                <a:solidFill>
                  <a:srgbClr val="0D5EAA"/>
                </a:solidFill>
              </a:rPr>
              <a:t>st</a:t>
            </a:r>
            <a:r>
              <a:rPr lang="en-GB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2017 Nov: 2</a:t>
            </a:r>
            <a:r>
              <a:rPr lang="en-US" sz="1350" b="1" baseline="30000" dirty="0">
                <a:solidFill>
                  <a:srgbClr val="0D5EAA"/>
                </a:solidFill>
              </a:rPr>
              <a:t>nd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Feb: 3</a:t>
            </a:r>
            <a:r>
              <a:rPr lang="en-US" sz="1350" b="1" baseline="30000" dirty="0">
                <a:solidFill>
                  <a:srgbClr val="0D5EAA"/>
                </a:solidFill>
              </a:rPr>
              <a:t>rd</a:t>
            </a:r>
            <a:r>
              <a:rPr lang="en-US" sz="1350" b="1" dirty="0">
                <a:solidFill>
                  <a:srgbClr val="0D5EAA"/>
                </a:solidFill>
              </a:rPr>
              <a:t> Ballot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802" y="4671939"/>
            <a:ext cx="1984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2018 Aug: Sponsor Ballot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802" y="5139853"/>
            <a:ext cx="21240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D5EAA"/>
                </a:solidFill>
              </a:rPr>
              <a:t>2019 </a:t>
            </a:r>
            <a:r>
              <a:rPr lang="en-US" sz="1350" b="1" dirty="0" smtClean="0">
                <a:solidFill>
                  <a:srgbClr val="0D5EAA"/>
                </a:solidFill>
              </a:rPr>
              <a:t>Mid: </a:t>
            </a:r>
            <a:r>
              <a:rPr lang="en-US" sz="1350" b="1" dirty="0">
                <a:solidFill>
                  <a:srgbClr val="0D5EAA"/>
                </a:solidFill>
              </a:rPr>
              <a:t>Final draft ready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7802" y="5607768"/>
            <a:ext cx="20986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 smtClean="0">
                <a:solidFill>
                  <a:srgbClr val="0D5EAA"/>
                </a:solidFill>
              </a:rPr>
              <a:t>End-2019</a:t>
            </a:r>
            <a:r>
              <a:rPr lang="en-US" sz="1650" b="1" dirty="0">
                <a:solidFill>
                  <a:srgbClr val="0D5EAA"/>
                </a:solidFill>
              </a:rPr>
              <a:t>: Publication</a:t>
            </a:r>
            <a:endParaRPr lang="en-GB" sz="1650" b="1" dirty="0">
              <a:solidFill>
                <a:srgbClr val="0D5EAA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61560" y="2107971"/>
            <a:ext cx="2071775" cy="1436420"/>
            <a:chOff x="2319113" y="4716358"/>
            <a:chExt cx="1966916" cy="122724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3302571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8" t="11809" r="40952" b="3042"/>
            <a:stretch/>
          </p:blipFill>
          <p:spPr bwMode="auto">
            <a:xfrm>
              <a:off x="2319113" y="4716358"/>
              <a:ext cx="983458" cy="122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4" y="3881772"/>
            <a:ext cx="1216177" cy="1330963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7225258" y="2873420"/>
            <a:ext cx="702338" cy="172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/>
          <p:cNvSpPr/>
          <p:nvPr/>
        </p:nvSpPr>
        <p:spPr>
          <a:xfrm>
            <a:off x="859555" y="337429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/>
          <p:cNvSpPr/>
          <p:nvPr/>
        </p:nvSpPr>
        <p:spPr>
          <a:xfrm>
            <a:off x="858604" y="292137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3" name="Straight Connector 32"/>
          <p:cNvCxnSpPr>
            <a:endCxn id="38" idx="4"/>
          </p:cNvCxnSpPr>
          <p:nvPr/>
        </p:nvCxnSpPr>
        <p:spPr>
          <a:xfrm flipH="1">
            <a:off x="944974" y="2243187"/>
            <a:ext cx="191" cy="36464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8604" y="425236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/>
          <p:cNvSpPr/>
          <p:nvPr/>
        </p:nvSpPr>
        <p:spPr>
          <a:xfrm>
            <a:off x="858604" y="3861698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/>
          <p:cNvSpPr/>
          <p:nvPr/>
        </p:nvSpPr>
        <p:spPr>
          <a:xfrm>
            <a:off x="858604" y="4723877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00" y="4014716"/>
            <a:ext cx="1241725" cy="16722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478176" y="4642604"/>
            <a:ext cx="612396" cy="32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58604" y="5190623"/>
            <a:ext cx="173122" cy="1731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Oval 37"/>
          <p:cNvSpPr/>
          <p:nvPr/>
        </p:nvSpPr>
        <p:spPr>
          <a:xfrm>
            <a:off x="819904" y="5639515"/>
            <a:ext cx="250140" cy="2501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95" y="5002327"/>
            <a:ext cx="2146582" cy="16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D5EAA"/>
                </a:solidFill>
              </a:rPr>
              <a:t>IEEE1588-HA implementation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chemeClr val="bg2">
                    <a:lumMod val="75000"/>
                  </a:schemeClr>
                </a:solidFill>
              </a:rPr>
              <a:t>2013 </a:t>
            </a:r>
            <a:r>
              <a:rPr lang="en-GB" sz="1650" b="1" dirty="0" smtClean="0">
                <a:solidFill>
                  <a:schemeClr val="bg2">
                    <a:lumMod val="75000"/>
                  </a:schemeClr>
                </a:solidFill>
              </a:rPr>
              <a:t>Jun: </a:t>
            </a:r>
            <a:r>
              <a:rPr lang="en-GB" sz="1650" b="1" dirty="0">
                <a:solidFill>
                  <a:schemeClr val="bg2">
                    <a:lumMod val="75000"/>
                  </a:schemeClr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668970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1"/>
            <a:ext cx="21395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2016 Dec: PTP draft ready /</a:t>
            </a:r>
          </a:p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                   1</a:t>
            </a:r>
            <a:r>
              <a:rPr lang="en-GB" sz="1350" b="1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2017 Nov: 2</a:t>
            </a:r>
            <a:r>
              <a:rPr lang="en-US" sz="1350" b="1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2018 Feb: 3</a:t>
            </a:r>
            <a:r>
              <a:rPr lang="en-US" sz="1350" b="1" baseline="30000" dirty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802" y="4617032"/>
            <a:ext cx="1984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2018 Aug: Sponsor Ballot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802" y="5139853"/>
            <a:ext cx="21240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2019 </a:t>
            </a:r>
            <a:r>
              <a:rPr lang="en-US" sz="1350" b="1" dirty="0" smtClean="0">
                <a:solidFill>
                  <a:schemeClr val="bg2">
                    <a:lumMod val="75000"/>
                  </a:schemeClr>
                </a:solidFill>
              </a:rPr>
              <a:t>Mid: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Final draft ready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7802" y="5607768"/>
            <a:ext cx="20986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 smtClean="0">
                <a:solidFill>
                  <a:schemeClr val="bg2">
                    <a:lumMod val="75000"/>
                  </a:schemeClr>
                </a:solidFill>
              </a:rPr>
              <a:t>End-2019</a:t>
            </a:r>
            <a:r>
              <a:rPr lang="en-US" sz="1650" b="1" dirty="0">
                <a:solidFill>
                  <a:schemeClr val="bg2">
                    <a:lumMod val="75000"/>
                  </a:schemeClr>
                </a:solidFill>
              </a:rPr>
              <a:t>: Publication</a:t>
            </a:r>
            <a:endParaRPr lang="en-GB" sz="165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3395714" y="3072951"/>
            <a:ext cx="38301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2016 Sep: First implementation of L1 sync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31726" y="3225738"/>
            <a:ext cx="2347913" cy="0"/>
          </a:xfrm>
          <a:prstGeom prst="straightConnector1">
            <a:avLst/>
          </a:prstGeom>
          <a:ln w="444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60276" y="31391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D5EAA"/>
                </a:solidFill>
              </a:rPr>
              <a:t>IEEE1588-HA implementation</a:t>
            </a:r>
            <a:endParaRPr lang="en-GB" sz="3200" dirty="0">
              <a:solidFill>
                <a:srgbClr val="0D5EAA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46002" y="2226051"/>
            <a:ext cx="1" cy="3543301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7801" y="2064467"/>
            <a:ext cx="15900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chemeClr val="bg2">
                    <a:lumMod val="75000"/>
                  </a:schemeClr>
                </a:solidFill>
              </a:rPr>
              <a:t>2013 </a:t>
            </a:r>
            <a:r>
              <a:rPr lang="en-GB" sz="1650" b="1" dirty="0" smtClean="0">
                <a:solidFill>
                  <a:schemeClr val="bg2">
                    <a:lumMod val="75000"/>
                  </a:schemeClr>
                </a:solidFill>
              </a:rPr>
              <a:t>Jun: </a:t>
            </a:r>
            <a:r>
              <a:rPr lang="en-GB" sz="1650" b="1" dirty="0">
                <a:solidFill>
                  <a:schemeClr val="bg2">
                    <a:lumMod val="75000"/>
                  </a:schemeClr>
                </a:solidFill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860276" y="3865295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860276" y="4668970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860276" y="3364238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860276" y="5191792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860276" y="4255963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047801" y="2873420"/>
            <a:ext cx="19691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2016 Jan: stop new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801" y="3312301"/>
            <a:ext cx="21395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2016 Dec: PTP draft ready /</a:t>
            </a:r>
          </a:p>
          <a:p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                   1</a:t>
            </a:r>
            <a:r>
              <a:rPr lang="en-GB" sz="1350" b="1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GB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7801" y="3813357"/>
            <a:ext cx="2060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2017 Nov: 2</a:t>
            </a:r>
            <a:r>
              <a:rPr lang="en-US" sz="1350" b="1" baseline="30000" dirty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7801" y="4204024"/>
            <a:ext cx="20077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2018 Feb: 3</a:t>
            </a:r>
            <a:r>
              <a:rPr lang="en-US" sz="1350" b="1" baseline="30000" dirty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 Ballot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7802" y="4617032"/>
            <a:ext cx="1984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2018 Aug: Sponsor Ballot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7802" y="5139853"/>
            <a:ext cx="21240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2019 </a:t>
            </a:r>
            <a:r>
              <a:rPr lang="en-US" sz="1350" b="1" dirty="0" smtClean="0">
                <a:solidFill>
                  <a:schemeClr val="bg2">
                    <a:lumMod val="75000"/>
                  </a:schemeClr>
                </a:solidFill>
              </a:rPr>
              <a:t>Mid: </a:t>
            </a:r>
            <a:r>
              <a:rPr lang="en-US" sz="1350" b="1" dirty="0">
                <a:solidFill>
                  <a:schemeClr val="bg2">
                    <a:lumMod val="75000"/>
                  </a:schemeClr>
                </a:solidFill>
              </a:rPr>
              <a:t>Final draft ready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7802" y="5607768"/>
            <a:ext cx="20986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 smtClean="0">
                <a:solidFill>
                  <a:schemeClr val="bg2">
                    <a:lumMod val="75000"/>
                  </a:schemeClr>
                </a:solidFill>
              </a:rPr>
              <a:t>End-2019</a:t>
            </a:r>
            <a:r>
              <a:rPr lang="en-US" sz="1650" b="1" dirty="0">
                <a:solidFill>
                  <a:schemeClr val="bg2">
                    <a:lumMod val="75000"/>
                  </a:schemeClr>
                </a:solidFill>
              </a:rPr>
              <a:t>: Publication</a:t>
            </a:r>
            <a:endParaRPr lang="en-GB" sz="165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0276" y="2925358"/>
            <a:ext cx="171450" cy="1731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3395714" y="3072951"/>
            <a:ext cx="433060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50" b="1" dirty="0">
                <a:solidFill>
                  <a:srgbClr val="0D5EAA"/>
                </a:solidFill>
              </a:rPr>
              <a:t>2016 Sep</a:t>
            </a:r>
            <a:r>
              <a:rPr lang="en-GB" sz="1650" b="1">
                <a:solidFill>
                  <a:srgbClr val="0D5EAA"/>
                </a:solidFill>
              </a:rPr>
              <a:t>: </a:t>
            </a:r>
            <a:r>
              <a:rPr lang="en-GB" sz="1650" b="1" smtClean="0">
                <a:solidFill>
                  <a:srgbClr val="0D5EAA"/>
                </a:solidFill>
              </a:rPr>
              <a:t>Prototype implementation </a:t>
            </a:r>
            <a:r>
              <a:rPr lang="en-GB" sz="1650" b="1" dirty="0">
                <a:solidFill>
                  <a:srgbClr val="0D5EAA"/>
                </a:solidFill>
              </a:rPr>
              <a:t>of L1 sync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31726" y="3225738"/>
            <a:ext cx="2347913" cy="0"/>
          </a:xfrm>
          <a:prstGeom prst="straightConnector1">
            <a:avLst/>
          </a:prstGeom>
          <a:ln w="444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60276" y="313917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95714" y="4858993"/>
            <a:ext cx="37566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b="1" dirty="0">
                <a:solidFill>
                  <a:srgbClr val="0D5EAA"/>
                </a:solidFill>
              </a:rPr>
              <a:t>now: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D5EAA"/>
                </a:solidFill>
              </a:rPr>
              <a:t>Automated compliance tests </a:t>
            </a:r>
            <a:r>
              <a:rPr lang="en-US" sz="1650" b="1" dirty="0" smtClean="0">
                <a:solidFill>
                  <a:srgbClr val="0D5EAA"/>
                </a:solidFill>
              </a:rPr>
              <a:t>by </a:t>
            </a:r>
            <a:r>
              <a:rPr lang="en-US" sz="1650" b="1" dirty="0" err="1">
                <a:solidFill>
                  <a:srgbClr val="0D5EAA"/>
                </a:solidFill>
              </a:rPr>
              <a:t>Veryx</a:t>
            </a:r>
            <a:endParaRPr lang="en-US" sz="1650" b="1" dirty="0">
              <a:solidFill>
                <a:srgbClr val="0D5EAA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0D5EAA"/>
                </a:solidFill>
              </a:rPr>
              <a:t>Ongoing work on HA </a:t>
            </a:r>
            <a:r>
              <a:rPr lang="en-US" sz="1650" b="1" dirty="0" smtClean="0">
                <a:solidFill>
                  <a:srgbClr val="0D5EAA"/>
                </a:solidFill>
              </a:rPr>
              <a:t>implementation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b="1" dirty="0" smtClean="0">
                <a:solidFill>
                  <a:srgbClr val="0D5EAA"/>
                </a:solidFill>
              </a:rPr>
              <a:t>HA demonstrated on ISPCS2018</a:t>
            </a:r>
            <a:endParaRPr lang="en-US" sz="1650" b="1" dirty="0">
              <a:solidFill>
                <a:srgbClr val="0D5EAA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36540" y="5031799"/>
            <a:ext cx="2347913" cy="0"/>
          </a:xfrm>
          <a:prstGeom prst="straightConnector1">
            <a:avLst/>
          </a:prstGeom>
          <a:ln w="444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65090" y="4945237"/>
            <a:ext cx="171450" cy="173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418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Summary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67376" y="712867"/>
            <a:ext cx="1031049" cy="630079"/>
            <a:chOff x="2411631" y="1313140"/>
            <a:chExt cx="1031049" cy="630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631" y="1313140"/>
              <a:ext cx="580993" cy="5281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67" y="1313140"/>
              <a:ext cx="900113" cy="630079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D5EAA"/>
                </a:solidFill>
              </a:rPr>
              <a:t>White Rabbit becomes High Accuracy profile </a:t>
            </a:r>
            <a:r>
              <a:rPr lang="en-US" sz="2000" dirty="0" smtClean="0">
                <a:solidFill>
                  <a:srgbClr val="0D5EAA"/>
                </a:solidFill>
              </a:rPr>
              <a:t>of IEEE1588-20XX</a:t>
            </a:r>
            <a:endParaRPr lang="en-US" sz="2000" dirty="0">
              <a:solidFill>
                <a:srgbClr val="0D5EAA"/>
              </a:solidFill>
            </a:endParaRPr>
          </a:p>
          <a:p>
            <a:r>
              <a:rPr lang="en-US" sz="2000" dirty="0" smtClean="0">
                <a:solidFill>
                  <a:srgbClr val="0D5EAA"/>
                </a:solidFill>
              </a:rPr>
              <a:t>New release of standard in final stage of preparation</a:t>
            </a:r>
            <a:endParaRPr lang="en-US" sz="2000" dirty="0">
              <a:solidFill>
                <a:srgbClr val="0D5EAA"/>
              </a:solidFill>
            </a:endParaRPr>
          </a:p>
          <a:p>
            <a:r>
              <a:rPr lang="en-US" sz="2000" dirty="0">
                <a:solidFill>
                  <a:srgbClr val="0D5EAA"/>
                </a:solidFill>
              </a:rPr>
              <a:t>Now going through </a:t>
            </a:r>
            <a:r>
              <a:rPr lang="en-US" sz="2000" dirty="0" smtClean="0">
                <a:solidFill>
                  <a:srgbClr val="0D5EAA"/>
                </a:solidFill>
              </a:rPr>
              <a:t>the first Sponsor Balloting </a:t>
            </a:r>
            <a:r>
              <a:rPr lang="en-US" sz="2000" dirty="0">
                <a:solidFill>
                  <a:srgbClr val="0D5EAA"/>
                </a:solidFill>
              </a:rPr>
              <a:t>phase</a:t>
            </a:r>
          </a:p>
          <a:p>
            <a:r>
              <a:rPr lang="en-US" sz="2000" dirty="0">
                <a:solidFill>
                  <a:srgbClr val="0D5EAA"/>
                </a:solidFill>
              </a:rPr>
              <a:t>We’re working on first HA implementation</a:t>
            </a:r>
            <a:endParaRPr lang="en-GB" sz="2000" dirty="0">
              <a:solidFill>
                <a:srgbClr val="0D5EAA"/>
              </a:solidFill>
            </a:endParaRPr>
          </a:p>
          <a:p>
            <a:r>
              <a:rPr lang="en-US" sz="2000" dirty="0">
                <a:solidFill>
                  <a:srgbClr val="0D5EAA"/>
                </a:solidFill>
              </a:rPr>
              <a:t>Compliance tests developed independently</a:t>
            </a:r>
          </a:p>
          <a:p>
            <a:r>
              <a:rPr lang="en-US" sz="2000" dirty="0" smtClean="0">
                <a:solidFill>
                  <a:srgbClr val="0D5EAA"/>
                </a:solidFill>
              </a:rPr>
              <a:t>New </a:t>
            </a:r>
            <a:r>
              <a:rPr lang="en-US" sz="2000" dirty="0">
                <a:solidFill>
                  <a:srgbClr val="0D5EAA"/>
                </a:solidFill>
              </a:rPr>
              <a:t>IEEE-1588 standard to be </a:t>
            </a:r>
            <a:r>
              <a:rPr lang="en-US" sz="2000" dirty="0" smtClean="0">
                <a:solidFill>
                  <a:srgbClr val="0D5EAA"/>
                </a:solidFill>
              </a:rPr>
              <a:t>published (hopefully) in 2019</a:t>
            </a:r>
            <a:endParaRPr lang="en-US" sz="2000" dirty="0">
              <a:solidFill>
                <a:srgbClr val="0D5EA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IEEE1588 standard revision</a:t>
            </a:r>
            <a:endParaRPr lang="en-GB" sz="3600" dirty="0">
              <a:solidFill>
                <a:srgbClr val="0D5E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3069"/>
            <a:ext cx="5912935" cy="3975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D5EAA"/>
                </a:solidFill>
              </a:rPr>
              <a:t>Currently: IEEE1588-2008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Revision started in June 2013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Enforced by standard life-cycle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94" y="1286321"/>
            <a:ext cx="900113" cy="630079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6787-3131-4668-8254-02A11061B039}" type="slidenum">
              <a:rPr lang="en-GB" smtClean="0"/>
              <a:t>3</a:t>
            </a:fld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IEEE1588 standard revision</a:t>
            </a:r>
            <a:endParaRPr lang="en-GB" sz="3600" dirty="0">
              <a:solidFill>
                <a:srgbClr val="0D5E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3069"/>
            <a:ext cx="5912935" cy="3975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D5EAA"/>
                </a:solidFill>
              </a:rPr>
              <a:t>Currently: IEEE1588-2008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Revision started in June 2013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Enforced by standard life-cycle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Performed by </a:t>
            </a:r>
            <a:r>
              <a:rPr lang="en-GB" sz="2400" b="1" dirty="0" smtClean="0">
                <a:solidFill>
                  <a:srgbClr val="0D5EAA"/>
                </a:solidFill>
              </a:rPr>
              <a:t>P1588 Working Group </a:t>
            </a:r>
            <a:r>
              <a:rPr lang="en-GB" sz="2400" dirty="0" smtClean="0">
                <a:solidFill>
                  <a:srgbClr val="0D5EAA"/>
                </a:solidFill>
              </a:rPr>
              <a:t>with over 200 members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Divided into 5 sub-committees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94" y="1286321"/>
            <a:ext cx="900113" cy="6300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78296" y="1843804"/>
            <a:ext cx="2228850" cy="970539"/>
            <a:chOff x="6170099" y="1962512"/>
            <a:chExt cx="2971800" cy="12940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99" y="2494564"/>
              <a:ext cx="762000" cy="762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170099" y="1962512"/>
              <a:ext cx="2602426" cy="1195357"/>
              <a:chOff x="6170099" y="1962512"/>
              <a:chExt cx="2602426" cy="11953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42" t="12554" r="47504" b="24845"/>
              <a:stretch/>
            </p:blipFill>
            <p:spPr>
              <a:xfrm>
                <a:off x="6170099" y="2484870"/>
                <a:ext cx="402993" cy="65986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25" r="9649"/>
              <a:stretch/>
            </p:blipFill>
            <p:spPr>
              <a:xfrm>
                <a:off x="6703499" y="2525823"/>
                <a:ext cx="445582" cy="63204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5187" y="2569122"/>
                <a:ext cx="484712" cy="545448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6385999" y="1962512"/>
                <a:ext cx="2386526" cy="475888"/>
                <a:chOff x="6388100" y="2038712"/>
                <a:chExt cx="2386526" cy="475888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7592277" y="2038712"/>
                  <a:ext cx="0" cy="47588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H="1">
                  <a:off x="6400800" y="2263775"/>
                  <a:ext cx="3175" cy="25082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6934200" y="2286000"/>
                  <a:ext cx="0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8153400" y="2286000"/>
                  <a:ext cx="0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8755380" y="2263775"/>
                  <a:ext cx="0" cy="25082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6388100" y="2282825"/>
                  <a:ext cx="2386526" cy="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3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729418" y="2684057"/>
            <a:ext cx="2343065" cy="2519870"/>
            <a:chOff x="6729418" y="2684057"/>
            <a:chExt cx="2343065" cy="2519870"/>
          </a:xfrm>
        </p:grpSpPr>
        <p:grpSp>
          <p:nvGrpSpPr>
            <p:cNvPr id="19" name="Group 18"/>
            <p:cNvGrpSpPr/>
            <p:nvPr/>
          </p:nvGrpSpPr>
          <p:grpSpPr>
            <a:xfrm>
              <a:off x="6729418" y="2684057"/>
              <a:ext cx="2343065" cy="2519870"/>
              <a:chOff x="6171848" y="2786396"/>
              <a:chExt cx="3746460" cy="40227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181737" y="3216468"/>
                <a:ext cx="2785157" cy="2605425"/>
                <a:chOff x="6183838" y="3508978"/>
                <a:chExt cx="2785157" cy="2605425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846996" y="3638247"/>
                  <a:ext cx="797040" cy="7484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print">
                  <a:lum/>
                  <a:alphaModFix/>
                </a:blip>
                <a:srcRect l="19450" r="5573"/>
                <a:stretch>
                  <a:fillRect/>
                </a:stretch>
              </p:blipFill>
              <p:spPr>
                <a:xfrm>
                  <a:off x="6643382" y="5326411"/>
                  <a:ext cx="1877036" cy="4873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4" cstate="print">
                  <a:lum/>
                  <a:alphaModFix/>
                </a:blip>
                <a:srcRect b="23502"/>
                <a:stretch>
                  <a:fillRect/>
                </a:stretch>
              </p:blipFill>
              <p:spPr>
                <a:xfrm>
                  <a:off x="6183838" y="4386686"/>
                  <a:ext cx="157536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263872" y="3797528"/>
                  <a:ext cx="1143000" cy="519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6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055280" y="3508978"/>
                  <a:ext cx="914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lum/>
                  <a:alphaModFix/>
                </a:blip>
                <a:srcRect l="15200" t="18762" r="8785" b="20301"/>
                <a:stretch>
                  <a:fillRect/>
                </a:stretch>
              </p:blipFill>
              <p:spPr>
                <a:xfrm>
                  <a:off x="7541731" y="4317368"/>
                  <a:ext cx="1427264" cy="428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8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787415" y="5813803"/>
                  <a:ext cx="1600200" cy="300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9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183838" y="4988016"/>
                  <a:ext cx="1635839" cy="2638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0" cstate="print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925840" y="4843886"/>
                  <a:ext cx="991080" cy="538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231" b="6970"/>
              <a:stretch/>
            </p:blipFill>
            <p:spPr>
              <a:xfrm rot="19849817">
                <a:off x="6171848" y="2786396"/>
                <a:ext cx="3746460" cy="4022793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006" y="3846251"/>
              <a:ext cx="1024855" cy="19548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8" b="24890"/>
            <a:stretch/>
          </p:blipFill>
          <p:spPr>
            <a:xfrm>
              <a:off x="7094570" y="4085630"/>
              <a:ext cx="1097567" cy="305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IEEE1588 standard revision</a:t>
            </a:r>
            <a:endParaRPr lang="en-GB" sz="3600" dirty="0">
              <a:solidFill>
                <a:srgbClr val="0D5E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3069"/>
            <a:ext cx="5912935" cy="3975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D5EAA"/>
                </a:solidFill>
              </a:rPr>
              <a:t>Currently: IEEE1588-2008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Revision started in June 2013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Enforced by standard life-cycle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Performed by </a:t>
            </a:r>
            <a:r>
              <a:rPr lang="en-GB" sz="2400" b="1" dirty="0" smtClean="0">
                <a:solidFill>
                  <a:srgbClr val="0D5EAA"/>
                </a:solidFill>
              </a:rPr>
              <a:t>P1588 Working Group </a:t>
            </a:r>
            <a:r>
              <a:rPr lang="en-GB" sz="2400" dirty="0" smtClean="0">
                <a:solidFill>
                  <a:srgbClr val="0D5EAA"/>
                </a:solidFill>
              </a:rPr>
              <a:t>with over 200 members</a:t>
            </a:r>
          </a:p>
          <a:p>
            <a:r>
              <a:rPr lang="en-US" sz="2400" dirty="0" smtClean="0">
                <a:solidFill>
                  <a:srgbClr val="0D5EAA"/>
                </a:solidFill>
              </a:rPr>
              <a:t>Divided into 5 sub-committees</a:t>
            </a:r>
          </a:p>
          <a:p>
            <a:r>
              <a:rPr lang="en-GB" sz="2400" dirty="0" smtClean="0">
                <a:solidFill>
                  <a:srgbClr val="0D5EAA"/>
                </a:solidFill>
              </a:rPr>
              <a:t>High Accuracy (</a:t>
            </a:r>
            <a:r>
              <a:rPr lang="en-GB" sz="2400" b="1" dirty="0" smtClean="0">
                <a:solidFill>
                  <a:srgbClr val="0D5EAA"/>
                </a:solidFill>
              </a:rPr>
              <a:t>HA</a:t>
            </a:r>
            <a:r>
              <a:rPr lang="en-GB" sz="2400" dirty="0" smtClean="0">
                <a:solidFill>
                  <a:srgbClr val="0D5EAA"/>
                </a:solidFill>
              </a:rPr>
              <a:t>) sub-committee dedicated to White Rabbit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94" y="1286321"/>
            <a:ext cx="900113" cy="6300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78296" y="1843804"/>
            <a:ext cx="2228850" cy="970539"/>
            <a:chOff x="6170099" y="1962512"/>
            <a:chExt cx="2971800" cy="12940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899" y="2494564"/>
              <a:ext cx="762000" cy="762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170099" y="1962512"/>
              <a:ext cx="2602426" cy="1195357"/>
              <a:chOff x="6170099" y="1962512"/>
              <a:chExt cx="2602426" cy="11953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42" t="12554" r="47504" b="24845"/>
              <a:stretch/>
            </p:blipFill>
            <p:spPr>
              <a:xfrm>
                <a:off x="6170099" y="2484870"/>
                <a:ext cx="402993" cy="65986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25" r="9649"/>
              <a:stretch/>
            </p:blipFill>
            <p:spPr>
              <a:xfrm>
                <a:off x="6703499" y="2525823"/>
                <a:ext cx="445582" cy="63204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5187" y="2569122"/>
                <a:ext cx="484712" cy="545448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6385999" y="1962512"/>
                <a:ext cx="2386526" cy="475888"/>
                <a:chOff x="6388100" y="2038712"/>
                <a:chExt cx="2386526" cy="475888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7592277" y="2038712"/>
                  <a:ext cx="0" cy="47588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flipH="1">
                  <a:off x="6400800" y="2263775"/>
                  <a:ext cx="3175" cy="25082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6934200" y="2286000"/>
                  <a:ext cx="0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8153400" y="2286000"/>
                  <a:ext cx="0" cy="2286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8755380" y="2263775"/>
                  <a:ext cx="0" cy="25082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6388100" y="2282825"/>
                  <a:ext cx="2386526" cy="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05" y="2244106"/>
            <a:ext cx="580993" cy="528114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D5EAA"/>
                </a:solidFill>
              </a:rPr>
              <a:t>White Rabbit split into 5 parts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49" y="1693069"/>
            <a:ext cx="7886701" cy="39754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D5EAA"/>
                </a:solidFill>
              </a:rPr>
              <a:t>L1 </a:t>
            </a:r>
            <a:r>
              <a:rPr lang="en-US" sz="2400" dirty="0" err="1">
                <a:solidFill>
                  <a:srgbClr val="0D5EAA"/>
                </a:solidFill>
              </a:rPr>
              <a:t>syntonization</a:t>
            </a:r>
            <a:endParaRPr lang="en-US" sz="2400" dirty="0">
              <a:solidFill>
                <a:srgbClr val="0D5EA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D5EAA"/>
                </a:solidFill>
              </a:rPr>
              <a:t>Delay asymmetry estimation and correction of PTP calculations for delay asymmetry and hardware delays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D5EAA"/>
                </a:solidFill>
              </a:rPr>
              <a:t>Calibration procedure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D5EAA"/>
                </a:solidFill>
              </a:rPr>
              <a:t>Assignment of fixed roles (master/slave) to WR 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D5EAA"/>
                </a:solidFill>
              </a:rPr>
              <a:t>WR PTP profile compatible with Delay Request-Response default PTP </a:t>
            </a:r>
            <a:r>
              <a:rPr lang="en-US" sz="2400" dirty="0" smtClean="0">
                <a:solidFill>
                  <a:srgbClr val="0D5EAA"/>
                </a:solidFill>
              </a:rPr>
              <a:t>profile</a:t>
            </a:r>
            <a:endParaRPr lang="en-GB" sz="2400" dirty="0">
              <a:solidFill>
                <a:srgbClr val="0D5EA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1. L1 </a:t>
            </a:r>
            <a:r>
              <a:rPr lang="en-US" sz="3600" dirty="0" err="1" smtClean="0">
                <a:solidFill>
                  <a:srgbClr val="0D5EAA"/>
                </a:solidFill>
              </a:rPr>
              <a:t>syntonization</a:t>
            </a:r>
            <a:r>
              <a:rPr lang="en-US" sz="3600" dirty="0" smtClean="0">
                <a:solidFill>
                  <a:srgbClr val="0D5EAA"/>
                </a:solidFill>
              </a:rPr>
              <a:t> in WR</a:t>
            </a:r>
            <a:endParaRPr lang="en-GB" sz="3600" dirty="0">
              <a:solidFill>
                <a:srgbClr val="0D5EAA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628649" y="1693069"/>
            <a:ext cx="7886701" cy="66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D5EAA"/>
                </a:solidFill>
              </a:rPr>
              <a:t>Local PTP clock is the same as L1 </a:t>
            </a:r>
            <a:r>
              <a:rPr lang="en-US" sz="2400" dirty="0" smtClean="0">
                <a:solidFill>
                  <a:srgbClr val="0D5EAA"/>
                </a:solidFill>
              </a:rPr>
              <a:t>clock</a:t>
            </a:r>
            <a:endParaRPr lang="en-GB" sz="2400" dirty="0">
              <a:solidFill>
                <a:srgbClr val="0D5EAA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8" y="2389058"/>
            <a:ext cx="4639365" cy="268872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1. L1 </a:t>
            </a:r>
            <a:r>
              <a:rPr lang="en-US" sz="3600" dirty="0" err="1" smtClean="0">
                <a:solidFill>
                  <a:srgbClr val="0D5EAA"/>
                </a:solidFill>
              </a:rPr>
              <a:t>syntonization</a:t>
            </a:r>
            <a:r>
              <a:rPr lang="en-US" sz="3600" dirty="0" smtClean="0">
                <a:solidFill>
                  <a:srgbClr val="0D5EAA"/>
                </a:solidFill>
              </a:rPr>
              <a:t> in HA</a:t>
            </a:r>
            <a:endParaRPr lang="en-GB" sz="3600" dirty="0">
              <a:solidFill>
                <a:srgbClr val="0D5EAA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6" y="2716718"/>
            <a:ext cx="4391465" cy="26887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628649" y="1693069"/>
            <a:ext cx="7959091" cy="1070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D5EAA"/>
                </a:solidFill>
              </a:rPr>
              <a:t>Flexible and configurable relation between PTP and L1 clocks</a:t>
            </a:r>
          </a:p>
          <a:p>
            <a:r>
              <a:rPr lang="en-US" sz="2400" dirty="0">
                <a:solidFill>
                  <a:srgbClr val="0D5EAA"/>
                </a:solidFill>
              </a:rPr>
              <a:t>All phase offsets known and pseudo-constant</a:t>
            </a:r>
            <a:endParaRPr lang="en-GB" sz="2400" dirty="0">
              <a:solidFill>
                <a:srgbClr val="0D5EAA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5EAA"/>
                </a:solidFill>
              </a:rPr>
              <a:t>1. L1 </a:t>
            </a:r>
            <a:r>
              <a:rPr lang="en-US" sz="3600" dirty="0" err="1" smtClean="0">
                <a:solidFill>
                  <a:srgbClr val="0D5EAA"/>
                </a:solidFill>
              </a:rPr>
              <a:t>syntonization</a:t>
            </a:r>
            <a:r>
              <a:rPr lang="en-US" sz="3600" dirty="0" smtClean="0">
                <a:solidFill>
                  <a:srgbClr val="0D5EAA"/>
                </a:solidFill>
              </a:rPr>
              <a:t> in HA</a:t>
            </a:r>
            <a:endParaRPr lang="en-GB" sz="3600" dirty="0">
              <a:solidFill>
                <a:srgbClr val="0D5EA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54" y="2915954"/>
            <a:ext cx="3435763" cy="29819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75781" y="365126"/>
            <a:ext cx="1545716" cy="1285471"/>
            <a:chOff x="2514600" y="2286000"/>
            <a:chExt cx="1371600" cy="1219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056644"/>
              <a:ext cx="526792" cy="4485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867" y="2286000"/>
              <a:ext cx="677333" cy="8170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094634"/>
              <a:ext cx="188465" cy="1819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14286" y1="16000" x2="14286" y2="16000"/>
                          <a14:backgroundMark x1="14286" y1="92000" x2="14286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286000"/>
              <a:ext cx="478641" cy="704351"/>
            </a:xfrm>
            <a:prstGeom prst="rect">
              <a:avLst/>
            </a:prstGeom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628649" y="1693069"/>
            <a:ext cx="7886701" cy="4136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D5EAA"/>
                </a:solidFill>
              </a:rPr>
              <a:t>Introduces a new L1 state machine</a:t>
            </a:r>
          </a:p>
          <a:p>
            <a:r>
              <a:rPr lang="en-US" sz="2400" dirty="0">
                <a:solidFill>
                  <a:srgbClr val="0D5EAA"/>
                </a:solidFill>
              </a:rPr>
              <a:t>Semi-independent from PTP state machine</a:t>
            </a:r>
          </a:p>
          <a:p>
            <a:r>
              <a:rPr lang="en-US" sz="2400" dirty="0">
                <a:solidFill>
                  <a:srgbClr val="0D5EAA"/>
                </a:solidFill>
              </a:rPr>
              <a:t>Detects if a peer port supports L1Sync</a:t>
            </a:r>
          </a:p>
          <a:p>
            <a:r>
              <a:rPr lang="en-US" sz="2400" dirty="0">
                <a:solidFill>
                  <a:srgbClr val="0D5EAA"/>
                </a:solidFill>
              </a:rPr>
              <a:t>Handles L1 configuration </a:t>
            </a:r>
            <a:r>
              <a:rPr lang="en-US" sz="2400" dirty="0" smtClean="0">
                <a:solidFill>
                  <a:srgbClr val="0D5EAA"/>
                </a:solidFill>
              </a:rPr>
              <a:t>matching</a:t>
            </a:r>
            <a:endParaRPr lang="en-GB" sz="2400" dirty="0">
              <a:solidFill>
                <a:srgbClr val="0D5EAA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0" y="6077514"/>
            <a:ext cx="922015" cy="7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2213</TotalTime>
  <Words>1112</Words>
  <Application>Microsoft Office PowerPoint</Application>
  <PresentationFormat>On-screen Show (4:3)</PresentationFormat>
  <Paragraphs>222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White Rabbit standardization in IEEE1588-20XX</vt:lpstr>
      <vt:lpstr>IEEE standard lifecycle</vt:lpstr>
      <vt:lpstr>IEEE1588 standard revision</vt:lpstr>
      <vt:lpstr>IEEE1588 standard revision</vt:lpstr>
      <vt:lpstr>IEEE1588 standard revision</vt:lpstr>
      <vt:lpstr>White Rabbit split into 5 parts</vt:lpstr>
      <vt:lpstr>1. L1 syntonization in WR</vt:lpstr>
      <vt:lpstr>1. L1 syntonization in HA</vt:lpstr>
      <vt:lpstr>1. L1 syntonization in HA</vt:lpstr>
      <vt:lpstr>2. Correction of PTP calculations</vt:lpstr>
      <vt:lpstr>2. Correction of PTP calculations</vt:lpstr>
      <vt:lpstr>3. WR Calibration procedure v1.1</vt:lpstr>
      <vt:lpstr>4. Assignment of fixed roles</vt:lpstr>
      <vt:lpstr>4. Assignment of fixed roles</vt:lpstr>
      <vt:lpstr>5. WR PTP Profile</vt:lpstr>
      <vt:lpstr>Where is WR in IEEE1588-20XX?</vt:lpstr>
      <vt:lpstr>Where is WR in IEEE1588-20XX?</vt:lpstr>
      <vt:lpstr>IEEE1588-20XX standardization process</vt:lpstr>
      <vt:lpstr>IEEE1588-20XX standardization process</vt:lpstr>
      <vt:lpstr>IEEE1588-20XX standardization process</vt:lpstr>
      <vt:lpstr>IEEE1588-20XX standardization process</vt:lpstr>
      <vt:lpstr>IEEE1588-20XX standardization process</vt:lpstr>
      <vt:lpstr>IEEE1588-20XX standardization process</vt:lpstr>
      <vt:lpstr>IEEE1588-HA implementation</vt:lpstr>
      <vt:lpstr>IEEE1588-HA implementation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Rabbit standardization in IEEE1588-20XX</dc:title>
  <dc:creator>Grzegorz Daniluk</dc:creator>
  <cp:lastModifiedBy>Maciej Lipinski</cp:lastModifiedBy>
  <cp:revision>140</cp:revision>
  <dcterms:created xsi:type="dcterms:W3CDTF">2018-06-16T14:28:28Z</dcterms:created>
  <dcterms:modified xsi:type="dcterms:W3CDTF">2018-10-05T21:52:01Z</dcterms:modified>
</cp:coreProperties>
</file>