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2" autoAdjust="0"/>
  </p:normalViewPr>
  <p:slideViewPr>
    <p:cSldViewPr>
      <p:cViewPr varScale="1">
        <p:scale>
          <a:sx n="98" d="100"/>
          <a:sy n="98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7A51-8E1C-4335-8679-2640F7DEE24C}" type="datetimeFigureOut">
              <a:rPr lang="en-US" smtClean="0"/>
              <a:t>10/6/2018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0192-18FE-4BF0-A451-2E9ACD7B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8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2C64-06B2-4702-9CCB-3B7B98BE6244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FABC-4914-44E5-B5EE-A6C0C3D3A9B6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0762-187D-476B-B2DF-26699DEE03D3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AFC6-0DC9-4720-BEB2-34288FF5FF82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6C74-A1AC-44B8-8C7F-C4F4CFC90A8D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9D4E-44EC-4728-B837-58CD822DAAF0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9C0-B527-419F-9E16-F4EAF3CF41DD}" type="datetime1">
              <a:rPr lang="en-US" smtClean="0"/>
              <a:t>10/6/2018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CD49-1655-4E72-9B95-EB0195AB35D4}" type="datetime1">
              <a:rPr lang="en-US" smtClean="0"/>
              <a:t>10/6/2018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3D75-EBB5-4E43-A765-09EAB1D6106E}" type="datetime1">
              <a:rPr lang="en-US" smtClean="0"/>
              <a:t>10/6/2018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B8E2-C41B-4FFB-9CCE-3047635707A9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FA80-B61E-4A20-A97C-A60C687089A3}" type="datetime1">
              <a:rPr lang="en-US" smtClean="0"/>
              <a:t>10/6/2018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9C7E-413F-416E-81E7-A0CAF9AF0B18}" type="datetime1">
              <a:rPr lang="en-US" smtClean="0"/>
              <a:t>10/6/2018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2705-3EB1-4005-9A1A-38A721533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PPSi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Maciej Lipinski, Jean-Claude </a:t>
            </a:r>
            <a:r>
              <a:rPr lang="en-US" dirty="0" err="1" smtClean="0"/>
              <a:t>Bau</a:t>
            </a:r>
            <a:r>
              <a:rPr lang="en-US" dirty="0" smtClean="0"/>
              <a:t>, Adam </a:t>
            </a:r>
            <a:r>
              <a:rPr lang="en-US" dirty="0" err="1" smtClean="0"/>
              <a:t>Wujek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</a:t>
            </a:r>
            <a:r>
              <a:rPr lang="en-US" dirty="0" err="1" smtClean="0"/>
              <a:t>PPSi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Release N (this year)</a:t>
            </a:r>
          </a:p>
          <a:p>
            <a:pPr lvl="1"/>
            <a:r>
              <a:rPr lang="en-US" sz="1800" dirty="0" smtClean="0"/>
              <a:t>Compliance with PTP</a:t>
            </a:r>
          </a:p>
          <a:p>
            <a:pPr lvl="1"/>
            <a:r>
              <a:rPr lang="en-US" sz="1800" dirty="0" smtClean="0"/>
              <a:t>Coherence between WR-PTP implementation and WR Spec (update needed)</a:t>
            </a:r>
          </a:p>
          <a:p>
            <a:pPr lvl="1"/>
            <a:r>
              <a:rPr lang="en-US" sz="1800" dirty="0" err="1" smtClean="0"/>
              <a:t>Veryx</a:t>
            </a:r>
            <a:r>
              <a:rPr lang="en-US" sz="1800" dirty="0" smtClean="0"/>
              <a:t>/ATTEST regression tests for PTP and WR-PTP</a:t>
            </a:r>
          </a:p>
          <a:p>
            <a:r>
              <a:rPr lang="en-US" sz="2000" b="1" dirty="0" smtClean="0"/>
              <a:t>Release N+1 (next year?)</a:t>
            </a:r>
          </a:p>
          <a:p>
            <a:pPr lvl="1"/>
            <a:r>
              <a:rPr lang="en-US" sz="1800" dirty="0" smtClean="0"/>
              <a:t>Support for both WR-PTP and HA for WRS</a:t>
            </a:r>
          </a:p>
          <a:p>
            <a:pPr lvl="1"/>
            <a:r>
              <a:rPr lang="en-US" sz="1800" dirty="0" smtClean="0"/>
              <a:t>Support for HA for WR node</a:t>
            </a:r>
          </a:p>
          <a:p>
            <a:pPr lvl="1"/>
            <a:r>
              <a:rPr lang="en-US" sz="1800" dirty="0" err="1" smtClean="0"/>
              <a:t>PPSi</a:t>
            </a:r>
            <a:r>
              <a:rPr lang="en-US" sz="1800" dirty="0" smtClean="0"/>
              <a:t> independent from </a:t>
            </a:r>
            <a:r>
              <a:rPr lang="en-US" sz="1800" dirty="0" err="1" smtClean="0"/>
              <a:t>wrsw_hal</a:t>
            </a:r>
            <a:endParaRPr lang="en-US" sz="1800" dirty="0" smtClean="0"/>
          </a:p>
          <a:p>
            <a:pPr lvl="1"/>
            <a:r>
              <a:rPr lang="en-US" sz="1800" dirty="0" smtClean="0"/>
              <a:t>Support configuration of all configurable parameters (data sets)</a:t>
            </a:r>
          </a:p>
          <a:p>
            <a:pPr lvl="1"/>
            <a:r>
              <a:rPr lang="en-US" sz="1800" dirty="0" err="1" smtClean="0"/>
              <a:t>Veryx</a:t>
            </a:r>
            <a:r>
              <a:rPr lang="en-US" sz="1800" dirty="0" smtClean="0"/>
              <a:t>/ATTEST </a:t>
            </a:r>
            <a:r>
              <a:rPr lang="en-US" sz="1800" dirty="0"/>
              <a:t>r</a:t>
            </a:r>
            <a:r>
              <a:rPr lang="en-US" sz="1800" dirty="0" smtClean="0"/>
              <a:t>egression tests for HA</a:t>
            </a:r>
          </a:p>
          <a:p>
            <a:pPr lvl="1"/>
            <a:r>
              <a:rPr lang="en-US" sz="1800" dirty="0" smtClean="0"/>
              <a:t>Update of </a:t>
            </a:r>
            <a:r>
              <a:rPr lang="en-US" sz="1800" dirty="0" err="1" smtClean="0"/>
              <a:t>PPSi</a:t>
            </a:r>
            <a:r>
              <a:rPr lang="en-US" sz="1800" dirty="0" smtClean="0"/>
              <a:t> configuration file format (JSON)</a:t>
            </a:r>
            <a:endParaRPr lang="en-US" sz="1800" dirty="0"/>
          </a:p>
          <a:p>
            <a:r>
              <a:rPr lang="en-US" sz="2000" b="1" dirty="0" smtClean="0"/>
              <a:t>Release N+2 </a:t>
            </a:r>
          </a:p>
          <a:p>
            <a:pPr lvl="1"/>
            <a:r>
              <a:rPr lang="en-US" sz="1800" dirty="0" smtClean="0"/>
              <a:t>Runtime reconfiguration of </a:t>
            </a:r>
            <a:r>
              <a:rPr lang="en-US" sz="1800" dirty="0" err="1" smtClean="0"/>
              <a:t>PPSi</a:t>
            </a:r>
            <a:r>
              <a:rPr lang="en-US" sz="1800" dirty="0" smtClean="0"/>
              <a:t> (currently restart needed) </a:t>
            </a:r>
          </a:p>
          <a:p>
            <a:pPr lvl="2"/>
            <a:r>
              <a:rPr lang="en-US" sz="1400" dirty="0"/>
              <a:t>N</a:t>
            </a:r>
            <a:r>
              <a:rPr lang="en-US" sz="1400" dirty="0" smtClean="0"/>
              <a:t>eeded to be fully compliant with the standard</a:t>
            </a:r>
          </a:p>
          <a:p>
            <a:pPr lvl="2"/>
            <a:r>
              <a:rPr lang="en-US" sz="1400" dirty="0" smtClean="0"/>
              <a:t>Allows easy  compensation of temperature effects </a:t>
            </a:r>
          </a:p>
          <a:p>
            <a:pPr lvl="1"/>
            <a:r>
              <a:rPr lang="en-US" sz="1800" dirty="0" smtClean="0"/>
              <a:t>Implementation of (to be official) PTP MIBs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PPSi</a:t>
            </a:r>
            <a:r>
              <a:rPr lang="en-US" dirty="0" smtClean="0"/>
              <a:t> – PTP Ported to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Essential part of White Rabbit</a:t>
            </a:r>
          </a:p>
          <a:p>
            <a:r>
              <a:rPr lang="en-US" sz="2400" dirty="0" smtClean="0"/>
              <a:t>Software implementing the WR-PTP</a:t>
            </a:r>
          </a:p>
          <a:p>
            <a:pPr lvl="0"/>
            <a:r>
              <a:rPr lang="en-US" sz="2400" dirty="0" smtClean="0"/>
              <a:t>Portable for a wide range of architecture:</a:t>
            </a:r>
          </a:p>
          <a:p>
            <a:pPr lvl="1" hangingPunct="0"/>
            <a:r>
              <a:rPr lang="en-US" sz="2000" dirty="0" smtClean="0"/>
              <a:t>WR switch (ARM processor, Linux)</a:t>
            </a:r>
          </a:p>
          <a:p>
            <a:pPr lvl="1" hangingPunct="0"/>
            <a:r>
              <a:rPr lang="en-US" sz="2000" dirty="0" smtClean="0"/>
              <a:t>WR node (LM32, no OS)</a:t>
            </a:r>
          </a:p>
          <a:p>
            <a:pPr lvl="1" hangingPunct="0"/>
            <a:r>
              <a:rPr lang="en-US" sz="2000" dirty="0"/>
              <a:t>x</a:t>
            </a:r>
            <a:r>
              <a:rPr lang="en-US" sz="2000" dirty="0" smtClean="0"/>
              <a:t>86 Linux</a:t>
            </a:r>
          </a:p>
          <a:p>
            <a:r>
              <a:rPr lang="en-US" sz="2400" dirty="0" smtClean="0"/>
              <a:t>Enables protocol extension</a:t>
            </a:r>
          </a:p>
          <a:p>
            <a:r>
              <a:rPr lang="en-US" sz="2400" dirty="0" smtClean="0"/>
              <a:t>More info: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https://www.ohwr.org/attachments/3588/ISPCS2014_PPSi.pdf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PPSi</a:t>
            </a:r>
            <a:r>
              <a:rPr lang="en-US" dirty="0" smtClean="0"/>
              <a:t> since last WRS release (5.0.1)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 WRS release 5.0.1</a:t>
            </a:r>
          </a:p>
          <a:p>
            <a:pPr lvl="1"/>
            <a:r>
              <a:rPr lang="en-US" sz="2000" dirty="0" err="1" smtClean="0"/>
              <a:t>PPSi</a:t>
            </a:r>
            <a:r>
              <a:rPr lang="en-US" sz="2000" dirty="0" smtClean="0"/>
              <a:t> works OK for WR</a:t>
            </a:r>
          </a:p>
          <a:p>
            <a:pPr lvl="1"/>
            <a:r>
              <a:rPr lang="en-US" sz="2000" dirty="0" smtClean="0"/>
              <a:t>Its interoperability with PTP is far from perfect</a:t>
            </a:r>
          </a:p>
          <a:p>
            <a:r>
              <a:rPr lang="en-US" sz="2400" dirty="0" smtClean="0"/>
              <a:t>Fixed known PTP compatibility problems</a:t>
            </a:r>
          </a:p>
          <a:p>
            <a:r>
              <a:rPr lang="en-US" sz="2400" dirty="0" smtClean="0"/>
              <a:t>Invested a lot in tests</a:t>
            </a:r>
          </a:p>
          <a:p>
            <a:pPr lvl="1"/>
            <a:r>
              <a:rPr lang="en-US" sz="2000" dirty="0" smtClean="0"/>
              <a:t>Acquired professional PTP test suite based on ATTEST framework by </a:t>
            </a:r>
            <a:r>
              <a:rPr lang="en-US" sz="2000" dirty="0" err="1" smtClean="0"/>
              <a:t>Veryx</a:t>
            </a:r>
            <a:endParaRPr lang="en-US" sz="2000" dirty="0" smtClean="0"/>
          </a:p>
          <a:p>
            <a:pPr lvl="1"/>
            <a:r>
              <a:rPr lang="en-US" sz="2000" dirty="0" smtClean="0"/>
              <a:t>Integrated the PTP test suite with WRS command line interface to automated enable regression tests</a:t>
            </a:r>
          </a:p>
          <a:p>
            <a:pPr lvl="1"/>
            <a:r>
              <a:rPr lang="en-US" sz="2000" dirty="0" smtClean="0"/>
              <a:t>Developed ATTEST-based WR-PTP test suite – revealed mismatch between WR Spec and WR implementation</a:t>
            </a:r>
          </a:p>
          <a:p>
            <a:r>
              <a:rPr lang="en-US" sz="2400" dirty="0" smtClean="0"/>
              <a:t>Added new features (of course)</a:t>
            </a:r>
          </a:p>
          <a:p>
            <a:r>
              <a:rPr lang="en-US" sz="2400" dirty="0" smtClean="0"/>
              <a:t>Jean-Claude on board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PPSi</a:t>
            </a:r>
            <a:r>
              <a:rPr lang="en-US" dirty="0" smtClean="0"/>
              <a:t> in upcoming WRS release</a:t>
            </a:r>
            <a:br>
              <a:rPr lang="en-US" dirty="0" smtClean="0"/>
            </a:br>
            <a:r>
              <a:rPr lang="en-US" sz="2700" dirty="0" smtClean="0"/>
              <a:t>(this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New features:</a:t>
            </a:r>
          </a:p>
          <a:p>
            <a:pPr lvl="1"/>
            <a:r>
              <a:rPr lang="en-US" sz="2000" dirty="0" smtClean="0"/>
              <a:t>Fault injection (drop frames, add delay-rx, in timestamps)</a:t>
            </a:r>
          </a:p>
          <a:p>
            <a:pPr lvl="1"/>
            <a:r>
              <a:rPr lang="en-US" sz="2000" dirty="0" smtClean="0"/>
              <a:t>Asserts</a:t>
            </a:r>
          </a:p>
          <a:p>
            <a:pPr lvl="1"/>
            <a:r>
              <a:rPr lang="en-US" sz="2000" dirty="0" smtClean="0"/>
              <a:t>Faster phase re-track (from 5.9 to 1.4 seconds)</a:t>
            </a:r>
          </a:p>
          <a:p>
            <a:pPr lvl="1"/>
            <a:r>
              <a:rPr lang="en-US" sz="2000" dirty="0" err="1" smtClean="0"/>
              <a:t>Abscal</a:t>
            </a:r>
            <a:r>
              <a:rPr lang="en-US" sz="2000" dirty="0" smtClean="0"/>
              <a:t> for absolute calibration</a:t>
            </a:r>
          </a:p>
          <a:p>
            <a:pPr lvl="1"/>
            <a:r>
              <a:rPr lang="en-US" sz="2000" dirty="0" smtClean="0"/>
              <a:t>Leap second handling</a:t>
            </a:r>
          </a:p>
          <a:p>
            <a:r>
              <a:rPr lang="en-US" sz="2400" dirty="0" smtClean="0"/>
              <a:t>Fixes</a:t>
            </a:r>
          </a:p>
          <a:p>
            <a:pPr lvl="1"/>
            <a:r>
              <a:rPr lang="en-US" sz="2000" dirty="0" smtClean="0"/>
              <a:t>BMCA and foreign master qualification</a:t>
            </a:r>
          </a:p>
          <a:p>
            <a:pPr lvl="1"/>
            <a:r>
              <a:rPr lang="en-US" sz="2000" dirty="0" smtClean="0"/>
              <a:t>Conformance to WR Spec (CALIBRATE message length, retries in WR FSM)</a:t>
            </a:r>
          </a:p>
          <a:p>
            <a:pPr lvl="1"/>
            <a:r>
              <a:rPr lang="en-US" sz="2000" dirty="0" smtClean="0"/>
              <a:t>Conformance to PTP (message fields)</a:t>
            </a:r>
            <a:endParaRPr lang="en-US" sz="2000" dirty="0"/>
          </a:p>
          <a:p>
            <a:r>
              <a:rPr lang="en-US" sz="2400" dirty="0" smtClean="0"/>
              <a:t>Re-organization</a:t>
            </a:r>
          </a:p>
          <a:p>
            <a:pPr lvl="1"/>
            <a:r>
              <a:rPr lang="en-US" sz="2000" dirty="0" smtClean="0"/>
              <a:t>Parts of </a:t>
            </a:r>
            <a:r>
              <a:rPr lang="en-US" sz="2000" dirty="0" err="1" smtClean="0"/>
              <a:t>wrs_dump_shmem</a:t>
            </a:r>
            <a:r>
              <a:rPr lang="en-US" sz="2000" dirty="0" smtClean="0"/>
              <a:t> related to </a:t>
            </a:r>
            <a:r>
              <a:rPr lang="en-US" sz="2000" dirty="0" err="1" smtClean="0"/>
              <a:t>PPSi</a:t>
            </a:r>
            <a:r>
              <a:rPr lang="en-US" sz="2000" dirty="0" smtClean="0"/>
              <a:t> moved to its repo</a:t>
            </a:r>
          </a:p>
          <a:p>
            <a:pPr marL="0" indent="0" algn="ctr">
              <a:buNone/>
            </a:pPr>
            <a:r>
              <a:rPr lang="en-US" sz="2400" dirty="0" smtClean="0"/>
              <a:t>NOTE: We need to update WR Spec to ensure coherence with </a:t>
            </a:r>
            <a:br>
              <a:rPr lang="en-US" sz="2400" dirty="0" smtClean="0"/>
            </a:br>
            <a:r>
              <a:rPr lang="en-US" sz="2400" dirty="0" smtClean="0"/>
              <a:t>WR implementation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PPSi</a:t>
            </a:r>
            <a:r>
              <a:rPr lang="en-US" dirty="0" smtClean="0"/>
              <a:t> release of WRS with HA and WR-PTP</a:t>
            </a:r>
            <a:br>
              <a:rPr lang="en-US" dirty="0" smtClean="0"/>
            </a:br>
            <a:r>
              <a:rPr lang="en-US" sz="2700" dirty="0" smtClean="0"/>
              <a:t>(next year?)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WR-PTP = White Rabbit Profile defined in WR Spec</a:t>
            </a:r>
          </a:p>
          <a:p>
            <a:r>
              <a:rPr lang="en-US" sz="2400" dirty="0" smtClean="0"/>
              <a:t>HA = High Accuracy Default PTP Profile in </a:t>
            </a:r>
            <a:r>
              <a:rPr lang="en-US" sz="2400" dirty="0" smtClean="0"/>
              <a:t>IEEE1588-20XX</a:t>
            </a:r>
            <a:endParaRPr lang="en-US" sz="2400" dirty="0" smtClean="0"/>
          </a:p>
          <a:p>
            <a:r>
              <a:rPr lang="en-US" sz="2400" dirty="0" smtClean="0"/>
              <a:t>The only difference between HA and WR-PTP is in software</a:t>
            </a:r>
          </a:p>
          <a:p>
            <a:r>
              <a:rPr lang="en-US" sz="2400" dirty="0" smtClean="0"/>
              <a:t>This year, in parallel:</a:t>
            </a:r>
          </a:p>
          <a:p>
            <a:pPr lvl="1"/>
            <a:r>
              <a:rPr lang="en-US" sz="2000" dirty="0" smtClean="0"/>
              <a:t>Jean-Claude works on HA implementation</a:t>
            </a:r>
          </a:p>
          <a:p>
            <a:pPr lvl="1"/>
            <a:r>
              <a:rPr lang="en-US" sz="2000" dirty="0" err="1" smtClean="0"/>
              <a:t>Veryx</a:t>
            </a:r>
            <a:r>
              <a:rPr lang="en-US" sz="2000" dirty="0" smtClean="0"/>
              <a:t> develops ATTEST-based High Accuracy Profile test suite</a:t>
            </a:r>
          </a:p>
          <a:p>
            <a:r>
              <a:rPr lang="en-US" sz="2400" dirty="0" smtClean="0"/>
              <a:t>Goal:</a:t>
            </a:r>
          </a:p>
          <a:p>
            <a:pPr lvl="1"/>
            <a:r>
              <a:rPr lang="en-US" sz="2000" dirty="0" smtClean="0"/>
              <a:t>Implementation of HA according to </a:t>
            </a:r>
            <a:r>
              <a:rPr lang="en-US" sz="2000" dirty="0" smtClean="0"/>
              <a:t>IEEE1588-20XX</a:t>
            </a:r>
            <a:endParaRPr lang="en-US" sz="2000" dirty="0" smtClean="0"/>
          </a:p>
          <a:p>
            <a:pPr lvl="1"/>
            <a:r>
              <a:rPr lang="en-US" sz="2000" dirty="0" smtClean="0"/>
              <a:t>Support of WR-PTP and HA on each port of WR Switch </a:t>
            </a:r>
            <a:br>
              <a:rPr lang="en-US" sz="2000" dirty="0" smtClean="0"/>
            </a:br>
            <a:r>
              <a:rPr lang="en-US" sz="2000" dirty="0" smtClean="0"/>
              <a:t>(support of HA only on a WR Node)</a:t>
            </a:r>
          </a:p>
          <a:p>
            <a:pPr lvl="1"/>
            <a:r>
              <a:rPr lang="en-US" sz="2000" dirty="0" smtClean="0"/>
              <a:t>Full backward compatibility with WR-PTP</a:t>
            </a:r>
          </a:p>
          <a:p>
            <a:pPr lvl="1"/>
            <a:r>
              <a:rPr lang="en-US" sz="2000" dirty="0" smtClean="0"/>
              <a:t>Support of configuration of all configurable parameters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2" y="4256941"/>
            <a:ext cx="6131928" cy="2238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0" y="1139816"/>
            <a:ext cx="4156169" cy="31171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10239" y="4103265"/>
            <a:ext cx="315688" cy="20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Bent Arrow 6"/>
          <p:cNvSpPr/>
          <p:nvPr/>
        </p:nvSpPr>
        <p:spPr>
          <a:xfrm>
            <a:off x="165454" y="2788795"/>
            <a:ext cx="631377" cy="36601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10239" y="4760764"/>
            <a:ext cx="315688" cy="20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0800000">
            <a:off x="310239" y="5418261"/>
            <a:ext cx="315688" cy="20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310239" y="6058340"/>
            <a:ext cx="315688" cy="207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2803" y="2329685"/>
            <a:ext cx="63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271291"/>
            <a:ext cx="524493" cy="17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WRS1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6248401" y="4839519"/>
            <a:ext cx="502982" cy="15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WRS2</a:t>
            </a:r>
            <a:endParaRPr lang="en-GB" sz="1200" dirty="0"/>
          </a:p>
        </p:txBody>
      </p:sp>
      <p:sp>
        <p:nvSpPr>
          <p:cNvPr id="14" name="Rectangle 13"/>
          <p:cNvSpPr/>
          <p:nvPr/>
        </p:nvSpPr>
        <p:spPr>
          <a:xfrm>
            <a:off x="6248403" y="5449119"/>
            <a:ext cx="502981" cy="15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WRS3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6248400" y="6005580"/>
            <a:ext cx="502981" cy="156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WRS4</a:t>
            </a:r>
            <a:endParaRPr lang="en-GB" sz="1200" dirty="0"/>
          </a:p>
        </p:txBody>
      </p:sp>
      <p:sp>
        <p:nvSpPr>
          <p:cNvPr id="16" name="Oval 15"/>
          <p:cNvSpPr/>
          <p:nvPr/>
        </p:nvSpPr>
        <p:spPr>
          <a:xfrm>
            <a:off x="7119248" y="1835084"/>
            <a:ext cx="1262752" cy="65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WRS1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7137345" y="6055455"/>
            <a:ext cx="1244655" cy="65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WRS4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7119248" y="4683855"/>
            <a:ext cx="1262752" cy="65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WRS3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19248" y="3403049"/>
            <a:ext cx="1262752" cy="65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WR2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6" idx="4"/>
            <a:endCxn id="19" idx="0"/>
          </p:cNvCxnSpPr>
          <p:nvPr/>
        </p:nvCxnSpPr>
        <p:spPr>
          <a:xfrm>
            <a:off x="7750624" y="2485229"/>
            <a:ext cx="0" cy="9178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4"/>
            <a:endCxn id="18" idx="0"/>
          </p:cNvCxnSpPr>
          <p:nvPr/>
        </p:nvCxnSpPr>
        <p:spPr>
          <a:xfrm>
            <a:off x="7750624" y="4053194"/>
            <a:ext cx="0" cy="6306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4"/>
            <a:endCxn id="17" idx="0"/>
          </p:cNvCxnSpPr>
          <p:nvPr/>
        </p:nvCxnSpPr>
        <p:spPr>
          <a:xfrm>
            <a:off x="7750624" y="5334000"/>
            <a:ext cx="9049" cy="72145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55177" y="2620973"/>
            <a:ext cx="100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WR-PTP</a:t>
            </a:r>
          </a:p>
          <a:p>
            <a:r>
              <a:rPr lang="en-GB" dirty="0" smtClean="0"/>
              <a:t>10km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759672" y="4150455"/>
            <a:ext cx="47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759672" y="5522055"/>
            <a:ext cx="92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WR-PTP 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7010400" y="1436565"/>
            <a:ext cx="1552019" cy="27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Layout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Mixed WR-PTP/HA network on ISPCS2018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14400" y="2895600"/>
            <a:ext cx="6766560" cy="3733800"/>
            <a:chOff x="914400" y="2895600"/>
            <a:chExt cx="6766560" cy="3733800"/>
          </a:xfrm>
        </p:grpSpPr>
        <p:sp>
          <p:nvSpPr>
            <p:cNvPr id="4" name="CustomShape 3"/>
            <p:cNvSpPr/>
            <p:nvPr/>
          </p:nvSpPr>
          <p:spPr>
            <a:xfrm>
              <a:off x="1356360" y="4998720"/>
              <a:ext cx="1280160" cy="640080"/>
            </a:xfrm>
            <a:prstGeom prst="rect">
              <a:avLst/>
            </a:prstGeom>
            <a:solidFill>
              <a:srgbClr val="FAA61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Node</a:t>
              </a:r>
            </a:p>
            <a:p>
              <a:pPr algn="ctr"/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(WR-PTP)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" name="CustomShape 4"/>
            <p:cNvSpPr/>
            <p:nvPr/>
          </p:nvSpPr>
          <p:spPr>
            <a:xfrm>
              <a:off x="6035040" y="5989320"/>
              <a:ext cx="1280160" cy="640080"/>
            </a:xfrm>
            <a:prstGeom prst="rect">
              <a:avLst/>
            </a:prstGeom>
            <a:solidFill>
              <a:srgbClr val="ADD58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Node</a:t>
              </a:r>
            </a:p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(PTP)</a:t>
              </a:r>
            </a:p>
          </p:txBody>
        </p:sp>
        <p:sp>
          <p:nvSpPr>
            <p:cNvPr id="6" name="CustomShape 5"/>
            <p:cNvSpPr/>
            <p:nvPr/>
          </p:nvSpPr>
          <p:spPr>
            <a:xfrm>
              <a:off x="2011680" y="3337560"/>
              <a:ext cx="3291840" cy="640080"/>
            </a:xfrm>
            <a:prstGeom prst="rect">
              <a:avLst/>
            </a:prstGeom>
            <a:solidFill>
              <a:srgbClr val="FAA61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WR Switch
(</a:t>
              </a:r>
              <a:r>
                <a:rPr lang="en-US" sz="18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WR-PTP)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" name="Line 6"/>
            <p:cNvSpPr/>
            <p:nvPr/>
          </p:nvSpPr>
          <p:spPr>
            <a:xfrm flipV="1">
              <a:off x="2011680" y="3990600"/>
              <a:ext cx="845640" cy="100812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/>
            <a:lstStyle/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9" name="CustomShape 8"/>
            <p:cNvSpPr/>
            <p:nvPr/>
          </p:nvSpPr>
          <p:spPr>
            <a:xfrm>
              <a:off x="4297680" y="5989320"/>
              <a:ext cx="1280160" cy="640080"/>
            </a:xfrm>
            <a:prstGeom prst="rect">
              <a:avLst/>
            </a:prstGeom>
            <a:solidFill>
              <a:srgbClr val="FAA61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Node</a:t>
              </a:r>
            </a:p>
            <a:p>
              <a:pPr algn="ctr"/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(WR-PTP)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0" name="Line 9"/>
            <p:cNvSpPr/>
            <p:nvPr/>
          </p:nvSpPr>
          <p:spPr>
            <a:xfrm flipV="1">
              <a:off x="4983120" y="5074920"/>
              <a:ext cx="685800" cy="91440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/>
            <a:lstStyle/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1" name="Line 10"/>
            <p:cNvSpPr/>
            <p:nvPr/>
          </p:nvSpPr>
          <p:spPr>
            <a:xfrm flipV="1">
              <a:off x="6675120" y="5100840"/>
              <a:ext cx="228600" cy="8884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/>
            <a:lstStyle/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2" name="CustomShape 11"/>
            <p:cNvSpPr/>
            <p:nvPr/>
          </p:nvSpPr>
          <p:spPr>
            <a:xfrm>
              <a:off x="2910840" y="5011680"/>
              <a:ext cx="1280160" cy="640080"/>
            </a:xfrm>
            <a:prstGeom prst="rect">
              <a:avLst/>
            </a:prstGeom>
            <a:solidFill>
              <a:srgbClr val="ADD58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Node</a:t>
              </a:r>
            </a:p>
            <a:p>
              <a:pPr algn="ctr"/>
              <a:r>
                <a:rPr lang="en-US" sz="18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(PTP)</a:t>
              </a:r>
            </a:p>
          </p:txBody>
        </p:sp>
        <p:sp>
          <p:nvSpPr>
            <p:cNvPr id="13" name="Line 12"/>
            <p:cNvSpPr/>
            <p:nvPr/>
          </p:nvSpPr>
          <p:spPr>
            <a:xfrm flipV="1">
              <a:off x="3589794" y="4003560"/>
              <a:ext cx="570726" cy="9951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  <a:head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120" tIns="51120" rIns="96120" bIns="51120" anchor="ctr"/>
            <a:lstStyle/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/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4" name="CustomShape 13"/>
            <p:cNvSpPr/>
            <p:nvPr/>
          </p:nvSpPr>
          <p:spPr>
            <a:xfrm>
              <a:off x="4389120" y="4465320"/>
              <a:ext cx="3291840" cy="640080"/>
            </a:xfrm>
            <a:prstGeom prst="rect">
              <a:avLst/>
            </a:prstGeom>
            <a:solidFill>
              <a:srgbClr val="FAA61A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US" sz="18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WR Switch
</a:t>
              </a:r>
              <a:r>
                <a:rPr lang="en-US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(WR-PTP)</a:t>
              </a:r>
              <a:endPara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cxnSp>
          <p:nvCxnSpPr>
            <p:cNvPr id="16" name="Straight Arrow Connector 15"/>
            <p:cNvCxnSpPr>
              <a:endCxn id="14" idx="0"/>
            </p:cNvCxnSpPr>
            <p:nvPr/>
          </p:nvCxnSpPr>
          <p:spPr>
            <a:xfrm>
              <a:off x="4876800" y="4005681"/>
              <a:ext cx="1158240" cy="4596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43155" y="4005681"/>
              <a:ext cx="9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WR-PTP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4757" y="4240349"/>
              <a:ext cx="9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WR-PTP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9600" y="5303520"/>
              <a:ext cx="93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WR-PTP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3247" y="4249577"/>
              <a:ext cx="533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PTP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8705" y="5303520"/>
              <a:ext cx="533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PTP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2895600"/>
              <a:ext cx="1870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/>
                <a:t>Current situation:</a:t>
              </a:r>
              <a:endParaRPr lang="en-US" b="1" u="sng" dirty="0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WR to HA migration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7</a:t>
            </a:fld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nodes will implement only HA</a:t>
            </a:r>
          </a:p>
          <a:p>
            <a:r>
              <a:rPr lang="en-US" sz="2000" dirty="0" smtClean="0"/>
              <a:t>Already deployed nodes will be updated to HA when/if possible</a:t>
            </a:r>
          </a:p>
          <a:p>
            <a:r>
              <a:rPr lang="en-US" sz="2000" dirty="0" smtClean="0"/>
              <a:t>WR switches must support HA and </a:t>
            </a:r>
            <a:r>
              <a:rPr lang="en-US" sz="2000" dirty="0" smtClean="0"/>
              <a:t>WR-PTP – “</a:t>
            </a:r>
            <a:r>
              <a:rPr lang="en-US" sz="2000" dirty="0" err="1" smtClean="0"/>
              <a:t>autonegotiation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7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nodes will implement only HA</a:t>
            </a:r>
          </a:p>
          <a:p>
            <a:r>
              <a:rPr lang="en-US" sz="2000" dirty="0" smtClean="0"/>
              <a:t>Already deployed nodes will be updated to HA when/if possible</a:t>
            </a:r>
          </a:p>
          <a:p>
            <a:r>
              <a:rPr lang="en-US" sz="2000" dirty="0" smtClean="0"/>
              <a:t>WR switches must support HA and </a:t>
            </a:r>
            <a:r>
              <a:rPr lang="en-US" sz="2000" dirty="0" smtClean="0"/>
              <a:t>WR-PTP – “</a:t>
            </a:r>
            <a:r>
              <a:rPr lang="en-US" sz="2000" dirty="0" err="1" smtClean="0"/>
              <a:t>autonegotiation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400" y="2895600"/>
            <a:ext cx="21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We want to achieve:</a:t>
            </a:r>
            <a:endParaRPr lang="en-US" b="1" u="sng" dirty="0"/>
          </a:p>
        </p:txBody>
      </p:sp>
      <p:sp>
        <p:nvSpPr>
          <p:cNvPr id="22" name="CustomShape 2"/>
          <p:cNvSpPr/>
          <p:nvPr/>
        </p:nvSpPr>
        <p:spPr>
          <a:xfrm>
            <a:off x="6324600" y="6000788"/>
            <a:ext cx="2514600" cy="6400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 Switch
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(WR-PTP +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HA)</a:t>
            </a:r>
          </a:p>
        </p:txBody>
      </p:sp>
      <p:sp>
        <p:nvSpPr>
          <p:cNvPr id="24" name="CustomShape 3"/>
          <p:cNvSpPr/>
          <p:nvPr/>
        </p:nvSpPr>
        <p:spPr>
          <a:xfrm>
            <a:off x="3284673" y="4422920"/>
            <a:ext cx="2743200" cy="64008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 Switch
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(WR-PTP +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4"/>
          <p:cNvSpPr/>
          <p:nvPr/>
        </p:nvSpPr>
        <p:spPr>
          <a:xfrm>
            <a:off x="152400" y="4770120"/>
            <a:ext cx="1280160" cy="640080"/>
          </a:xfrm>
          <a:prstGeom prst="rect">
            <a:avLst/>
          </a:prstGeom>
          <a:solidFill>
            <a:srgbClr val="FAA61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</a:t>
            </a:r>
          </a:p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WR-PTP)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1373373" y="6019800"/>
            <a:ext cx="1280160" cy="640080"/>
          </a:xfrm>
          <a:prstGeom prst="rect">
            <a:avLst/>
          </a:prstGeom>
          <a:solidFill>
            <a:srgbClr val="9D85B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(HA)</a:t>
            </a:r>
          </a:p>
        </p:txBody>
      </p:sp>
      <p:sp>
        <p:nvSpPr>
          <p:cNvPr id="27" name="CustomShape 6"/>
          <p:cNvSpPr/>
          <p:nvPr/>
        </p:nvSpPr>
        <p:spPr>
          <a:xfrm>
            <a:off x="4815840" y="5989320"/>
            <a:ext cx="1280160" cy="640080"/>
          </a:xfrm>
          <a:prstGeom prst="rect">
            <a:avLst/>
          </a:prstGeom>
          <a:solidFill>
            <a:srgbClr val="ADD58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(PTP)</a:t>
            </a:r>
          </a:p>
        </p:txBody>
      </p:sp>
      <p:sp>
        <p:nvSpPr>
          <p:cNvPr id="28" name="CustomShape 7"/>
          <p:cNvSpPr/>
          <p:nvPr/>
        </p:nvSpPr>
        <p:spPr>
          <a:xfrm>
            <a:off x="1163417" y="3398520"/>
            <a:ext cx="2727960" cy="640080"/>
          </a:xfrm>
          <a:prstGeom prst="rect">
            <a:avLst/>
          </a:prstGeom>
          <a:solidFill>
            <a:srgbClr val="FAA61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 Switch
(WR)</a:t>
            </a:r>
          </a:p>
        </p:txBody>
      </p:sp>
      <p:sp>
        <p:nvSpPr>
          <p:cNvPr id="31" name="Line 10"/>
          <p:cNvSpPr/>
          <p:nvPr/>
        </p:nvSpPr>
        <p:spPr>
          <a:xfrm>
            <a:off x="5638800" y="5090160"/>
            <a:ext cx="1905000" cy="8534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CustomShape 12"/>
          <p:cNvSpPr/>
          <p:nvPr/>
        </p:nvSpPr>
        <p:spPr>
          <a:xfrm>
            <a:off x="3376113" y="6019800"/>
            <a:ext cx="1280160" cy="640080"/>
          </a:xfrm>
          <a:prstGeom prst="rect">
            <a:avLst/>
          </a:prstGeom>
          <a:solidFill>
            <a:srgbClr val="FAA61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</a:t>
            </a:r>
          </a:p>
          <a:p>
            <a:pPr algn="ctr"/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(WR-PTP)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Line 14"/>
          <p:cNvSpPr/>
          <p:nvPr/>
        </p:nvSpPr>
        <p:spPr>
          <a:xfrm flipH="1" flipV="1">
            <a:off x="5212080" y="5090160"/>
            <a:ext cx="243840" cy="85344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16"/>
          <p:cNvSpPr/>
          <p:nvPr/>
        </p:nvSpPr>
        <p:spPr>
          <a:xfrm>
            <a:off x="1524000" y="4770120"/>
            <a:ext cx="1280160" cy="640080"/>
          </a:xfrm>
          <a:prstGeom prst="rect">
            <a:avLst/>
          </a:prstGeom>
          <a:solidFill>
            <a:srgbClr val="ADD58A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Node</a:t>
            </a:r>
          </a:p>
          <a:p>
            <a:pPr algn="ctr"/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(PTP)</a:t>
            </a:r>
          </a:p>
        </p:txBody>
      </p:sp>
      <p:sp>
        <p:nvSpPr>
          <p:cNvPr id="38" name="Line 14"/>
          <p:cNvSpPr/>
          <p:nvPr/>
        </p:nvSpPr>
        <p:spPr>
          <a:xfrm flipV="1">
            <a:off x="4016192" y="5064240"/>
            <a:ext cx="525327" cy="95556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Line 14"/>
          <p:cNvSpPr/>
          <p:nvPr/>
        </p:nvSpPr>
        <p:spPr>
          <a:xfrm flipV="1">
            <a:off x="2013453" y="5064240"/>
            <a:ext cx="1720347" cy="95556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Line 14"/>
          <p:cNvSpPr/>
          <p:nvPr/>
        </p:nvSpPr>
        <p:spPr>
          <a:xfrm flipV="1">
            <a:off x="792480" y="4038600"/>
            <a:ext cx="906780" cy="73152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Line 14"/>
          <p:cNvSpPr/>
          <p:nvPr/>
        </p:nvSpPr>
        <p:spPr>
          <a:xfrm flipV="1">
            <a:off x="2164080" y="4038600"/>
            <a:ext cx="363316" cy="73152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Line 14"/>
          <p:cNvSpPr/>
          <p:nvPr/>
        </p:nvSpPr>
        <p:spPr>
          <a:xfrm flipH="1" flipV="1">
            <a:off x="3169920" y="4038600"/>
            <a:ext cx="1371600" cy="384320"/>
          </a:xfrm>
          <a:prstGeom prst="line">
            <a:avLst/>
          </a:prstGeom>
          <a:ln w="12600">
            <a:solidFill>
              <a:srgbClr val="00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ctr"/>
          <a:lstStyle/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43560" y="5357354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WR-PTP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25557" y="417087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WR-PTP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79360" y="52255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47862" y="399032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WR-PTP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29105" y="4219694"/>
            <a:ext cx="53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305" y="5286494"/>
            <a:ext cx="53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91547" y="542453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8</a:t>
            </a:fld>
            <a:endParaRPr lang="en-US"/>
          </a:p>
        </p:txBody>
      </p:sp>
      <p:sp>
        <p:nvSpPr>
          <p:cNvPr id="53" name="Titl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WR to HA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Veryx</a:t>
            </a:r>
            <a:r>
              <a:rPr lang="en-US" dirty="0" smtClean="0"/>
              <a:t> ATTEST tests on XENA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XENA – L2 switch network tester</a:t>
            </a:r>
          </a:p>
          <a:p>
            <a:r>
              <a:rPr lang="en-US" sz="2800" dirty="0" smtClean="0"/>
              <a:t>ATTEST – framework for protocol test suites by </a:t>
            </a:r>
            <a:r>
              <a:rPr lang="en-US" sz="2800" dirty="0" err="1" smtClean="0"/>
              <a:t>Veryx</a:t>
            </a:r>
            <a:endParaRPr lang="en-US" sz="2800" dirty="0" smtClean="0"/>
          </a:p>
          <a:p>
            <a:r>
              <a:rPr lang="en-US" sz="2800" dirty="0" smtClean="0"/>
              <a:t>Our tests:</a:t>
            </a:r>
          </a:p>
          <a:p>
            <a:pPr lvl="1"/>
            <a:r>
              <a:rPr lang="en-US" sz="2400" dirty="0" smtClean="0"/>
              <a:t>PTP-BC – 73 existing tests provided by </a:t>
            </a:r>
            <a:r>
              <a:rPr lang="en-US" sz="2400" dirty="0" err="1" smtClean="0"/>
              <a:t>Veryx</a:t>
            </a:r>
            <a:r>
              <a:rPr lang="en-US" sz="2400" dirty="0"/>
              <a:t> </a:t>
            </a:r>
            <a:r>
              <a:rPr lang="en-US" sz="2400" dirty="0" smtClean="0"/>
              <a:t>(ready)</a:t>
            </a:r>
          </a:p>
          <a:p>
            <a:pPr lvl="1"/>
            <a:r>
              <a:rPr lang="en-US" sz="2400" dirty="0" smtClean="0"/>
              <a:t>WR-PTP – 47 open source tests developed by </a:t>
            </a:r>
            <a:r>
              <a:rPr lang="en-US" sz="2400" dirty="0" err="1" smtClean="0"/>
              <a:t>Veryx</a:t>
            </a:r>
            <a:r>
              <a:rPr lang="en-US" sz="2400" dirty="0" smtClean="0"/>
              <a:t> (ready)</a:t>
            </a:r>
          </a:p>
          <a:p>
            <a:pPr lvl="1"/>
            <a:r>
              <a:rPr lang="en-US" sz="2400" dirty="0" smtClean="0"/>
              <a:t>HA – 83 open source tests developed by </a:t>
            </a:r>
            <a:r>
              <a:rPr lang="en-US" sz="2400" dirty="0" err="1" smtClean="0"/>
              <a:t>Veryx</a:t>
            </a:r>
            <a:r>
              <a:rPr lang="en-US" sz="2400" dirty="0" smtClean="0"/>
              <a:t> (ongoing), </a:t>
            </a:r>
            <a:br>
              <a:rPr lang="en-US" sz="2400" dirty="0" smtClean="0"/>
            </a:br>
            <a:r>
              <a:rPr lang="en-US" sz="2400" dirty="0" smtClean="0"/>
              <a:t>will be available to anyone who buys ATTEST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705-3EB1-4005-9A1A-38A7215337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631</Words>
  <Application>Microsoft Office PowerPoint</Application>
  <PresentationFormat>On-screen Show (4:3)</PresentationFormat>
  <Paragraphs>143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PPSi status and plans</vt:lpstr>
      <vt:lpstr>PPSi – PTP Ported to Silicon</vt:lpstr>
      <vt:lpstr>PPSi since last WRS release (5.0.1)</vt:lpstr>
      <vt:lpstr>PPSi in upcoming WRS release (this year)</vt:lpstr>
      <vt:lpstr>PPSi release of WRS with HA and WR-PTP (next year?)</vt:lpstr>
      <vt:lpstr>Mixed WR-PTP/HA network on ISPCS2018</vt:lpstr>
      <vt:lpstr>WR to HA migration</vt:lpstr>
      <vt:lpstr>WR to HA migration</vt:lpstr>
      <vt:lpstr>Veryx ATTEST tests on XENA</vt:lpstr>
      <vt:lpstr>Roadmap for PPSi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Lipinski</dc:creator>
  <cp:lastModifiedBy>Maciej Lipinski</cp:lastModifiedBy>
  <cp:revision>123</cp:revision>
  <dcterms:created xsi:type="dcterms:W3CDTF">2018-10-05T14:39:24Z</dcterms:created>
  <dcterms:modified xsi:type="dcterms:W3CDTF">2018-10-06T06:25:14Z</dcterms:modified>
</cp:coreProperties>
</file>