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6" r:id="rId4"/>
    <p:sldId id="259" r:id="rId5"/>
    <p:sldId id="313" r:id="rId6"/>
    <p:sldId id="263" r:id="rId7"/>
    <p:sldId id="264" r:id="rId8"/>
    <p:sldId id="274" r:id="rId9"/>
    <p:sldId id="275" r:id="rId10"/>
    <p:sldId id="276" r:id="rId11"/>
    <p:sldId id="265" r:id="rId12"/>
    <p:sldId id="277" r:id="rId13"/>
    <p:sldId id="314" r:id="rId14"/>
    <p:sldId id="278" r:id="rId15"/>
    <p:sldId id="290" r:id="rId16"/>
    <p:sldId id="292" r:id="rId17"/>
    <p:sldId id="294" r:id="rId18"/>
    <p:sldId id="295" r:id="rId19"/>
    <p:sldId id="296" r:id="rId20"/>
    <p:sldId id="293" r:id="rId21"/>
    <p:sldId id="297" r:id="rId22"/>
    <p:sldId id="330" r:id="rId23"/>
    <p:sldId id="344" r:id="rId24"/>
    <p:sldId id="345" r:id="rId25"/>
    <p:sldId id="331" r:id="rId26"/>
    <p:sldId id="280" r:id="rId27"/>
    <p:sldId id="332" r:id="rId28"/>
    <p:sldId id="281" r:id="rId29"/>
    <p:sldId id="333" r:id="rId30"/>
    <p:sldId id="282" r:id="rId31"/>
    <p:sldId id="334" r:id="rId32"/>
    <p:sldId id="287" r:id="rId33"/>
    <p:sldId id="288" r:id="rId34"/>
    <p:sldId id="285" r:id="rId35"/>
    <p:sldId id="286" r:id="rId36"/>
    <p:sldId id="305" r:id="rId37"/>
    <p:sldId id="306" r:id="rId38"/>
    <p:sldId id="340" r:id="rId39"/>
    <p:sldId id="337" r:id="rId40"/>
    <p:sldId id="355" r:id="rId41"/>
    <p:sldId id="338" r:id="rId42"/>
    <p:sldId id="354" r:id="rId43"/>
    <p:sldId id="356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</p:sldIdLst>
  <p:sldSz cx="9144000" cy="5143500" type="screen16x9"/>
  <p:notesSz cx="6858000" cy="9144000"/>
  <p:defaultTextStyle>
    <a:defPPr>
      <a:defRPr lang="pl-PL"/>
    </a:defPPr>
    <a:lvl1pPr marL="0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476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8952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428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7903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379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6855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331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5807" algn="l" defTabSz="8789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EAA"/>
    <a:srgbClr val="92D050"/>
    <a:srgbClr val="00B0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5553" autoAdjust="0"/>
  </p:normalViewPr>
  <p:slideViewPr>
    <p:cSldViewPr>
      <p:cViewPr varScale="1">
        <p:scale>
          <a:sx n="128" d="100"/>
          <a:sy n="128" d="100"/>
        </p:scale>
        <p:origin x="-84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19C4-D103-4E2E-9962-47B571CF31D7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FB1D-060C-4FC1-BD93-9CF7EE8CC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FB1D-060C-4FC1-BD93-9CF7EE8CCA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FB1D-060C-4FC1-BD93-9CF7EE8CCA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FB1D-060C-4FC1-BD93-9CF7EE8CCA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FB1D-060C-4FC1-BD93-9CF7EE8CCA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7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7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6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6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76" indent="0">
              <a:buNone/>
              <a:defRPr sz="2000" b="1"/>
            </a:lvl2pPr>
            <a:lvl3pPr marL="878952" indent="0">
              <a:buNone/>
              <a:defRPr sz="1700" b="1"/>
            </a:lvl3pPr>
            <a:lvl4pPr marL="1318428" indent="0">
              <a:buNone/>
              <a:defRPr sz="1500" b="1"/>
            </a:lvl4pPr>
            <a:lvl5pPr marL="1757903" indent="0">
              <a:buNone/>
              <a:defRPr sz="1500" b="1"/>
            </a:lvl5pPr>
            <a:lvl6pPr marL="2197379" indent="0">
              <a:buNone/>
              <a:defRPr sz="1500" b="1"/>
            </a:lvl6pPr>
            <a:lvl7pPr marL="2636855" indent="0">
              <a:buNone/>
              <a:defRPr sz="1500" b="1"/>
            </a:lvl7pPr>
            <a:lvl8pPr marL="3076331" indent="0">
              <a:buNone/>
              <a:defRPr sz="1500" b="1"/>
            </a:lvl8pPr>
            <a:lvl9pPr marL="3515807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76" indent="0">
              <a:buNone/>
              <a:defRPr sz="2000" b="1"/>
            </a:lvl2pPr>
            <a:lvl3pPr marL="878952" indent="0">
              <a:buNone/>
              <a:defRPr sz="1700" b="1"/>
            </a:lvl3pPr>
            <a:lvl4pPr marL="1318428" indent="0">
              <a:buNone/>
              <a:defRPr sz="1500" b="1"/>
            </a:lvl4pPr>
            <a:lvl5pPr marL="1757903" indent="0">
              <a:buNone/>
              <a:defRPr sz="1500" b="1"/>
            </a:lvl5pPr>
            <a:lvl6pPr marL="2197379" indent="0">
              <a:buNone/>
              <a:defRPr sz="1500" b="1"/>
            </a:lvl6pPr>
            <a:lvl7pPr marL="2636855" indent="0">
              <a:buNone/>
              <a:defRPr sz="1500" b="1"/>
            </a:lvl7pPr>
            <a:lvl8pPr marL="3076331" indent="0">
              <a:buNone/>
              <a:defRPr sz="1500" b="1"/>
            </a:lvl8pPr>
            <a:lvl9pPr marL="3515807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9476" indent="0">
              <a:buNone/>
              <a:defRPr sz="1200"/>
            </a:lvl2pPr>
            <a:lvl3pPr marL="878952" indent="0">
              <a:buNone/>
              <a:defRPr sz="900"/>
            </a:lvl3pPr>
            <a:lvl4pPr marL="1318428" indent="0">
              <a:buNone/>
              <a:defRPr sz="900"/>
            </a:lvl4pPr>
            <a:lvl5pPr marL="1757903" indent="0">
              <a:buNone/>
              <a:defRPr sz="900"/>
            </a:lvl5pPr>
            <a:lvl6pPr marL="2197379" indent="0">
              <a:buNone/>
              <a:defRPr sz="900"/>
            </a:lvl6pPr>
            <a:lvl7pPr marL="2636855" indent="0">
              <a:buNone/>
              <a:defRPr sz="900"/>
            </a:lvl7pPr>
            <a:lvl8pPr marL="3076331" indent="0">
              <a:buNone/>
              <a:defRPr sz="900"/>
            </a:lvl8pPr>
            <a:lvl9pPr marL="351580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476" indent="0">
              <a:buNone/>
              <a:defRPr sz="2700"/>
            </a:lvl2pPr>
            <a:lvl3pPr marL="878952" indent="0">
              <a:buNone/>
              <a:defRPr sz="2300"/>
            </a:lvl3pPr>
            <a:lvl4pPr marL="1318428" indent="0">
              <a:buNone/>
              <a:defRPr sz="2000"/>
            </a:lvl4pPr>
            <a:lvl5pPr marL="1757903" indent="0">
              <a:buNone/>
              <a:defRPr sz="2000"/>
            </a:lvl5pPr>
            <a:lvl6pPr marL="2197379" indent="0">
              <a:buNone/>
              <a:defRPr sz="2000"/>
            </a:lvl6pPr>
            <a:lvl7pPr marL="2636855" indent="0">
              <a:buNone/>
              <a:defRPr sz="2000"/>
            </a:lvl7pPr>
            <a:lvl8pPr marL="3076331" indent="0">
              <a:buNone/>
              <a:defRPr sz="2000"/>
            </a:lvl8pPr>
            <a:lvl9pPr marL="3515807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9476" indent="0">
              <a:buNone/>
              <a:defRPr sz="1200"/>
            </a:lvl2pPr>
            <a:lvl3pPr marL="878952" indent="0">
              <a:buNone/>
              <a:defRPr sz="900"/>
            </a:lvl3pPr>
            <a:lvl4pPr marL="1318428" indent="0">
              <a:buNone/>
              <a:defRPr sz="900"/>
            </a:lvl4pPr>
            <a:lvl5pPr marL="1757903" indent="0">
              <a:buNone/>
              <a:defRPr sz="900"/>
            </a:lvl5pPr>
            <a:lvl6pPr marL="2197379" indent="0">
              <a:buNone/>
              <a:defRPr sz="900"/>
            </a:lvl6pPr>
            <a:lvl7pPr marL="2636855" indent="0">
              <a:buNone/>
              <a:defRPr sz="900"/>
            </a:lvl7pPr>
            <a:lvl8pPr marL="3076331" indent="0">
              <a:buNone/>
              <a:defRPr sz="900"/>
            </a:lvl8pPr>
            <a:lvl9pPr marL="351580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7895" tIns="43948" rIns="87895" bIns="43948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895" tIns="43948" rIns="87895" bIns="4394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87895" tIns="43948" rIns="87895" bIns="439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87895" tIns="43948" rIns="87895" bIns="439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87895" tIns="43948" rIns="87895" bIns="439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895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07" indent="-329607" algn="l" defTabSz="87895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148" indent="-274672" algn="l" defTabSz="87895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690" indent="-219738" algn="l" defTabSz="878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165" indent="-219738" algn="l" defTabSz="87895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642" indent="-219738" algn="l" defTabSz="87895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117" indent="-219738" algn="l" defTabSz="878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593" indent="-219738" algn="l" defTabSz="878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069" indent="-219738" algn="l" defTabSz="878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545" indent="-219738" algn="l" defTabSz="878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76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952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428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03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379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855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331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807" algn="l" defTabSz="8789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7.jpeg"/><Relationship Id="rId2" Type="http://schemas.openxmlformats.org/officeDocument/2006/relationships/image" Target="../media/image4.png"/><Relationship Id="rId16" Type="http://schemas.openxmlformats.org/officeDocument/2006/relationships/image" Target="../media/image16.gif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79152" y="472182"/>
            <a:ext cx="7772400" cy="2387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D5EAA"/>
                </a:solidFill>
                <a:latin typeface="+mn-lt"/>
              </a:rPr>
              <a:t>The New High Accuracy </a:t>
            </a:r>
            <a:br>
              <a:rPr lang="en-GB" sz="4000" dirty="0" smtClean="0">
                <a:solidFill>
                  <a:srgbClr val="0D5EAA"/>
                </a:solidFill>
                <a:latin typeface="+mn-lt"/>
              </a:rPr>
            </a:br>
            <a:r>
              <a:rPr lang="en-GB" sz="4000" dirty="0" smtClean="0">
                <a:solidFill>
                  <a:srgbClr val="0D5EAA"/>
                </a:solidFill>
                <a:latin typeface="+mn-lt"/>
              </a:rPr>
              <a:t>Default PTP Profile </a:t>
            </a:r>
            <a:br>
              <a:rPr lang="en-GB" sz="4000" dirty="0" smtClean="0">
                <a:solidFill>
                  <a:srgbClr val="0D5EAA"/>
                </a:solidFill>
                <a:latin typeface="+mn-lt"/>
              </a:rPr>
            </a:br>
            <a:r>
              <a:rPr lang="en-GB" sz="4000" dirty="0" smtClean="0">
                <a:solidFill>
                  <a:srgbClr val="0D5EAA"/>
                </a:solidFill>
                <a:latin typeface="+mn-lt"/>
              </a:rPr>
              <a:t>in the IEEE 1588 Draft Revision</a:t>
            </a:r>
            <a:endParaRPr lang="en-GB" sz="4000" dirty="0">
              <a:solidFill>
                <a:srgbClr val="0D5EAA"/>
              </a:solidFill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36352" y="3016428"/>
            <a:ext cx="6858000" cy="22246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D5EAA"/>
                </a:solidFill>
              </a:rPr>
              <a:t>Maciej Lipi</a:t>
            </a:r>
            <a:r>
              <a:rPr lang="pl-PL" sz="2400" dirty="0" smtClean="0">
                <a:solidFill>
                  <a:srgbClr val="0D5EAA"/>
                </a:solidFill>
              </a:rPr>
              <a:t>ń</a:t>
            </a:r>
            <a:r>
              <a:rPr lang="en-US" sz="2400" dirty="0" smtClean="0">
                <a:solidFill>
                  <a:srgbClr val="0D5EAA"/>
                </a:solidFill>
              </a:rPr>
              <a:t>ski</a:t>
            </a:r>
          </a:p>
          <a:p>
            <a:r>
              <a:rPr lang="en-US" sz="2400" dirty="0" smtClean="0">
                <a:solidFill>
                  <a:srgbClr val="0D5EAA"/>
                </a:solidFill>
              </a:rPr>
              <a:t>European Organization for Nuclear Research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9902"/>
            <a:ext cx="792088" cy="6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666751" y="986655"/>
            <a:ext cx="7649665" cy="79300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High Accuracy Default PTP Profile</a:t>
            </a:r>
            <a:endParaRPr lang="en-US" sz="4000" dirty="0"/>
          </a:p>
        </p:txBody>
      </p:sp>
      <p:sp>
        <p:nvSpPr>
          <p:cNvPr id="9" name="Prostokąt 8"/>
          <p:cNvSpPr/>
          <p:nvPr/>
        </p:nvSpPr>
        <p:spPr>
          <a:xfrm>
            <a:off x="666751" y="1593355"/>
            <a:ext cx="7649665" cy="32148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Identification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chemeClr val="tx1"/>
                </a:solidFill>
              </a:rPr>
              <a:t>00-1B-19-</a:t>
            </a:r>
            <a:r>
              <a:rPr lang="en-US" dirty="0" smtClean="0">
                <a:solidFill>
                  <a:schemeClr val="bg1"/>
                </a:solidFill>
              </a:rPr>
              <a:t>02</a:t>
            </a:r>
            <a:r>
              <a:rPr lang="en-US" dirty="0" smtClean="0">
                <a:solidFill>
                  <a:schemeClr val="tx1"/>
                </a:solidFill>
              </a:rPr>
              <a:t>-01-00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PTP Attributes: </a:t>
            </a:r>
            <a:r>
              <a:rPr lang="en-US" dirty="0" smtClean="0">
                <a:solidFill>
                  <a:schemeClr val="tx1"/>
                </a:solidFill>
              </a:rPr>
              <a:t>default values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ranges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Optional features /mechanism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BMCA</a:t>
            </a:r>
            <a:r>
              <a:rPr lang="en-US" dirty="0">
                <a:solidFill>
                  <a:schemeClr val="tx1"/>
                </a:solidFill>
              </a:rPr>
              <a:t>: default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Mechanism: request-response by </a:t>
            </a:r>
            <a:r>
              <a:rPr lang="en-US" dirty="0" smtClean="0">
                <a:solidFill>
                  <a:schemeClr val="tx1"/>
                </a:solidFill>
              </a:rPr>
              <a:t>default, </a:t>
            </a:r>
            <a:r>
              <a:rPr lang="en-US" dirty="0">
                <a:solidFill>
                  <a:schemeClr val="tx1"/>
                </a:solidFill>
              </a:rPr>
              <a:t>peer-to-peer allowed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Required </a:t>
            </a:r>
            <a:r>
              <a:rPr lang="en-US" dirty="0">
                <a:solidFill>
                  <a:schemeClr val="tx1"/>
                </a:solidFill>
              </a:rPr>
              <a:t>options: </a:t>
            </a:r>
            <a:r>
              <a:rPr lang="en-US" dirty="0" smtClean="0">
                <a:solidFill>
                  <a:schemeClr val="bg1"/>
                </a:solidFill>
              </a:rPr>
              <a:t>Annex O, Q.3, 16.7, 16.8</a:t>
            </a:r>
            <a:r>
              <a:rPr lang="en-US" dirty="0">
                <a:solidFill>
                  <a:schemeClr val="bg1"/>
                </a:solidFill>
              </a:rPr>
              <a:t>, 17.6</a:t>
            </a:r>
            <a:r>
              <a:rPr lang="en-US" dirty="0" smtClean="0">
                <a:solidFill>
                  <a:schemeClr val="bg1"/>
                </a:solidFill>
              </a:rPr>
              <a:t>*, masterOnly*</a:t>
            </a:r>
            <a:endParaRPr lang="en-US" dirty="0">
              <a:solidFill>
                <a:schemeClr val="bg1"/>
              </a:solidFill>
            </a:endParaRP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Prohibited options: </a:t>
            </a:r>
            <a:r>
              <a:rPr lang="en-US" dirty="0" smtClean="0">
                <a:solidFill>
                  <a:schemeClr val="bg1"/>
                </a:solidFill>
              </a:rPr>
              <a:t>16.5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Permitted options: </a:t>
            </a:r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 smtClean="0">
                <a:solidFill>
                  <a:schemeClr val="bg1"/>
                </a:solidFill>
              </a:rPr>
              <a:t>others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Clock physical requirements:  </a:t>
            </a:r>
            <a:r>
              <a:rPr lang="en-US" dirty="0">
                <a:solidFill>
                  <a:schemeClr val="tx1"/>
                </a:solidFill>
              </a:rPr>
              <a:t>frequency accuracy </a:t>
            </a:r>
            <a:r>
              <a:rPr lang="en-US" dirty="0" smtClean="0">
                <a:solidFill>
                  <a:schemeClr val="tx1"/>
                </a:solidFill>
              </a:rPr>
              <a:t>below </a:t>
            </a:r>
            <a:r>
              <a:rPr lang="en-US" dirty="0" smtClean="0">
                <a:solidFill>
                  <a:schemeClr val="bg1"/>
                </a:solidFill>
              </a:rPr>
              <a:t>4.6ppm</a:t>
            </a: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Default values &amp; ranges for attributes of required options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High Accuracy model of Local PTP Clock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Information on inter-operation with other Default PTP Profiles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051720" y="4794706"/>
            <a:ext cx="469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*</a:t>
            </a:r>
            <a:r>
              <a:rPr lang="en-US" sz="1800" dirty="0" smtClean="0"/>
              <a:t> Optional feature </a:t>
            </a:r>
            <a:r>
              <a:rPr lang="en-US" sz="1800" b="1" dirty="0" smtClean="0"/>
              <a:t>inactive (disabled)</a:t>
            </a:r>
            <a:r>
              <a:rPr lang="en-US" sz="1800" dirty="0" smtClean="0"/>
              <a:t> by default</a:t>
            </a:r>
            <a:endParaRPr lang="en-US" sz="18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2586610" y="1104554"/>
            <a:ext cx="5657798" cy="5619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1131590"/>
            <a:ext cx="7897284" cy="516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High Accuracy Delay Request-Response Default PTP Profile</a:t>
            </a:r>
            <a:endParaRPr lang="en-US" sz="2400" b="1" u="sng" dirty="0" smtClean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D5EAA"/>
                </a:solidFill>
              </a:rPr>
              <a:t>Some history 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High </a:t>
            </a:r>
            <a:r>
              <a:rPr lang="en-US" sz="2800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b="1" dirty="0">
                <a:solidFill>
                  <a:srgbClr val="0D5EAA"/>
                </a:solidFill>
              </a:rPr>
              <a:t>Optional features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Inter-operation with other Default PTP Profiles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Model of Local PTP Clock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Summary</a:t>
            </a:r>
            <a:endParaRPr lang="en-US" sz="2800" dirty="0">
              <a:solidFill>
                <a:srgbClr val="0D5EAA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D5EAA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Required and </a:t>
            </a:r>
            <a:r>
              <a:rPr lang="en-US" b="1" dirty="0" smtClean="0">
                <a:solidFill>
                  <a:srgbClr val="00B050"/>
                </a:solidFill>
              </a:rPr>
              <a:t>active </a:t>
            </a:r>
            <a:r>
              <a:rPr lang="en-US" b="1" dirty="0">
                <a:solidFill>
                  <a:srgbClr val="00B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L1-based </a:t>
            </a:r>
            <a:r>
              <a:rPr lang="en-US" dirty="0">
                <a:solidFill>
                  <a:srgbClr val="00B050"/>
                </a:solidFill>
              </a:rPr>
              <a:t>sync. performance </a:t>
            </a:r>
            <a:r>
              <a:rPr lang="en-US" dirty="0" smtClean="0">
                <a:solidFill>
                  <a:srgbClr val="00B050"/>
                </a:solidFill>
              </a:rPr>
              <a:t>enhancements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>
                <a:solidFill>
                  <a:srgbClr val="00B050"/>
                </a:solidFill>
              </a:rPr>
              <a:t>Annex </a:t>
            </a:r>
            <a:r>
              <a:rPr lang="en-US" b="1" dirty="0" smtClean="0">
                <a:solidFill>
                  <a:srgbClr val="00B050"/>
                </a:solidFill>
              </a:rPr>
              <a:t>O]</a:t>
            </a:r>
            <a:endParaRPr lang="en-US" b="1" dirty="0">
              <a:solidFill>
                <a:srgbClr val="00B050"/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Configurable </a:t>
            </a:r>
            <a:r>
              <a:rPr lang="en-US" dirty="0">
                <a:solidFill>
                  <a:srgbClr val="00B050"/>
                </a:solidFill>
              </a:rPr>
              <a:t>correction of </a:t>
            </a:r>
            <a:r>
              <a:rPr lang="en-US" dirty="0" smtClean="0">
                <a:solidFill>
                  <a:srgbClr val="00B050"/>
                </a:solidFill>
              </a:rPr>
              <a:t>timestamps </a:t>
            </a:r>
            <a:r>
              <a:rPr lang="en-US" b="1" dirty="0" smtClean="0">
                <a:solidFill>
                  <a:srgbClr val="00B050"/>
                </a:solidFill>
              </a:rPr>
              <a:t>[16.7]</a:t>
            </a:r>
            <a:endParaRPr lang="en-US" b="1" dirty="0">
              <a:solidFill>
                <a:srgbClr val="00B050"/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Calculation </a:t>
            </a:r>
            <a:r>
              <a:rPr lang="en-US" dirty="0">
                <a:solidFill>
                  <a:srgbClr val="00B050"/>
                </a:solidFill>
              </a:rPr>
              <a:t>of the &lt;delayAsymmetry&gt; for certain </a:t>
            </a:r>
            <a:r>
              <a:rPr lang="en-US" dirty="0" smtClean="0">
                <a:solidFill>
                  <a:srgbClr val="00B050"/>
                </a:solidFill>
              </a:rPr>
              <a:t>media </a:t>
            </a:r>
            <a:r>
              <a:rPr lang="en-US" b="1" dirty="0" smtClean="0">
                <a:solidFill>
                  <a:srgbClr val="00B050"/>
                </a:solidFill>
              </a:rPr>
              <a:t>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Requirements </a:t>
            </a: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Q.3 </a:t>
            </a:r>
            <a:r>
              <a:rPr lang="en-US" b="1" dirty="0" smtClean="0">
                <a:solidFill>
                  <a:srgbClr val="00B050"/>
                </a:solidFill>
              </a:rPr>
              <a:t>[Annex Q]</a:t>
            </a:r>
            <a:endParaRPr lang="en-US" b="1" dirty="0">
              <a:solidFill>
                <a:srgbClr val="00B05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92D050"/>
                </a:solidFill>
              </a:rPr>
              <a:t>Required and </a:t>
            </a:r>
            <a:r>
              <a:rPr lang="en-US" b="1" dirty="0" smtClean="0">
                <a:solidFill>
                  <a:srgbClr val="92D050"/>
                </a:solidFill>
              </a:rPr>
              <a:t>inactive </a:t>
            </a:r>
            <a:r>
              <a:rPr lang="en-US" b="1" dirty="0">
                <a:solidFill>
                  <a:srgbClr val="92D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Mechanism </a:t>
            </a:r>
            <a:r>
              <a:rPr lang="en-US" dirty="0">
                <a:solidFill>
                  <a:srgbClr val="92D050"/>
                </a:solidFill>
              </a:rPr>
              <a:t>for external config. of a PTP Instance’s PTP Port </a:t>
            </a:r>
            <a:r>
              <a:rPr lang="en-US" dirty="0" smtClean="0">
                <a:solidFill>
                  <a:srgbClr val="92D050"/>
                </a:solidFill>
              </a:rPr>
              <a:t>state </a:t>
            </a:r>
            <a:r>
              <a:rPr lang="en-US" b="1" dirty="0" smtClean="0">
                <a:solidFill>
                  <a:srgbClr val="92D050"/>
                </a:solidFill>
              </a:rPr>
              <a:t>[17.6]</a:t>
            </a:r>
            <a:endParaRPr lang="en-US" b="1" dirty="0">
              <a:solidFill>
                <a:srgbClr val="92D050"/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masterOnly mode </a:t>
            </a:r>
            <a:r>
              <a:rPr lang="en-US" b="1" dirty="0" smtClean="0">
                <a:solidFill>
                  <a:srgbClr val="92D050"/>
                </a:solidFill>
              </a:rPr>
              <a:t>[9.2.2.2 </a:t>
            </a:r>
            <a:r>
              <a:rPr lang="en-US" b="1" dirty="0">
                <a:solidFill>
                  <a:srgbClr val="92D050"/>
                </a:solidFill>
              </a:rPr>
              <a:t>&amp; </a:t>
            </a:r>
            <a:r>
              <a:rPr lang="en-US" b="1" dirty="0" smtClean="0">
                <a:solidFill>
                  <a:srgbClr val="92D050"/>
                </a:solidFill>
              </a:rPr>
              <a:t>8.2.15.5.2]</a:t>
            </a:r>
            <a:endParaRPr lang="en-US" b="1" dirty="0">
              <a:solidFill>
                <a:srgbClr val="92D05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Isolation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PTP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[16.5]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Required and </a:t>
            </a:r>
            <a:r>
              <a:rPr lang="en-US" b="1" dirty="0" smtClean="0">
                <a:solidFill>
                  <a:srgbClr val="00B050"/>
                </a:solidFill>
              </a:rPr>
              <a:t>active </a:t>
            </a:r>
            <a:r>
              <a:rPr lang="en-US" b="1" dirty="0">
                <a:solidFill>
                  <a:srgbClr val="00B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L1-based </a:t>
            </a:r>
            <a:r>
              <a:rPr lang="en-US" b="1" dirty="0">
                <a:solidFill>
                  <a:srgbClr val="00B050"/>
                </a:solidFill>
              </a:rPr>
              <a:t>sync. performance </a:t>
            </a:r>
            <a:r>
              <a:rPr lang="en-US" b="1" dirty="0" smtClean="0">
                <a:solidFill>
                  <a:srgbClr val="00B050"/>
                </a:solidFill>
              </a:rPr>
              <a:t>enhancements [</a:t>
            </a:r>
            <a:r>
              <a:rPr lang="en-US" b="1" dirty="0">
                <a:solidFill>
                  <a:srgbClr val="00B050"/>
                </a:solidFill>
              </a:rPr>
              <a:t>Annex </a:t>
            </a:r>
            <a:r>
              <a:rPr lang="en-US" b="1" dirty="0" smtClean="0">
                <a:solidFill>
                  <a:srgbClr val="00B050"/>
                </a:solidFill>
              </a:rPr>
              <a:t>O]</a:t>
            </a:r>
            <a:endParaRPr lang="en-US" b="1" dirty="0">
              <a:solidFill>
                <a:srgbClr val="00B050"/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Configurable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correction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timestamps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[16.7]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Calculation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the &lt;delayAsymmetry&gt; for certain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Requirements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Q.3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[Annex Q]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Mechanism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 external config. of a PTP Instance’s PTP Port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[17.6]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masterOnly mode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[9.2.2.2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8.2.15.5.2]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Isolation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PTP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Instances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[16.5]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L1 synchronization enhancements (L1Sync</a:t>
            </a:r>
            <a:r>
              <a:rPr lang="en-GB" sz="3600" dirty="0">
                <a:solidFill>
                  <a:srgbClr val="00B050"/>
                </a:solidFill>
              </a:rPr>
              <a:t>)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97273"/>
            <a:ext cx="9145016" cy="373759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Supports </a:t>
            </a:r>
            <a:r>
              <a:rPr lang="en-US" sz="2000" b="1" dirty="0" smtClean="0"/>
              <a:t>cooperation</a:t>
            </a:r>
            <a:r>
              <a:rPr lang="en-US" sz="2000" dirty="0" smtClean="0"/>
              <a:t> &amp; defines </a:t>
            </a:r>
            <a:r>
              <a:rPr lang="en-US" sz="2000" b="1" dirty="0" smtClean="0"/>
              <a:t>relationship</a:t>
            </a:r>
            <a:r>
              <a:rPr lang="en-US" sz="2000" dirty="0" smtClean="0"/>
              <a:t> between</a:t>
            </a:r>
          </a:p>
          <a:p>
            <a:pPr marL="727442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800" dirty="0" smtClean="0"/>
              <a:t>PTP-based </a:t>
            </a:r>
            <a:r>
              <a:rPr lang="en-US" sz="1800" b="1" dirty="0" smtClean="0"/>
              <a:t>synchronization </a:t>
            </a:r>
            <a:r>
              <a:rPr lang="en-US" sz="1800" dirty="0" smtClean="0"/>
              <a:t>and </a:t>
            </a:r>
          </a:p>
          <a:p>
            <a:pPr marL="727442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1800" dirty="0" smtClean="0"/>
              <a:t>L</a:t>
            </a:r>
            <a:r>
              <a:rPr lang="en-US" sz="1800" dirty="0" smtClean="0"/>
              <a:t>1-based </a:t>
            </a:r>
            <a:r>
              <a:rPr lang="en-US" sz="1800" b="1" dirty="0" smtClean="0"/>
              <a:t>syntonization, </a:t>
            </a:r>
            <a:r>
              <a:rPr lang="en-US" sz="1800" dirty="0" smtClean="0"/>
              <a:t>e.g</a:t>
            </a:r>
            <a:r>
              <a:rPr lang="en-US" sz="1800" dirty="0"/>
              <a:t>. Synchronous Ethernet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Provides </a:t>
            </a:r>
            <a:r>
              <a:rPr lang="en-US" sz="2000" b="1" dirty="0" smtClean="0"/>
              <a:t>configuration</a:t>
            </a:r>
            <a:r>
              <a:rPr lang="en-US" sz="2000" dirty="0" smtClean="0"/>
              <a:t> and </a:t>
            </a:r>
            <a:r>
              <a:rPr lang="en-US" sz="2000" b="1" dirty="0" smtClean="0"/>
              <a:t>status</a:t>
            </a:r>
            <a:r>
              <a:rPr lang="en-US" sz="2000" dirty="0" smtClean="0"/>
              <a:t> of the PTP-L1 relationship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IMPORTANT: Requires </a:t>
            </a:r>
            <a:r>
              <a:rPr lang="en-US" sz="2000" b="1" dirty="0" smtClean="0"/>
              <a:t>hardware support</a:t>
            </a:r>
            <a:endParaRPr lang="en-US" sz="2000" b="1" dirty="0"/>
          </a:p>
          <a:p>
            <a:pPr marL="342900" lvl="1" indent="-342900">
              <a:spcBef>
                <a:spcPts val="1000"/>
              </a:spcBef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7501" y="2071037"/>
            <a:ext cx="8843977" cy="501770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PTP synchronization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LocalPTP_A</a:t>
            </a:r>
            <a:r>
              <a:rPr lang="en-US" sz="1400" dirty="0" smtClean="0">
                <a:solidFill>
                  <a:schemeClr val="tx1"/>
                </a:solidFill>
              </a:rPr>
              <a:t>=</a:t>
            </a:r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2" y="2720438"/>
            <a:ext cx="8843977" cy="501770"/>
          </a:xfrm>
          <a:prstGeom prst="rect">
            <a:avLst/>
          </a:prstGeom>
          <a:solidFill>
            <a:srgbClr val="92D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 </a:t>
            </a:r>
            <a:r>
              <a:rPr lang="en-US" dirty="0" smtClean="0">
                <a:solidFill>
                  <a:schemeClr val="tx1"/>
                </a:solidFill>
              </a:rPr>
              <a:t>syntonization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200" dirty="0" smtClean="0">
                <a:solidFill>
                  <a:schemeClr val="tx1"/>
                </a:solidFill>
              </a:rPr>
              <a:t>=clk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L1x_B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7504" y="1424294"/>
            <a:ext cx="8843977" cy="501770"/>
          </a:xfrm>
          <a:prstGeom prst="rect">
            <a:avLst/>
          </a:prstGeom>
          <a:solidFill>
            <a:srgbClr val="92D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L1 syntonization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400" dirty="0" smtClean="0">
                <a:solidFill>
                  <a:schemeClr val="tx1"/>
                </a:solidFill>
              </a:rPr>
              <a:t>=clk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5940152" y="1426968"/>
            <a:ext cx="3011326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Prostokąt 1256"/>
          <p:cNvSpPr/>
          <p:nvPr/>
        </p:nvSpPr>
        <p:spPr>
          <a:xfrm>
            <a:off x="2267744" y="1400031"/>
            <a:ext cx="2952328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PTP synchronization and L1 syntonization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808" y="1066293"/>
            <a:ext cx="1939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A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1041721"/>
            <a:ext cx="1931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B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99722"/>
            <a:ext cx="6683737" cy="2108132"/>
          </a:xfrm>
          <a:prstGeom prst="rect">
            <a:avLst/>
          </a:prstGeom>
        </p:spPr>
      </p:pic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-2948782" y="2137569"/>
            <a:ext cx="698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7" name="Grupa 66"/>
          <p:cNvGrpSpPr/>
          <p:nvPr/>
        </p:nvGrpSpPr>
        <p:grpSpPr>
          <a:xfrm>
            <a:off x="4499992" y="2046122"/>
            <a:ext cx="555625" cy="536201"/>
            <a:chOff x="-1928020" y="1853406"/>
            <a:chExt cx="630238" cy="628650"/>
          </a:xfrm>
        </p:grpSpPr>
        <p:sp>
          <p:nvSpPr>
            <p:cNvPr id="68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6032599" y="2036606"/>
            <a:ext cx="555625" cy="536201"/>
            <a:chOff x="-1928020" y="1853406"/>
            <a:chExt cx="630238" cy="628650"/>
          </a:xfrm>
        </p:grpSpPr>
        <p:sp>
          <p:nvSpPr>
            <p:cNvPr id="77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5" name="pole tekstowe 84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7501" y="2071037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PTP synchronization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LocalPTP_A</a:t>
            </a:r>
            <a:r>
              <a:rPr lang="en-US" sz="1400" dirty="0" smtClean="0">
                <a:solidFill>
                  <a:schemeClr val="tx1"/>
                </a:solidFill>
              </a:rPr>
              <a:t>=</a:t>
            </a:r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2" y="2720438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 </a:t>
            </a:r>
            <a:r>
              <a:rPr lang="en-US" dirty="0" smtClean="0">
                <a:solidFill>
                  <a:schemeClr val="tx1"/>
                </a:solidFill>
              </a:rPr>
              <a:t>Syntonization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200" dirty="0" smtClean="0">
                <a:solidFill>
                  <a:schemeClr val="tx1"/>
                </a:solidFill>
              </a:rPr>
              <a:t>=clk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L1x_B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7504" y="1424294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L1 Syntonization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400" dirty="0" smtClean="0">
                <a:solidFill>
                  <a:schemeClr val="tx1"/>
                </a:solidFill>
              </a:rPr>
              <a:t>=clk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5940152" y="1426968"/>
            <a:ext cx="3011326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Prostokąt 1256"/>
          <p:cNvSpPr/>
          <p:nvPr/>
        </p:nvSpPr>
        <p:spPr>
          <a:xfrm>
            <a:off x="2267744" y="1400031"/>
            <a:ext cx="2952328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PTP synchronization and L1 syntonization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808" y="1066293"/>
            <a:ext cx="1939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A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1041721"/>
            <a:ext cx="1931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B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99722"/>
            <a:ext cx="6683737" cy="2108132"/>
          </a:xfrm>
          <a:prstGeom prst="rect">
            <a:avLst/>
          </a:prstGeom>
        </p:spPr>
      </p:pic>
      <p:sp>
        <p:nvSpPr>
          <p:cNvPr id="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07854"/>
            <a:ext cx="8579296" cy="144016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Transmit coherent port: </a:t>
            </a:r>
            <a:r>
              <a:rPr lang="en-US" sz="1800" dirty="0" smtClean="0">
                <a:solidFill>
                  <a:schemeClr val="bg1"/>
                </a:solidFill>
              </a:rPr>
              <a:t>x</a:t>
            </a:r>
            <a:r>
              <a:rPr lang="en-US" sz="1800" baseline="-25000" dirty="0" smtClean="0">
                <a:solidFill>
                  <a:schemeClr val="bg1"/>
                </a:solidFill>
              </a:rPr>
              <a:t>tx</a:t>
            </a:r>
            <a:r>
              <a:rPr lang="en-US" sz="1800" dirty="0" smtClean="0">
                <a:solidFill>
                  <a:schemeClr val="bg1"/>
                </a:solidFill>
              </a:rPr>
              <a:t> = constant, so clk</a:t>
            </a:r>
            <a:r>
              <a:rPr lang="en-US" sz="1800" baseline="-25000" dirty="0" smtClean="0">
                <a:solidFill>
                  <a:schemeClr val="bg1"/>
                </a:solidFill>
              </a:rPr>
              <a:t>L1tx</a:t>
            </a:r>
            <a:r>
              <a:rPr lang="en-US" sz="1800" dirty="0" smtClean="0">
                <a:solidFill>
                  <a:schemeClr val="bg1"/>
                </a:solidFill>
              </a:rPr>
              <a:t>= </a:t>
            </a:r>
            <a:r>
              <a:rPr lang="en-US" sz="1800" dirty="0" err="1" smtClean="0">
                <a:solidFill>
                  <a:schemeClr val="bg1"/>
                </a:solidFill>
              </a:rPr>
              <a:t>clk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LocalPTP</a:t>
            </a:r>
            <a:endParaRPr lang="en-US" baseline="-25000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Receive coherent port  : </a:t>
            </a:r>
            <a:r>
              <a:rPr lang="en-US" sz="1800" dirty="0" smtClean="0">
                <a:solidFill>
                  <a:schemeClr val="bg1"/>
                </a:solidFill>
              </a:rPr>
              <a:t>x</a:t>
            </a:r>
            <a:r>
              <a:rPr lang="en-US" sz="1800" baseline="-25000" dirty="0" smtClean="0">
                <a:solidFill>
                  <a:schemeClr val="bg1"/>
                </a:solidFill>
              </a:rPr>
              <a:t>rx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= constant, so </a:t>
            </a:r>
            <a:r>
              <a:rPr lang="en-US" sz="1800" dirty="0" smtClean="0">
                <a:solidFill>
                  <a:schemeClr val="bg1"/>
                </a:solidFill>
              </a:rPr>
              <a:t>clk</a:t>
            </a:r>
            <a:r>
              <a:rPr lang="en-US" sz="1800" baseline="-25000" dirty="0" smtClean="0">
                <a:solidFill>
                  <a:schemeClr val="bg1"/>
                </a:solidFill>
              </a:rPr>
              <a:t>L1rx</a:t>
            </a:r>
            <a:r>
              <a:rPr lang="en-US" sz="1800" dirty="0" smtClean="0">
                <a:solidFill>
                  <a:schemeClr val="bg1"/>
                </a:solidFill>
              </a:rPr>
              <a:t>= </a:t>
            </a:r>
            <a:r>
              <a:rPr lang="en-US" sz="1800" dirty="0" err="1" smtClean="0">
                <a:solidFill>
                  <a:schemeClr val="bg1"/>
                </a:solidFill>
              </a:rPr>
              <a:t>clk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LocalPTP</a:t>
            </a:r>
            <a:endParaRPr lang="en-US" sz="1800" baseline="-25000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Congruent port              : </a:t>
            </a:r>
            <a:r>
              <a:rPr lang="en-US" sz="1800" dirty="0" smtClean="0">
                <a:solidFill>
                  <a:schemeClr val="bg1"/>
                </a:solidFill>
              </a:rPr>
              <a:t>flow of L1 syntonization and PTP synchronization are the same</a:t>
            </a:r>
            <a:endParaRPr lang="en-US" sz="1800" dirty="0">
              <a:solidFill>
                <a:schemeClr val="bg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/>
          </a:p>
        </p:txBody>
      </p:sp>
      <p:grpSp>
        <p:nvGrpSpPr>
          <p:cNvPr id="31" name="Grupa 30"/>
          <p:cNvGrpSpPr/>
          <p:nvPr/>
        </p:nvGrpSpPr>
        <p:grpSpPr>
          <a:xfrm>
            <a:off x="4499992" y="2046122"/>
            <a:ext cx="555625" cy="536201"/>
            <a:chOff x="-1928020" y="1853406"/>
            <a:chExt cx="630238" cy="628650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6032599" y="2036606"/>
            <a:ext cx="555625" cy="536201"/>
            <a:chOff x="-1928020" y="1853406"/>
            <a:chExt cx="630238" cy="628650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9" name="pole tekstowe 48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7501" y="2071037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PTP synchronization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LocalPTP_A</a:t>
            </a:r>
            <a:r>
              <a:rPr lang="en-US" sz="1400" dirty="0" smtClean="0">
                <a:solidFill>
                  <a:schemeClr val="tx1"/>
                </a:solidFill>
              </a:rPr>
              <a:t>=</a:t>
            </a:r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2" y="2720438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 </a:t>
            </a:r>
            <a:r>
              <a:rPr lang="en-US" dirty="0" smtClean="0">
                <a:solidFill>
                  <a:schemeClr val="tx1"/>
                </a:solidFill>
              </a:rPr>
              <a:t>Syntonization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200" dirty="0" smtClean="0">
                <a:solidFill>
                  <a:schemeClr val="tx1"/>
                </a:solidFill>
              </a:rPr>
              <a:t>=clk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L1x_B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7504" y="1424294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L1 Syntonization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400" dirty="0" smtClean="0">
                <a:solidFill>
                  <a:schemeClr val="tx1"/>
                </a:solidFill>
              </a:rPr>
              <a:t>=clk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5940152" y="1426968"/>
            <a:ext cx="3011326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Prostokąt 1256"/>
          <p:cNvSpPr/>
          <p:nvPr/>
        </p:nvSpPr>
        <p:spPr>
          <a:xfrm>
            <a:off x="2267744" y="1400031"/>
            <a:ext cx="2952328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PTP synchronization and L1 syntonization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808" y="1066293"/>
            <a:ext cx="1939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A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1041721"/>
            <a:ext cx="1931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B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99722"/>
            <a:ext cx="6683737" cy="2108132"/>
          </a:xfrm>
          <a:prstGeom prst="rect">
            <a:avLst/>
          </a:prstGeom>
        </p:spPr>
      </p:pic>
      <p:sp>
        <p:nvSpPr>
          <p:cNvPr id="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07854"/>
            <a:ext cx="8579296" cy="144016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1800" b="1" dirty="0" smtClean="0">
                <a:solidFill>
                  <a:srgbClr val="92D050"/>
                </a:solidFill>
              </a:rPr>
              <a:t>Transmit coherent port: x</a:t>
            </a:r>
            <a:r>
              <a:rPr lang="en-US" sz="1800" b="1" baseline="-25000" dirty="0" smtClean="0">
                <a:solidFill>
                  <a:srgbClr val="92D050"/>
                </a:solidFill>
              </a:rPr>
              <a:t>tx</a:t>
            </a:r>
            <a:r>
              <a:rPr lang="en-US" sz="1800" b="1" dirty="0" smtClean="0">
                <a:solidFill>
                  <a:srgbClr val="92D050"/>
                </a:solidFill>
              </a:rPr>
              <a:t> = constant, so clk</a:t>
            </a:r>
            <a:r>
              <a:rPr lang="en-US" sz="1800" b="1" baseline="-25000" dirty="0" smtClean="0">
                <a:solidFill>
                  <a:srgbClr val="92D050"/>
                </a:solidFill>
              </a:rPr>
              <a:t>L1tx</a:t>
            </a:r>
            <a:r>
              <a:rPr lang="en-US" sz="1800" b="1" dirty="0" smtClean="0">
                <a:solidFill>
                  <a:srgbClr val="92D050"/>
                </a:solidFill>
              </a:rPr>
              <a:t>= </a:t>
            </a:r>
            <a:r>
              <a:rPr lang="en-US" sz="1800" b="1" dirty="0" err="1" smtClean="0">
                <a:solidFill>
                  <a:srgbClr val="92D050"/>
                </a:solidFill>
              </a:rPr>
              <a:t>clk</a:t>
            </a:r>
            <a:r>
              <a:rPr lang="en-US" sz="1800" b="1" baseline="-25000" dirty="0" err="1" smtClean="0">
                <a:solidFill>
                  <a:srgbClr val="92D050"/>
                </a:solidFill>
              </a:rPr>
              <a:t>LocalPTP</a:t>
            </a:r>
            <a:endParaRPr lang="en-US" b="1" baseline="-25000" dirty="0" smtClean="0">
              <a:solidFill>
                <a:srgbClr val="92D05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Receive coherent port  : </a:t>
            </a:r>
            <a:r>
              <a:rPr lang="en-US" sz="1800" dirty="0" smtClean="0">
                <a:solidFill>
                  <a:schemeClr val="bg1"/>
                </a:solidFill>
              </a:rPr>
              <a:t>x</a:t>
            </a:r>
            <a:r>
              <a:rPr lang="en-US" sz="1800" baseline="-25000" dirty="0" smtClean="0">
                <a:solidFill>
                  <a:schemeClr val="bg1"/>
                </a:solidFill>
              </a:rPr>
              <a:t>rx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= constant, so </a:t>
            </a:r>
            <a:r>
              <a:rPr lang="en-US" sz="1800" dirty="0" smtClean="0">
                <a:solidFill>
                  <a:schemeClr val="bg1"/>
                </a:solidFill>
              </a:rPr>
              <a:t>clk</a:t>
            </a:r>
            <a:r>
              <a:rPr lang="en-US" sz="1800" baseline="-25000" dirty="0" smtClean="0">
                <a:solidFill>
                  <a:schemeClr val="bg1"/>
                </a:solidFill>
              </a:rPr>
              <a:t>L1rx</a:t>
            </a:r>
            <a:r>
              <a:rPr lang="en-US" sz="1800" dirty="0" smtClean="0">
                <a:solidFill>
                  <a:schemeClr val="bg1"/>
                </a:solidFill>
              </a:rPr>
              <a:t>= </a:t>
            </a:r>
            <a:r>
              <a:rPr lang="en-US" sz="1800" dirty="0" err="1" smtClean="0">
                <a:solidFill>
                  <a:schemeClr val="bg1"/>
                </a:solidFill>
              </a:rPr>
              <a:t>clk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LocalPTP</a:t>
            </a:r>
            <a:endParaRPr lang="en-US" sz="1800" baseline="-25000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Congruent port              : </a:t>
            </a:r>
            <a:r>
              <a:rPr lang="en-US" sz="1800" dirty="0" smtClean="0">
                <a:solidFill>
                  <a:schemeClr val="bg1"/>
                </a:solidFill>
              </a:rPr>
              <a:t>flow of L1 syntonization and PTP synchronization are the same</a:t>
            </a:r>
            <a:endParaRPr lang="en-US" sz="1800" dirty="0">
              <a:solidFill>
                <a:schemeClr val="bg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/>
          </a:p>
        </p:txBody>
      </p:sp>
      <p:sp>
        <p:nvSpPr>
          <p:cNvPr id="3" name="Wygięta strzałka 2"/>
          <p:cNvSpPr/>
          <p:nvPr/>
        </p:nvSpPr>
        <p:spPr>
          <a:xfrm>
            <a:off x="3813369" y="1400031"/>
            <a:ext cx="1982767" cy="1127449"/>
          </a:xfrm>
          <a:prstGeom prst="bentArrow">
            <a:avLst>
              <a:gd name="adj1" fmla="val 25000"/>
              <a:gd name="adj2" fmla="val 24120"/>
              <a:gd name="adj3" fmla="val 2764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131840" y="2211710"/>
            <a:ext cx="681528" cy="31577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ygięta strzałka 14"/>
          <p:cNvSpPr/>
          <p:nvPr/>
        </p:nvSpPr>
        <p:spPr>
          <a:xfrm rot="10800000">
            <a:off x="5364087" y="2139702"/>
            <a:ext cx="1663244" cy="1063432"/>
          </a:xfrm>
          <a:prstGeom prst="bentArrow">
            <a:avLst>
              <a:gd name="adj1" fmla="val 25000"/>
              <a:gd name="adj2" fmla="val 24120"/>
              <a:gd name="adj3" fmla="val 2764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027333" y="2139702"/>
            <a:ext cx="681528" cy="31577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a 34"/>
          <p:cNvGrpSpPr/>
          <p:nvPr/>
        </p:nvGrpSpPr>
        <p:grpSpPr>
          <a:xfrm>
            <a:off x="4499992" y="2046122"/>
            <a:ext cx="555625" cy="536201"/>
            <a:chOff x="-1928020" y="1853406"/>
            <a:chExt cx="630238" cy="628650"/>
          </a:xfrm>
        </p:grpSpPr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6032599" y="2036606"/>
            <a:ext cx="555625" cy="536201"/>
            <a:chOff x="-1928020" y="1853406"/>
            <a:chExt cx="630238" cy="628650"/>
          </a:xfrm>
        </p:grpSpPr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3" name="pole tekstowe 52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7501" y="2071037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PTP synchronization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LocalPTP_A</a:t>
            </a:r>
            <a:r>
              <a:rPr lang="en-US" sz="1400" dirty="0" smtClean="0">
                <a:solidFill>
                  <a:schemeClr val="tx1"/>
                </a:solidFill>
              </a:rPr>
              <a:t>=</a:t>
            </a:r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2" y="2720438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 </a:t>
            </a:r>
            <a:r>
              <a:rPr lang="en-US" dirty="0" smtClean="0">
                <a:solidFill>
                  <a:schemeClr val="tx1"/>
                </a:solidFill>
              </a:rPr>
              <a:t>Syntonization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200" dirty="0" smtClean="0">
                <a:solidFill>
                  <a:schemeClr val="tx1"/>
                </a:solidFill>
              </a:rPr>
              <a:t>=clk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L1x_B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7504" y="1424294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L1 Syntonization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400" dirty="0" smtClean="0">
                <a:solidFill>
                  <a:schemeClr val="tx1"/>
                </a:solidFill>
              </a:rPr>
              <a:t>=clk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5940152" y="1426968"/>
            <a:ext cx="3011326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Prostokąt 1256"/>
          <p:cNvSpPr/>
          <p:nvPr/>
        </p:nvSpPr>
        <p:spPr>
          <a:xfrm>
            <a:off x="2267744" y="1400031"/>
            <a:ext cx="2952328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PTP synchronization and L1 syntonization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808" y="1066293"/>
            <a:ext cx="1939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A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1041721"/>
            <a:ext cx="1931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B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99722"/>
            <a:ext cx="6683737" cy="2108132"/>
          </a:xfrm>
          <a:prstGeom prst="rect">
            <a:avLst/>
          </a:prstGeom>
        </p:spPr>
      </p:pic>
      <p:sp>
        <p:nvSpPr>
          <p:cNvPr id="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07854"/>
            <a:ext cx="8579296" cy="144016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Transmit coherent port: x</a:t>
            </a:r>
            <a:r>
              <a:rPr lang="en-US" sz="1800" baseline="-25000" dirty="0" smtClean="0"/>
              <a:t>tx</a:t>
            </a:r>
            <a:r>
              <a:rPr lang="en-US" sz="1800" dirty="0" smtClean="0"/>
              <a:t> = constant, so clk</a:t>
            </a:r>
            <a:r>
              <a:rPr lang="en-US" sz="1800" baseline="-25000" dirty="0" smtClean="0"/>
              <a:t>L1tx</a:t>
            </a:r>
            <a:r>
              <a:rPr lang="en-US" sz="1800" dirty="0" smtClean="0"/>
              <a:t>= </a:t>
            </a:r>
            <a:r>
              <a:rPr lang="en-US" sz="1800" dirty="0" err="1" smtClean="0"/>
              <a:t>clk</a:t>
            </a:r>
            <a:r>
              <a:rPr lang="en-US" sz="1800" baseline="-25000" dirty="0" err="1" smtClean="0"/>
              <a:t>LocalPTP</a:t>
            </a:r>
            <a:endParaRPr lang="en-US" baseline="-25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b="1" dirty="0" smtClean="0">
                <a:solidFill>
                  <a:srgbClr val="92D050"/>
                </a:solidFill>
              </a:rPr>
              <a:t>Receive coherent port  : x</a:t>
            </a:r>
            <a:r>
              <a:rPr lang="en-US" sz="1800" b="1" baseline="-25000" dirty="0" smtClean="0">
                <a:solidFill>
                  <a:srgbClr val="92D050"/>
                </a:solidFill>
              </a:rPr>
              <a:t>rx</a:t>
            </a:r>
            <a:r>
              <a:rPr lang="en-US" sz="18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>
                <a:solidFill>
                  <a:srgbClr val="92D050"/>
                </a:solidFill>
              </a:rPr>
              <a:t>= constant, so </a:t>
            </a:r>
            <a:r>
              <a:rPr lang="en-US" sz="1800" b="1" dirty="0" smtClean="0">
                <a:solidFill>
                  <a:srgbClr val="92D050"/>
                </a:solidFill>
              </a:rPr>
              <a:t>clk</a:t>
            </a:r>
            <a:r>
              <a:rPr lang="en-US" sz="1800" b="1" baseline="-25000" dirty="0" smtClean="0">
                <a:solidFill>
                  <a:srgbClr val="92D050"/>
                </a:solidFill>
              </a:rPr>
              <a:t>L1rx</a:t>
            </a:r>
            <a:r>
              <a:rPr lang="en-US" sz="1800" b="1" dirty="0" smtClean="0">
                <a:solidFill>
                  <a:srgbClr val="92D050"/>
                </a:solidFill>
              </a:rPr>
              <a:t>= </a:t>
            </a:r>
            <a:r>
              <a:rPr lang="en-US" sz="1800" b="1" dirty="0" err="1" smtClean="0">
                <a:solidFill>
                  <a:srgbClr val="92D050"/>
                </a:solidFill>
              </a:rPr>
              <a:t>clk</a:t>
            </a:r>
            <a:r>
              <a:rPr lang="en-US" sz="1800" b="1" baseline="-25000" dirty="0" err="1" smtClean="0">
                <a:solidFill>
                  <a:srgbClr val="92D050"/>
                </a:solidFill>
              </a:rPr>
              <a:t>LocalPTP</a:t>
            </a:r>
            <a:endParaRPr lang="en-US" sz="1800" b="1" baseline="-25000" dirty="0" smtClean="0">
              <a:solidFill>
                <a:srgbClr val="92D05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Congruent port              : </a:t>
            </a:r>
            <a:r>
              <a:rPr lang="en-US" sz="1800" dirty="0" smtClean="0">
                <a:solidFill>
                  <a:schemeClr val="bg1"/>
                </a:solidFill>
              </a:rPr>
              <a:t>flow of L1 syntonization and PTP synchronization are the same</a:t>
            </a:r>
            <a:endParaRPr lang="en-US" sz="1800" dirty="0">
              <a:solidFill>
                <a:schemeClr val="bg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/>
          </a:p>
        </p:txBody>
      </p:sp>
      <p:sp>
        <p:nvSpPr>
          <p:cNvPr id="3" name="Wygięta strzałka 2"/>
          <p:cNvSpPr/>
          <p:nvPr/>
        </p:nvSpPr>
        <p:spPr>
          <a:xfrm flipV="1">
            <a:off x="6574101" y="1563637"/>
            <a:ext cx="1454283" cy="1037738"/>
          </a:xfrm>
          <a:prstGeom prst="bentArrow">
            <a:avLst>
              <a:gd name="adj1" fmla="val 25000"/>
              <a:gd name="adj2" fmla="val 24120"/>
              <a:gd name="adj3" fmla="val 2764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08104" y="1563637"/>
            <a:ext cx="1080120" cy="31577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ygięta strzałka 13"/>
          <p:cNvSpPr/>
          <p:nvPr/>
        </p:nvSpPr>
        <p:spPr>
          <a:xfrm flipH="1">
            <a:off x="2359085" y="2082506"/>
            <a:ext cx="1454283" cy="1037738"/>
          </a:xfrm>
          <a:prstGeom prst="bentArrow">
            <a:avLst>
              <a:gd name="adj1" fmla="val 25000"/>
              <a:gd name="adj2" fmla="val 24120"/>
              <a:gd name="adj3" fmla="val 2764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813368" y="2801056"/>
            <a:ext cx="1796244" cy="31577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upa 33"/>
          <p:cNvGrpSpPr/>
          <p:nvPr/>
        </p:nvGrpSpPr>
        <p:grpSpPr>
          <a:xfrm>
            <a:off x="4499992" y="2046122"/>
            <a:ext cx="555625" cy="536201"/>
            <a:chOff x="-1928020" y="1853406"/>
            <a:chExt cx="630238" cy="628650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6032599" y="2036606"/>
            <a:ext cx="555625" cy="536201"/>
            <a:chOff x="-1928020" y="1853406"/>
            <a:chExt cx="630238" cy="628650"/>
          </a:xfrm>
        </p:grpSpPr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2" name="pole tekstowe 51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7501" y="2071037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PTP synchronization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LocalPTP_A</a:t>
            </a:r>
            <a:r>
              <a:rPr lang="en-US" sz="1400" dirty="0" smtClean="0">
                <a:solidFill>
                  <a:schemeClr val="tx1"/>
                </a:solidFill>
              </a:rPr>
              <a:t>=</a:t>
            </a:r>
            <a:r>
              <a:rPr lang="en-US" sz="1400" dirty="0" err="1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LocalPTP_B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2" y="2720438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 </a:t>
            </a:r>
            <a:r>
              <a:rPr lang="en-US" dirty="0" smtClean="0">
                <a:solidFill>
                  <a:schemeClr val="tx1"/>
                </a:solidFill>
              </a:rPr>
              <a:t>Syntonization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200" dirty="0" smtClean="0">
                <a:solidFill>
                  <a:schemeClr val="tx1"/>
                </a:solidFill>
              </a:rPr>
              <a:t>=clk</a:t>
            </a:r>
            <a:r>
              <a:rPr lang="en-US" sz="1200" baseline="-25000" dirty="0" smtClean="0">
                <a:solidFill>
                  <a:schemeClr val="tx1"/>
                </a:solidFill>
              </a:rPr>
              <a:t>L1x_B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7504" y="1424294"/>
            <a:ext cx="8843977" cy="50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L1 Syntonization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L1x_A</a:t>
            </a:r>
            <a:r>
              <a:rPr lang="en-US" sz="1400" dirty="0" smtClean="0">
                <a:solidFill>
                  <a:schemeClr val="tx1"/>
                </a:solidFill>
              </a:rPr>
              <a:t>=clk</a:t>
            </a:r>
            <a:r>
              <a:rPr lang="en-US" sz="1400" baseline="-25000" dirty="0" smtClean="0">
                <a:solidFill>
                  <a:schemeClr val="tx1"/>
                </a:solidFill>
              </a:rPr>
              <a:t>L1x_B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5940152" y="1426968"/>
            <a:ext cx="3011326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Prostokąt 1256"/>
          <p:cNvSpPr/>
          <p:nvPr/>
        </p:nvSpPr>
        <p:spPr>
          <a:xfrm>
            <a:off x="2267744" y="1400031"/>
            <a:ext cx="2952328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PTP synchronization and L1 syntonization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808" y="1066293"/>
            <a:ext cx="1939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A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1041721"/>
            <a:ext cx="1931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B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99722"/>
            <a:ext cx="6683737" cy="2108132"/>
          </a:xfrm>
          <a:prstGeom prst="rect">
            <a:avLst/>
          </a:prstGeom>
        </p:spPr>
      </p:pic>
      <p:sp>
        <p:nvSpPr>
          <p:cNvPr id="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07854"/>
            <a:ext cx="8579296" cy="144016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Transmit coherent port: x</a:t>
            </a:r>
            <a:r>
              <a:rPr lang="en-US" sz="1800" baseline="-25000" dirty="0" smtClean="0"/>
              <a:t>tx</a:t>
            </a:r>
            <a:r>
              <a:rPr lang="en-US" sz="1800" dirty="0" smtClean="0"/>
              <a:t> = constant, so clk</a:t>
            </a:r>
            <a:r>
              <a:rPr lang="en-US" sz="1800" baseline="-25000" dirty="0" smtClean="0"/>
              <a:t>L1tx</a:t>
            </a:r>
            <a:r>
              <a:rPr lang="en-US" sz="1800" dirty="0" smtClean="0"/>
              <a:t>= </a:t>
            </a:r>
            <a:r>
              <a:rPr lang="en-US" sz="1800" dirty="0" err="1" smtClean="0"/>
              <a:t>clk</a:t>
            </a:r>
            <a:r>
              <a:rPr lang="en-US" sz="1800" baseline="-25000" dirty="0" err="1" smtClean="0"/>
              <a:t>LocalPTP</a:t>
            </a:r>
            <a:endParaRPr lang="en-US" baseline="-25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 smtClean="0"/>
              <a:t>Receive coherent port  : x</a:t>
            </a:r>
            <a:r>
              <a:rPr lang="en-US" sz="1800" baseline="-25000" dirty="0" smtClean="0"/>
              <a:t>rx</a:t>
            </a:r>
            <a:r>
              <a:rPr lang="en-US" sz="1800" dirty="0" smtClean="0"/>
              <a:t> </a:t>
            </a:r>
            <a:r>
              <a:rPr lang="en-US" sz="1800" dirty="0"/>
              <a:t>= constant, so </a:t>
            </a:r>
            <a:r>
              <a:rPr lang="en-US" sz="1800" dirty="0" smtClean="0"/>
              <a:t>clk</a:t>
            </a:r>
            <a:r>
              <a:rPr lang="en-US" sz="1800" baseline="-25000" dirty="0" smtClean="0"/>
              <a:t>L1rx</a:t>
            </a:r>
            <a:r>
              <a:rPr lang="en-US" sz="1800" dirty="0" smtClean="0"/>
              <a:t>= </a:t>
            </a:r>
            <a:r>
              <a:rPr lang="en-US" sz="1800" dirty="0" err="1" smtClean="0"/>
              <a:t>clk</a:t>
            </a:r>
            <a:r>
              <a:rPr lang="en-US" sz="1800" baseline="-25000" dirty="0" err="1" smtClean="0"/>
              <a:t>LocalPTP</a:t>
            </a:r>
            <a:endParaRPr lang="en-US" sz="1800" baseline="-25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b="1" dirty="0" smtClean="0"/>
              <a:t>Congruent port              :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smtClean="0"/>
              <a:t>flow of </a:t>
            </a:r>
            <a:r>
              <a:rPr lang="en-US" sz="1800" b="1" dirty="0" smtClean="0">
                <a:solidFill>
                  <a:srgbClr val="92D050"/>
                </a:solidFill>
              </a:rPr>
              <a:t>L1 syntonization </a:t>
            </a:r>
            <a:r>
              <a:rPr lang="en-US" sz="1800" b="1" dirty="0" smtClean="0"/>
              <a:t>and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PTP synchronization </a:t>
            </a:r>
            <a:r>
              <a:rPr lang="en-US" sz="1800" b="1" dirty="0" smtClean="0"/>
              <a:t>are the same</a:t>
            </a:r>
            <a:endParaRPr lang="en-US" b="1" baseline="-25000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baseline="-25000" dirty="0"/>
          </a:p>
        </p:txBody>
      </p:sp>
      <p:sp>
        <p:nvSpPr>
          <p:cNvPr id="2" name="Strzałka w prawo 1"/>
          <p:cNvSpPr/>
          <p:nvPr/>
        </p:nvSpPr>
        <p:spPr>
          <a:xfrm>
            <a:off x="2974714" y="1438790"/>
            <a:ext cx="5472608" cy="576064"/>
          </a:xfrm>
          <a:prstGeom prst="rightArrow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załka w prawo 17"/>
          <p:cNvSpPr/>
          <p:nvPr/>
        </p:nvSpPr>
        <p:spPr>
          <a:xfrm>
            <a:off x="2974714" y="2071037"/>
            <a:ext cx="5472608" cy="576064"/>
          </a:xfrm>
          <a:prstGeom prst="rightArrow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a 13"/>
          <p:cNvGrpSpPr/>
          <p:nvPr/>
        </p:nvGrpSpPr>
        <p:grpSpPr>
          <a:xfrm>
            <a:off x="4499992" y="2046122"/>
            <a:ext cx="555625" cy="536201"/>
            <a:chOff x="-1928020" y="1853406"/>
            <a:chExt cx="630238" cy="628650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032599" y="2036606"/>
            <a:ext cx="555625" cy="536201"/>
            <a:chOff x="-1928020" y="1853406"/>
            <a:chExt cx="630238" cy="628650"/>
          </a:xfrm>
        </p:grpSpPr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3" name="pole tekstowe 32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D5EAA"/>
                </a:solidFill>
              </a:rPr>
              <a:t>Overview</a:t>
            </a:r>
            <a:endParaRPr lang="en-US" sz="2800" dirty="0">
              <a:solidFill>
                <a:srgbClr val="0D5EAA"/>
              </a:solidFill>
            </a:endParaRPr>
          </a:p>
          <a:p>
            <a:r>
              <a:rPr lang="en-US" sz="2800" dirty="0" smtClean="0">
                <a:solidFill>
                  <a:srgbClr val="0D5EAA"/>
                </a:solidFill>
              </a:rPr>
              <a:t>High </a:t>
            </a:r>
            <a:r>
              <a:rPr lang="en-US" sz="2800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Optional </a:t>
            </a:r>
            <a:r>
              <a:rPr lang="en-US" sz="2400" dirty="0" smtClean="0">
                <a:solidFill>
                  <a:srgbClr val="0D5EAA"/>
                </a:solidFill>
              </a:rPr>
              <a:t>features</a:t>
            </a:r>
          </a:p>
          <a:p>
            <a:pPr lvl="1"/>
            <a:r>
              <a:rPr lang="en-US" sz="2400" dirty="0" smtClean="0">
                <a:solidFill>
                  <a:srgbClr val="0D5EAA"/>
                </a:solidFill>
              </a:rPr>
              <a:t>Inter-operation with other Default PTP Profiles</a:t>
            </a:r>
            <a:endParaRPr lang="en-US" sz="2400" dirty="0">
              <a:solidFill>
                <a:srgbClr val="0D5EAA"/>
              </a:solidFill>
            </a:endParaRPr>
          </a:p>
          <a:p>
            <a:pPr lvl="1"/>
            <a:r>
              <a:rPr lang="en-US" sz="2400" dirty="0" smtClean="0">
                <a:solidFill>
                  <a:srgbClr val="0D5EAA"/>
                </a:solidFill>
              </a:rPr>
              <a:t>Model </a:t>
            </a:r>
            <a:r>
              <a:rPr lang="en-US" sz="2400" dirty="0">
                <a:solidFill>
                  <a:srgbClr val="0D5EAA"/>
                </a:solidFill>
              </a:rPr>
              <a:t>of Local PTP Clock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Summary</a:t>
            </a:r>
            <a:endParaRPr lang="en-US" sz="2800" dirty="0">
              <a:solidFill>
                <a:srgbClr val="0D5EAA"/>
              </a:solidFill>
            </a:endParaRP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L1 </a:t>
            </a:r>
            <a:r>
              <a:rPr lang="en-GB" sz="3600" dirty="0">
                <a:solidFill>
                  <a:srgbClr val="00B050"/>
                </a:solidFill>
              </a:rPr>
              <a:t>synchronization enhancements (L1Sync)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67" name="Symbol zastępczy zawartości 2"/>
          <p:cNvSpPr>
            <a:spLocks noGrp="1"/>
          </p:cNvSpPr>
          <p:nvPr>
            <p:ph idx="1"/>
          </p:nvPr>
        </p:nvSpPr>
        <p:spPr>
          <a:xfrm>
            <a:off x="107503" y="1106224"/>
            <a:ext cx="4513351" cy="3409742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Data sets: </a:t>
            </a:r>
            <a:r>
              <a:rPr lang="en-US" sz="1800" dirty="0" smtClean="0"/>
              <a:t>storing</a:t>
            </a:r>
            <a:r>
              <a:rPr lang="en-US" sz="1800" b="1" dirty="0" smtClean="0"/>
              <a:t> </a:t>
            </a:r>
            <a:r>
              <a:rPr lang="en-US" sz="1800" dirty="0" smtClean="0"/>
              <a:t>config &amp; status of the </a:t>
            </a:r>
            <a:br>
              <a:rPr lang="en-US" sz="1800" dirty="0" smtClean="0"/>
            </a:br>
            <a:r>
              <a:rPr lang="en-US" sz="1800" dirty="0" smtClean="0"/>
              <a:t>L1-PTP relationship (congruent, coherent)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L1_SYNC TLVs:</a:t>
            </a:r>
            <a:endParaRPr lang="en-US" sz="1800" dirty="0" smtClean="0"/>
          </a:p>
          <a:p>
            <a:pPr marL="514350" lvl="2" indent="-28575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Detection of L1Sync-supporting PTP </a:t>
            </a:r>
            <a:r>
              <a:rPr lang="en-US" sz="1600" dirty="0" smtClean="0"/>
              <a:t>Ports</a:t>
            </a:r>
          </a:p>
          <a:p>
            <a:pPr marL="514350" lvl="2" indent="-28575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600" dirty="0" smtClean="0"/>
              <a:t>Exchange of config/status/parameters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FSM:</a:t>
            </a:r>
            <a:r>
              <a:rPr lang="en-US" sz="1800" dirty="0" smtClean="0"/>
              <a:t> control of establishing of the required PTP-L1 relationship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Know PTP-L1 relationship:</a:t>
            </a:r>
            <a:r>
              <a:rPr lang="en-US" sz="1800" dirty="0" smtClean="0"/>
              <a:t> allows correction of timestamp with phase measurement</a:t>
            </a:r>
          </a:p>
          <a:p>
            <a:pPr marL="228600" lvl="1" indent="-228600">
              <a:spcBef>
                <a:spcPts val="1000"/>
              </a:spcBef>
            </a:pP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3289" r="12916" b="15733"/>
          <a:stretch/>
        </p:blipFill>
        <p:spPr bwMode="auto">
          <a:xfrm>
            <a:off x="5034915" y="987574"/>
            <a:ext cx="3659057" cy="160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pole tekstowe 38"/>
          <p:cNvSpPr txBox="1"/>
          <p:nvPr/>
        </p:nvSpPr>
        <p:spPr>
          <a:xfrm>
            <a:off x="8848726" y="478955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23848" r="24227" b="18772"/>
          <a:stretch/>
        </p:blipFill>
        <p:spPr>
          <a:xfrm>
            <a:off x="5034915" y="2631444"/>
            <a:ext cx="3309289" cy="21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rostokąt 265"/>
          <p:cNvSpPr/>
          <p:nvPr/>
        </p:nvSpPr>
        <p:spPr>
          <a:xfrm>
            <a:off x="4860032" y="2452941"/>
            <a:ext cx="3011326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Prostokąt 1256"/>
          <p:cNvSpPr/>
          <p:nvPr/>
        </p:nvSpPr>
        <p:spPr>
          <a:xfrm>
            <a:off x="1187624" y="2426004"/>
            <a:ext cx="2952328" cy="1822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L1Sync in High Accuracy Default PTP Profile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63688" y="2092266"/>
            <a:ext cx="1939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A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436096" y="2067694"/>
            <a:ext cx="1931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 Port/Instance B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5695"/>
            <a:ext cx="6683737" cy="210813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95536" y="123156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Requirement for L1Sync PTP Port to be: - transmit and receive coherent</a:t>
            </a:r>
          </a:p>
          <a:p>
            <a:pPr marL="0" lvl="1"/>
            <a:r>
              <a:rPr lang="en-GB" sz="2000" dirty="0"/>
              <a:t>	</a:t>
            </a:r>
            <a:r>
              <a:rPr lang="en-GB" sz="2000" dirty="0" smtClean="0"/>
              <a:t>				 - </a:t>
            </a:r>
            <a:r>
              <a:rPr lang="en-US" sz="2000" dirty="0" smtClean="0"/>
              <a:t>congruent</a:t>
            </a:r>
            <a:endParaRPr lang="en-US" sz="2000" dirty="0"/>
          </a:p>
        </p:txBody>
      </p:sp>
      <p:sp>
        <p:nvSpPr>
          <p:cNvPr id="17" name="Wygięta strzałka 16"/>
          <p:cNvSpPr/>
          <p:nvPr/>
        </p:nvSpPr>
        <p:spPr>
          <a:xfrm>
            <a:off x="2715487" y="2464336"/>
            <a:ext cx="1712484" cy="1099981"/>
          </a:xfrm>
          <a:prstGeom prst="bentArrow">
            <a:avLst>
              <a:gd name="adj1" fmla="val 25000"/>
              <a:gd name="adj2" fmla="val 25708"/>
              <a:gd name="adj3" fmla="val 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016225" y="3248547"/>
            <a:ext cx="699276" cy="31577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ygięta strzałka 19"/>
          <p:cNvSpPr/>
          <p:nvPr/>
        </p:nvSpPr>
        <p:spPr>
          <a:xfrm flipH="1">
            <a:off x="4427968" y="2269237"/>
            <a:ext cx="1512173" cy="1270508"/>
          </a:xfrm>
          <a:prstGeom prst="bentArrow">
            <a:avLst>
              <a:gd name="adj1" fmla="val 21742"/>
              <a:gd name="adj2" fmla="val 38368"/>
              <a:gd name="adj3" fmla="val 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Wygięta strzałka 20"/>
          <p:cNvSpPr/>
          <p:nvPr/>
        </p:nvSpPr>
        <p:spPr>
          <a:xfrm rot="10800000">
            <a:off x="1979705" y="3165675"/>
            <a:ext cx="3960440" cy="1080119"/>
          </a:xfrm>
          <a:prstGeom prst="bentArrow">
            <a:avLst>
              <a:gd name="adj1" fmla="val 25000"/>
              <a:gd name="adj2" fmla="val 24120"/>
              <a:gd name="adj3" fmla="val 27640"/>
              <a:gd name="adj4" fmla="val 43750"/>
            </a:avLst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5940145" y="3093668"/>
            <a:ext cx="1008119" cy="526024"/>
          </a:xfrm>
          <a:prstGeom prst="rightArrow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załka w prawo 22"/>
          <p:cNvSpPr/>
          <p:nvPr/>
        </p:nvSpPr>
        <p:spPr>
          <a:xfrm>
            <a:off x="2987823" y="3104083"/>
            <a:ext cx="2736305" cy="576064"/>
          </a:xfrm>
          <a:prstGeom prst="rightArrow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le tekstowe 13"/>
          <p:cNvSpPr txBox="1"/>
          <p:nvPr/>
        </p:nvSpPr>
        <p:spPr>
          <a:xfrm>
            <a:off x="1691680" y="4384837"/>
            <a:ext cx="59722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x</a:t>
            </a:r>
            <a:r>
              <a:rPr lang="en-US" sz="2000" baseline="-25000" dirty="0" err="1" smtClean="0"/>
              <a:t>tx_A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rx_B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tx_B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known constant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x</a:t>
            </a:r>
            <a:r>
              <a:rPr lang="en-US" sz="2000" baseline="-25000" dirty="0" err="1" smtClean="0"/>
              <a:t>rx_A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phase measured to enhance timestamp precision</a:t>
            </a:r>
            <a:endParaRPr lang="en-US" sz="2000" dirty="0"/>
          </a:p>
        </p:txBody>
      </p:sp>
      <p:grpSp>
        <p:nvGrpSpPr>
          <p:cNvPr id="16" name="Grupa 15"/>
          <p:cNvGrpSpPr/>
          <p:nvPr/>
        </p:nvGrpSpPr>
        <p:grpSpPr>
          <a:xfrm>
            <a:off x="3440311" y="3113599"/>
            <a:ext cx="555625" cy="536201"/>
            <a:chOff x="-1928020" y="1853406"/>
            <a:chExt cx="630238" cy="628650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4880471" y="3104083"/>
            <a:ext cx="555625" cy="536201"/>
            <a:chOff x="-1928020" y="1853406"/>
            <a:chExt cx="630238" cy="628650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-1928020" y="1853406"/>
              <a:ext cx="627063" cy="628650"/>
            </a:xfrm>
            <a:prstGeom prst="ellipse">
              <a:avLst/>
            </a:prstGeom>
            <a:noFill/>
            <a:ln w="16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 flipV="1">
              <a:off x="-1613695" y="1939131"/>
              <a:ext cx="1588" cy="255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-1651795" y="1872456"/>
              <a:ext cx="76200" cy="76200"/>
            </a:xfrm>
            <a:custGeom>
              <a:avLst/>
              <a:gdLst>
                <a:gd name="T0" fmla="*/ 0 w 48"/>
                <a:gd name="T1" fmla="*/ 48 h 48"/>
                <a:gd name="T2" fmla="*/ 23 w 48"/>
                <a:gd name="T3" fmla="*/ 0 h 48"/>
                <a:gd name="T4" fmla="*/ 48 w 48"/>
                <a:gd name="T5" fmla="*/ 47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3" y="0"/>
                  </a:lnTo>
                  <a:lnTo>
                    <a:pt x="48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-1612107" y="2194719"/>
              <a:ext cx="247650" cy="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-1372395" y="2156619"/>
              <a:ext cx="74613" cy="74612"/>
            </a:xfrm>
            <a:custGeom>
              <a:avLst/>
              <a:gdLst>
                <a:gd name="T0" fmla="*/ 0 w 47"/>
                <a:gd name="T1" fmla="*/ 0 h 47"/>
                <a:gd name="T2" fmla="*/ 47 w 47"/>
                <a:gd name="T3" fmla="*/ 24 h 47"/>
                <a:gd name="T4" fmla="*/ 0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47" y="24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-1807370" y="2243931"/>
              <a:ext cx="458203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Local PTP 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-1721644" y="2353469"/>
              <a:ext cx="243647" cy="12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Clock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9" name="pole tekstowe 38"/>
          <p:cNvSpPr txBox="1"/>
          <p:nvPr/>
        </p:nvSpPr>
        <p:spPr>
          <a:xfrm>
            <a:off x="8738120" y="4827031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Required and </a:t>
            </a:r>
            <a:r>
              <a:rPr lang="en-US" b="1" dirty="0" smtClean="0">
                <a:solidFill>
                  <a:srgbClr val="00B050"/>
                </a:solidFill>
              </a:rPr>
              <a:t>active </a:t>
            </a:r>
            <a:r>
              <a:rPr lang="en-US" b="1" dirty="0">
                <a:solidFill>
                  <a:srgbClr val="00B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L1-based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sync. performance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enhancements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Annex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Configurable </a:t>
            </a:r>
            <a:r>
              <a:rPr lang="en-US" b="1" dirty="0">
                <a:solidFill>
                  <a:srgbClr val="00B050"/>
                </a:solidFill>
              </a:rPr>
              <a:t>correction of </a:t>
            </a:r>
            <a:r>
              <a:rPr lang="en-US" b="1" dirty="0" smtClean="0">
                <a:solidFill>
                  <a:srgbClr val="00B050"/>
                </a:solidFill>
              </a:rPr>
              <a:t>timestamps [16.7]</a:t>
            </a:r>
            <a:endParaRPr lang="en-US" b="1" dirty="0">
              <a:solidFill>
                <a:srgbClr val="00B050"/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Calculation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the &lt;delayAsymmetry&gt; for certain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Requirements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Q.3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[Annex Q]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Mechanism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 external config. of a PTP Instance’s PTP Port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[17.6]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masterOnly mode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[9.2.2.2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8.2.15.5.2]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Isolation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PTP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Instances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[16.5]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Configurable correction of timestamps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5868144" y="1402749"/>
            <a:ext cx="1044640" cy="97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7283152" cy="394335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IEEE1588-2019 (and 2008) </a:t>
            </a:r>
            <a:r>
              <a:rPr lang="en-US" sz="1800" dirty="0" smtClean="0"/>
              <a:t>defines timestamping ref. plane and allows </a:t>
            </a:r>
            <a:r>
              <a:rPr lang="en-US" sz="1800" dirty="0"/>
              <a:t>correction of timestamps for &lt;ingressLatency&gt; and &lt;egressLatency</a:t>
            </a:r>
            <a:r>
              <a:rPr lang="en-US" sz="1800" dirty="0" smtClean="0"/>
              <a:t>&gt;:</a:t>
            </a:r>
            <a:endParaRPr lang="en-US" sz="1800" dirty="0"/>
          </a:p>
          <a:p>
            <a:pPr marL="687388" lvl="1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400" i="1" dirty="0" smtClean="0"/>
              <a:t>&lt;</a:t>
            </a:r>
            <a:r>
              <a:rPr lang="en-US" sz="1400" i="1" dirty="0"/>
              <a:t>ingressTimestamp&gt;=&lt;</a:t>
            </a:r>
            <a:r>
              <a:rPr lang="en-US" sz="1400" i="1" dirty="0" err="1"/>
              <a:t>ingressProvidedTimestamp</a:t>
            </a:r>
            <a:r>
              <a:rPr lang="en-US" sz="1400" i="1" dirty="0"/>
              <a:t>&gt; – &lt;ingressLatency</a:t>
            </a:r>
            <a:r>
              <a:rPr lang="en-US" sz="1400" i="1" dirty="0" smtClean="0"/>
              <a:t>&gt;</a:t>
            </a:r>
          </a:p>
          <a:p>
            <a:pPr marL="687388" lvl="1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400" i="1" dirty="0"/>
              <a:t>&lt;egressTimestamp&gt; = &lt;</a:t>
            </a:r>
            <a:r>
              <a:rPr lang="en-US" sz="1400" i="1" dirty="0" err="1"/>
              <a:t>egressProvidedTimestamp</a:t>
            </a:r>
            <a:r>
              <a:rPr lang="en-US" sz="1400" i="1" dirty="0"/>
              <a:t>&gt; + &lt;egressLatency&gt;</a:t>
            </a:r>
          </a:p>
          <a:p>
            <a:pPr marL="687388" lvl="1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US" sz="1200" i="1" dirty="0"/>
          </a:p>
        </p:txBody>
      </p:sp>
      <p:cxnSp>
        <p:nvCxnSpPr>
          <p:cNvPr id="12" name="Łącznik prostoliniowy 11"/>
          <p:cNvCxnSpPr>
            <a:stCxn id="69" idx="2"/>
            <a:endCxn id="19" idx="0"/>
          </p:cNvCxnSpPr>
          <p:nvPr/>
        </p:nvCxnSpPr>
        <p:spPr>
          <a:xfrm>
            <a:off x="1923049" y="2643758"/>
            <a:ext cx="0" cy="19201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599883" y="4563874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Ref.</a:t>
            </a:r>
          </a:p>
          <a:p>
            <a:pPr algn="ctr"/>
            <a:r>
              <a:rPr lang="en-US" sz="1600" dirty="0" smtClean="0"/>
              <a:t>plane</a:t>
            </a:r>
            <a:endParaRPr lang="en-US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042657" y="2947704"/>
            <a:ext cx="53745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PTP </a:t>
            </a:r>
          </a:p>
          <a:p>
            <a:pPr algn="ctr"/>
            <a:r>
              <a:rPr lang="en-US" sz="1400" dirty="0"/>
              <a:t>c</a:t>
            </a:r>
            <a:r>
              <a:rPr lang="en-US" sz="1400" dirty="0" smtClean="0"/>
              <a:t>ode</a:t>
            </a:r>
          </a:p>
          <a:p>
            <a:pPr algn="ctr"/>
            <a:endParaRPr lang="en-US" sz="1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385977" y="3225864"/>
            <a:ext cx="113140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PTP message</a:t>
            </a:r>
            <a:endParaRPr lang="en-US" sz="1400" dirty="0"/>
          </a:p>
        </p:txBody>
      </p:sp>
      <p:cxnSp>
        <p:nvCxnSpPr>
          <p:cNvPr id="41" name="Łącznik prosty ze strzałką 40"/>
          <p:cNvCxnSpPr/>
          <p:nvPr/>
        </p:nvCxnSpPr>
        <p:spPr>
          <a:xfrm flipV="1">
            <a:off x="2517377" y="3317617"/>
            <a:ext cx="252528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H="1">
            <a:off x="2517377" y="3461634"/>
            <a:ext cx="25252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/>
          <p:cNvSpPr/>
          <p:nvPr/>
        </p:nvSpPr>
        <p:spPr>
          <a:xfrm>
            <a:off x="3728039" y="3252736"/>
            <a:ext cx="117144" cy="117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a 48"/>
          <p:cNvSpPr/>
          <p:nvPr/>
        </p:nvSpPr>
        <p:spPr>
          <a:xfrm>
            <a:off x="4042943" y="3405136"/>
            <a:ext cx="117144" cy="117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Łącznik prostoliniowy 49"/>
          <p:cNvCxnSpPr>
            <a:endCxn id="48" idx="0"/>
          </p:cNvCxnSpPr>
          <p:nvPr/>
        </p:nvCxnSpPr>
        <p:spPr>
          <a:xfrm>
            <a:off x="3786611" y="2643758"/>
            <a:ext cx="0" cy="6089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oliniowy 53"/>
          <p:cNvCxnSpPr>
            <a:stCxn id="49" idx="4"/>
          </p:cNvCxnSpPr>
          <p:nvPr/>
        </p:nvCxnSpPr>
        <p:spPr>
          <a:xfrm>
            <a:off x="4101515" y="3522280"/>
            <a:ext cx="0" cy="7116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1931175" y="2943349"/>
            <a:ext cx="179686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ostokąt 57"/>
          <p:cNvSpPr/>
          <p:nvPr/>
        </p:nvSpPr>
        <p:spPr>
          <a:xfrm>
            <a:off x="2192681" y="2804849"/>
            <a:ext cx="131984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i="1" dirty="0" smtClean="0"/>
              <a:t>&lt;ingressLatency&gt; </a:t>
            </a:r>
            <a:endParaRPr lang="en-US" sz="1200" b="1" dirty="0"/>
          </a:p>
        </p:txBody>
      </p:sp>
      <p:sp>
        <p:nvSpPr>
          <p:cNvPr id="69" name="Strzałka w dół 68"/>
          <p:cNvSpPr/>
          <p:nvPr/>
        </p:nvSpPr>
        <p:spPr>
          <a:xfrm>
            <a:off x="1661543" y="2355726"/>
            <a:ext cx="523012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Nawias klamrowy zamykający 71"/>
          <p:cNvSpPr/>
          <p:nvPr/>
        </p:nvSpPr>
        <p:spPr>
          <a:xfrm rot="16200000">
            <a:off x="3883340" y="2265042"/>
            <a:ext cx="180020" cy="37347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Łącznik prosty ze strzałką 76"/>
          <p:cNvCxnSpPr/>
          <p:nvPr/>
        </p:nvCxnSpPr>
        <p:spPr>
          <a:xfrm>
            <a:off x="1954173" y="3868420"/>
            <a:ext cx="214734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rostokąt 78"/>
          <p:cNvSpPr/>
          <p:nvPr/>
        </p:nvSpPr>
        <p:spPr>
          <a:xfrm>
            <a:off x="2339752" y="3729920"/>
            <a:ext cx="127496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i="1" dirty="0" smtClean="0"/>
              <a:t>&lt;egressLatency&gt; </a:t>
            </a:r>
            <a:endParaRPr lang="en-US" sz="1200" b="1" dirty="0"/>
          </a:p>
        </p:txBody>
      </p:sp>
      <p:sp>
        <p:nvSpPr>
          <p:cNvPr id="81" name="pole tekstowe 80"/>
          <p:cNvSpPr txBox="1"/>
          <p:nvPr/>
        </p:nvSpPr>
        <p:spPr>
          <a:xfrm>
            <a:off x="1923049" y="4089960"/>
            <a:ext cx="858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PTP device</a:t>
            </a:r>
            <a:endParaRPr lang="en-US" sz="1200" dirty="0"/>
          </a:p>
        </p:txBody>
      </p:sp>
      <p:sp>
        <p:nvSpPr>
          <p:cNvPr id="82" name="pole tekstowe 81"/>
          <p:cNvSpPr txBox="1"/>
          <p:nvPr/>
        </p:nvSpPr>
        <p:spPr>
          <a:xfrm>
            <a:off x="1203665" y="4089960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edium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7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Configurable correction of timestamps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5868144" y="1402749"/>
            <a:ext cx="1044640" cy="97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7283152" cy="394335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IEEE1588-2019 (and 2008) </a:t>
            </a:r>
            <a:r>
              <a:rPr lang="en-US" sz="1800" dirty="0" smtClean="0"/>
              <a:t>defines timestamping ref. plane and allows </a:t>
            </a:r>
            <a:r>
              <a:rPr lang="en-US" sz="1800" dirty="0"/>
              <a:t>correction of timestamps for &lt;ingressLatency&gt; and &lt;egressLatency</a:t>
            </a:r>
            <a:r>
              <a:rPr lang="en-US" sz="1800" dirty="0" smtClean="0"/>
              <a:t>&gt;:</a:t>
            </a:r>
            <a:endParaRPr lang="en-US" sz="1800" dirty="0"/>
          </a:p>
          <a:p>
            <a:pPr marL="687388" lvl="1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400" i="1" dirty="0" smtClean="0"/>
              <a:t>&lt;</a:t>
            </a:r>
            <a:r>
              <a:rPr lang="en-US" sz="1400" i="1" dirty="0"/>
              <a:t>ingressTimestamp&gt;=&lt;</a:t>
            </a:r>
            <a:r>
              <a:rPr lang="en-US" sz="1400" i="1" dirty="0" err="1"/>
              <a:t>ingressProvidedTimestamp</a:t>
            </a:r>
            <a:r>
              <a:rPr lang="en-US" sz="1400" i="1" dirty="0"/>
              <a:t>&gt; – &lt;ingressLatency</a:t>
            </a:r>
            <a:r>
              <a:rPr lang="en-US" sz="1400" i="1" dirty="0" smtClean="0"/>
              <a:t>&gt;</a:t>
            </a:r>
          </a:p>
          <a:p>
            <a:pPr marL="687388" lvl="1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400" i="1" dirty="0"/>
              <a:t>&lt;egressTimestamp&gt; = &lt;</a:t>
            </a:r>
            <a:r>
              <a:rPr lang="en-US" sz="1400" i="1" dirty="0" err="1"/>
              <a:t>egressProvidedTimestamp</a:t>
            </a:r>
            <a:r>
              <a:rPr lang="en-US" sz="1400" i="1" dirty="0"/>
              <a:t>&gt; + &lt;egressLatency</a:t>
            </a:r>
            <a:r>
              <a:rPr lang="en-US" sz="1400" i="1" dirty="0" smtClean="0"/>
              <a:t>&gt;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This optional feature:</a:t>
            </a:r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Defines </a:t>
            </a:r>
            <a:r>
              <a:rPr lang="en-US" sz="1600" i="1" dirty="0" err="1"/>
              <a:t>timestampCorrectionPortDS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dirty="0"/>
              <a:t>dataset to store the values of </a:t>
            </a:r>
            <a:br>
              <a:rPr lang="en-US" sz="1600" dirty="0"/>
            </a:br>
            <a:r>
              <a:rPr lang="en-US" sz="1600" dirty="0"/>
              <a:t>&lt;egressLatency&gt; &amp; &lt;egressLatency</a:t>
            </a:r>
            <a:r>
              <a:rPr lang="en-US" sz="1600" dirty="0" smtClean="0"/>
              <a:t>&gt;</a:t>
            </a:r>
            <a:endParaRPr lang="en-US" sz="1600" dirty="0"/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Mandates correction of timestamps </a:t>
            </a:r>
            <a:br>
              <a:rPr lang="en-US" sz="1600" dirty="0"/>
            </a:br>
            <a:r>
              <a:rPr lang="en-US" sz="1600" dirty="0"/>
              <a:t>with the provided </a:t>
            </a:r>
            <a:r>
              <a:rPr lang="en-US" sz="1600" dirty="0" smtClean="0"/>
              <a:t>values</a:t>
            </a:r>
            <a:endParaRPr lang="en-US" sz="1800" i="1" dirty="0"/>
          </a:p>
          <a:p>
            <a:pPr marL="687388" lvl="1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01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Required and </a:t>
            </a:r>
            <a:r>
              <a:rPr lang="en-US" b="1" dirty="0" smtClean="0">
                <a:solidFill>
                  <a:srgbClr val="00B050"/>
                </a:solidFill>
              </a:rPr>
              <a:t>active </a:t>
            </a:r>
            <a:r>
              <a:rPr lang="en-US" b="1" dirty="0">
                <a:solidFill>
                  <a:srgbClr val="00B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L1-based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sync. performance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enhancements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Annex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Configurable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correction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timestamps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[16.7]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Calculation </a:t>
            </a:r>
            <a:r>
              <a:rPr lang="en-US" b="1" dirty="0">
                <a:solidFill>
                  <a:srgbClr val="00B050"/>
                </a:solidFill>
              </a:rPr>
              <a:t>of the &lt;delayAsymmetry&gt; for certain </a:t>
            </a:r>
            <a:r>
              <a:rPr lang="en-US" b="1" dirty="0" smtClean="0">
                <a:solidFill>
                  <a:srgbClr val="00B050"/>
                </a:solidFill>
              </a:rPr>
              <a:t>media 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Requirements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Q.3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[Annex Q]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Mechanism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 external config. of a PTP Instance’s PTP Port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[17.6]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masterOnly mode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[9.2.2.2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8.2.15.5.2]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Isolation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PTP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Instances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[16.5]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Calculation of &lt;delayAsymmetry</a:t>
            </a:r>
            <a:r>
              <a:rPr lang="en-GB" sz="3600" dirty="0" smtClean="0">
                <a:solidFill>
                  <a:srgbClr val="00B050"/>
                </a:solidFill>
              </a:rPr>
              <a:t>&gt;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IEEE1588-2019 (and 2008) </a:t>
            </a:r>
            <a:r>
              <a:rPr lang="en-US" sz="1800" dirty="0" smtClean="0"/>
              <a:t>provides calculation of &lt;meanDelay&gt;</a:t>
            </a:r>
            <a:br>
              <a:rPr lang="en-US" sz="1800" dirty="0" smtClean="0"/>
            </a:br>
            <a:r>
              <a:rPr lang="en-US" sz="1800" dirty="0" smtClean="0"/>
              <a:t>and allows </a:t>
            </a:r>
            <a:r>
              <a:rPr lang="en-US" sz="1800" dirty="0"/>
              <a:t>correction </a:t>
            </a:r>
            <a:r>
              <a:rPr lang="en-US" sz="1800" dirty="0" smtClean="0"/>
              <a:t>of &lt;</a:t>
            </a:r>
            <a:r>
              <a:rPr lang="en-US" sz="1800" dirty="0"/>
              <a:t>meanDelay&gt; for &lt;delayAsymmetry</a:t>
            </a:r>
            <a:r>
              <a:rPr lang="en-US" sz="1800" dirty="0" smtClean="0"/>
              <a:t>&gt;: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400" i="1" dirty="0" smtClean="0"/>
              <a:t>&lt;</a:t>
            </a:r>
            <a:r>
              <a:rPr lang="en-US" sz="1400" i="1" dirty="0"/>
              <a:t>meanDelay</a:t>
            </a:r>
            <a:r>
              <a:rPr lang="en-US" sz="1400" i="1" dirty="0" smtClean="0"/>
              <a:t>&gt; = </a:t>
            </a:r>
            <a:r>
              <a:rPr lang="en-US" sz="1400" i="1" dirty="0"/>
              <a:t>[(</a:t>
            </a:r>
            <a:r>
              <a:rPr lang="en-US" sz="1400" i="1" dirty="0" smtClean="0"/>
              <a:t>t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</a:t>
            </a:r>
            <a:r>
              <a:rPr lang="en-US" sz="1400" i="1" dirty="0"/>
              <a:t>– </a:t>
            </a:r>
            <a:r>
              <a:rPr lang="en-US" sz="1400" i="1" dirty="0" smtClean="0"/>
              <a:t>t</a:t>
            </a:r>
            <a:r>
              <a:rPr lang="en-US" sz="1400" i="1" baseline="-25000" dirty="0" smtClean="0"/>
              <a:t>1</a:t>
            </a:r>
            <a:r>
              <a:rPr lang="en-US" sz="1400" i="1" dirty="0" smtClean="0"/>
              <a:t> </a:t>
            </a:r>
            <a:r>
              <a:rPr lang="en-US" sz="1400" i="1" dirty="0"/>
              <a:t>) + (</a:t>
            </a:r>
            <a:r>
              <a:rPr lang="en-US" sz="1400" i="1" dirty="0" smtClean="0"/>
              <a:t>t</a:t>
            </a:r>
            <a:r>
              <a:rPr lang="en-US" sz="1400" i="1" baseline="-25000" dirty="0" smtClean="0"/>
              <a:t>4</a:t>
            </a:r>
            <a:r>
              <a:rPr lang="en-US" sz="1400" i="1" dirty="0" smtClean="0"/>
              <a:t> </a:t>
            </a:r>
            <a:r>
              <a:rPr lang="en-US" sz="1400" i="1" dirty="0"/>
              <a:t>– </a:t>
            </a:r>
            <a:r>
              <a:rPr lang="en-US" sz="1400" i="1" dirty="0" smtClean="0"/>
              <a:t>t</a:t>
            </a:r>
            <a:r>
              <a:rPr lang="en-US" sz="1400" i="1" baseline="-25000" dirty="0" smtClean="0"/>
              <a:t>3</a:t>
            </a:r>
            <a:r>
              <a:rPr lang="en-US" sz="1400" i="1" dirty="0"/>
              <a:t> </a:t>
            </a:r>
            <a:r>
              <a:rPr lang="en-US" sz="1400" i="1" dirty="0" smtClean="0"/>
              <a:t>)] / 2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 smtClean="0"/>
              <a:t>   	       t</a:t>
            </a:r>
            <a:r>
              <a:rPr lang="en-US" sz="1400" i="1" baseline="-25000" dirty="0" smtClean="0"/>
              <a:t>ms</a:t>
            </a:r>
            <a:r>
              <a:rPr lang="en-US" sz="1400" i="1" dirty="0" smtClean="0"/>
              <a:t> </a:t>
            </a:r>
            <a:r>
              <a:rPr lang="en-US" sz="1400" i="1" dirty="0"/>
              <a:t>= &lt;</a:t>
            </a:r>
            <a:r>
              <a:rPr lang="en-US" sz="1400" i="1" dirty="0" smtClean="0"/>
              <a:t>meanDelay</a:t>
            </a:r>
            <a:r>
              <a:rPr lang="en-US" sz="1400" i="1" dirty="0"/>
              <a:t>&gt; + &lt;delayAsymmetry</a:t>
            </a:r>
            <a:r>
              <a:rPr lang="en-US" sz="1400" i="1" dirty="0" smtClean="0"/>
              <a:t>&gt;</a:t>
            </a:r>
            <a:endParaRPr lang="en-US" sz="1400" i="1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400" i="1" dirty="0" smtClean="0"/>
              <a:t> </a:t>
            </a:r>
            <a:r>
              <a:rPr lang="en-US" sz="1400" i="1" dirty="0"/>
              <a:t>	</a:t>
            </a:r>
            <a:r>
              <a:rPr lang="en-US" sz="1400" i="1" dirty="0" smtClean="0"/>
              <a:t>       t</a:t>
            </a:r>
            <a:r>
              <a:rPr lang="en-US" sz="1400" i="1" baseline="-25000" dirty="0" smtClean="0"/>
              <a:t>sm </a:t>
            </a:r>
            <a:r>
              <a:rPr lang="en-US" sz="1400" i="1" dirty="0"/>
              <a:t>= &lt;</a:t>
            </a:r>
            <a:r>
              <a:rPr lang="en-US" sz="1400" i="1" dirty="0" smtClean="0"/>
              <a:t>meanDelay</a:t>
            </a:r>
            <a:r>
              <a:rPr lang="en-US" sz="1400" i="1" dirty="0"/>
              <a:t>&gt; – &lt;delayAsymmetry&gt;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This optional </a:t>
            </a:r>
            <a:r>
              <a:rPr lang="en-US" sz="1800" b="1" dirty="0" smtClean="0"/>
              <a:t>feature:</a:t>
            </a:r>
            <a:endParaRPr lang="en-US" sz="1800" b="1" dirty="0"/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 smtClean="0"/>
              <a:t>Defines &lt;delayCoefficient&gt; (</a:t>
            </a:r>
            <a:r>
              <a:rPr lang="el-GR" sz="1600" dirty="0" smtClean="0"/>
              <a:t>α</a:t>
            </a:r>
            <a:r>
              <a:rPr lang="en-US" sz="1600" dirty="0" smtClean="0"/>
              <a:t>) to characterize asymmetry </a:t>
            </a:r>
            <a:br>
              <a:rPr lang="en-US" sz="1600" dirty="0" smtClean="0"/>
            </a:br>
            <a:r>
              <a:rPr lang="en-US" sz="1600" dirty="0" smtClean="0"/>
              <a:t>of applicable bidirectional media (e.g. bidirectional fiber)</a:t>
            </a:r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 smtClean="0"/>
              <a:t>Specifies &lt;delayAsymmetry&gt; calculation using </a:t>
            </a:r>
            <a:r>
              <a:rPr lang="en-US" sz="1600" dirty="0"/>
              <a:t>&lt;delayCoefficient&gt; (</a:t>
            </a:r>
            <a:r>
              <a:rPr lang="el-GR" sz="1600" dirty="0"/>
              <a:t>α</a:t>
            </a:r>
            <a:r>
              <a:rPr lang="en-US" sz="1600" dirty="0"/>
              <a:t>) 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1600" b="1" dirty="0" smtClean="0"/>
              <a:t>	&lt;</a:t>
            </a:r>
            <a:r>
              <a:rPr lang="en-US" sz="1600" b="1" dirty="0"/>
              <a:t>delayAsymmetry&gt; = </a:t>
            </a:r>
            <a:r>
              <a:rPr lang="en-US" sz="1600" b="1" dirty="0" err="1" smtClean="0"/>
              <a:t>constantAsymmetry</a:t>
            </a:r>
            <a:r>
              <a:rPr lang="en-US" sz="1600" b="1" dirty="0" smtClean="0"/>
              <a:t> + [</a:t>
            </a:r>
            <a:r>
              <a:rPr lang="el-GR" sz="1600" b="1" dirty="0"/>
              <a:t>α/(α+2)]·(&lt;</a:t>
            </a:r>
            <a:r>
              <a:rPr lang="en-US" sz="1600" b="1" dirty="0"/>
              <a:t>meanDelay&gt;)</a:t>
            </a:r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 smtClean="0"/>
              <a:t>Defines </a:t>
            </a:r>
            <a:r>
              <a:rPr lang="en-US" sz="1600" dirty="0" err="1" smtClean="0"/>
              <a:t>asymmetryCorrectionPortDS</a:t>
            </a:r>
            <a:r>
              <a:rPr lang="en-US" sz="1600" dirty="0" smtClean="0"/>
              <a:t> dataset for &lt;delayCoefficient&gt; &amp; </a:t>
            </a:r>
            <a:r>
              <a:rPr lang="en-US" sz="1600" dirty="0" err="1"/>
              <a:t>constantAsymmetry</a:t>
            </a:r>
            <a:r>
              <a:rPr lang="en-US" sz="1600" dirty="0"/>
              <a:t> </a:t>
            </a:r>
            <a:endParaRPr lang="en-US" sz="1600" dirty="0" smtClean="0"/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 smtClean="0"/>
              <a:t>Mandates correction of &lt;meanDelay&gt; with the </a:t>
            </a:r>
            <a:r>
              <a:rPr lang="en-US" sz="1600" dirty="0" err="1" smtClean="0"/>
              <a:t>calcualted</a:t>
            </a:r>
            <a:r>
              <a:rPr lang="en-US" sz="1600" dirty="0" smtClean="0"/>
              <a:t> &lt;delayAsymmetry&gt;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12978" r="48229" b="11644"/>
          <a:stretch/>
        </p:blipFill>
        <p:spPr bwMode="auto">
          <a:xfrm>
            <a:off x="7236296" y="993538"/>
            <a:ext cx="1441853" cy="22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Required and </a:t>
            </a:r>
            <a:r>
              <a:rPr lang="en-US" b="1" dirty="0" smtClean="0">
                <a:solidFill>
                  <a:srgbClr val="00B050"/>
                </a:solidFill>
              </a:rPr>
              <a:t>active </a:t>
            </a:r>
            <a:r>
              <a:rPr lang="en-US" b="1" dirty="0">
                <a:solidFill>
                  <a:srgbClr val="00B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L1-based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sync. performance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enhancements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Annex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Configurable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correction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timestamps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[16.7]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Calculation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the &lt;delayAsymmetry&gt; for certain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Requirements </a:t>
            </a:r>
            <a:r>
              <a:rPr lang="en-US" b="1" dirty="0">
                <a:solidFill>
                  <a:srgbClr val="00B050"/>
                </a:solidFill>
              </a:rPr>
              <a:t>of </a:t>
            </a:r>
            <a:r>
              <a:rPr lang="en-US" b="1" dirty="0" smtClean="0">
                <a:solidFill>
                  <a:srgbClr val="00B050"/>
                </a:solidFill>
              </a:rPr>
              <a:t>Q.3 [Annex Q]</a:t>
            </a:r>
            <a:endParaRPr lang="en-US" b="1" dirty="0">
              <a:solidFill>
                <a:srgbClr val="00B05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Mechanism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 external config. of a PTP Instance’s PTP Port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[17.6]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masterOnly mode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[9.2.2.2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8.2.15.5.2]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Isolation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PTP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Instances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[16.5]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50"/>
                </a:solidFill>
              </a:rPr>
              <a:t>Calibration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603847"/>
          </a:xfrm>
        </p:spPr>
        <p:txBody>
          <a:bodyPr>
            <a:normAutofit/>
          </a:bodyPr>
          <a:lstStyle/>
          <a:p>
            <a:r>
              <a:rPr lang="en-US" sz="2000" dirty="0"/>
              <a:t>V</a:t>
            </a:r>
            <a:r>
              <a:rPr lang="en-US" sz="2000" dirty="0" smtClean="0"/>
              <a:t>alues of </a:t>
            </a:r>
            <a:r>
              <a:rPr lang="en-US" sz="2000" b="1" dirty="0" smtClean="0"/>
              <a:t>&lt;ingressLatency&gt;, &lt;</a:t>
            </a:r>
            <a:r>
              <a:rPr lang="en-US" sz="2000" b="1" dirty="0" err="1" smtClean="0"/>
              <a:t>egressLatency</a:t>
            </a:r>
            <a:r>
              <a:rPr lang="en-US" sz="2000" b="1" dirty="0" smtClean="0"/>
              <a:t>&gt;, &lt;delayCoefficient&gt; </a:t>
            </a:r>
            <a:br>
              <a:rPr lang="en-US" sz="2000" b="1" dirty="0" smtClean="0"/>
            </a:br>
            <a:r>
              <a:rPr lang="en-US" sz="2000" dirty="0" smtClean="0"/>
              <a:t>obtained using Calibration Procedures </a:t>
            </a:r>
            <a:r>
              <a:rPr lang="en-US" sz="2000" dirty="0"/>
              <a:t>[</a:t>
            </a:r>
            <a:r>
              <a:rPr lang="en-US" sz="2000" dirty="0" smtClean="0"/>
              <a:t>Annex Q]</a:t>
            </a:r>
          </a:p>
          <a:p>
            <a:r>
              <a:rPr lang="en-US" sz="2000" dirty="0" smtClean="0"/>
              <a:t>[Q.3] defines requirements for PTP Instance in calibration procedures:</a:t>
            </a:r>
          </a:p>
          <a:p>
            <a:pPr marL="782376" lvl="1" indent="-342900">
              <a:buFont typeface="+mj-lt"/>
              <a:buAutoNum type="arabicPeriod"/>
            </a:pPr>
            <a:r>
              <a:rPr lang="en-US" sz="1800" dirty="0" smtClean="0"/>
              <a:t>Output signal, e.g. pulse-per-second (PPS)</a:t>
            </a:r>
          </a:p>
          <a:p>
            <a:pPr marL="782376" lvl="1" indent="-342900">
              <a:buFont typeface="+mj-lt"/>
              <a:buAutoNum type="arabicPeriod"/>
            </a:pPr>
            <a:r>
              <a:rPr lang="en-US" sz="1800" dirty="0" smtClean="0"/>
              <a:t>Optional features in 16.7 &amp; 16.8 supported and enabled</a:t>
            </a:r>
          </a:p>
          <a:p>
            <a:pPr marL="782376" lvl="1" indent="-342900">
              <a:buFont typeface="+mj-lt"/>
              <a:buAutoNum type="arabicPeriod"/>
            </a:pPr>
            <a:r>
              <a:rPr lang="en-US" sz="1800" dirty="0"/>
              <a:t>The value &lt;meanDelay&gt; exposed to the user</a:t>
            </a:r>
          </a:p>
          <a:p>
            <a:pPr marL="782376" lvl="1" indent="-342900">
              <a:buFont typeface="+mj-lt"/>
              <a:buAutoNum type="arabicPeriod"/>
            </a:pPr>
            <a:r>
              <a:rPr lang="en-US" sz="1800" dirty="0" smtClean="0"/>
              <a:t>Timestamps </a:t>
            </a:r>
            <a:r>
              <a:rPr lang="en-US" sz="1800" dirty="0"/>
              <a:t>with precision sufficient for the intended accuracy of </a:t>
            </a:r>
            <a:r>
              <a:rPr lang="en-US" sz="1800" dirty="0" smtClean="0"/>
              <a:t>synchronization</a:t>
            </a:r>
          </a:p>
          <a:p>
            <a:pPr marL="782376" lvl="1" indent="-342900">
              <a:buFont typeface="+mj-lt"/>
              <a:buAutoNum type="arabicPeriod"/>
            </a:pPr>
            <a:r>
              <a:rPr lang="en-US" sz="1800" dirty="0"/>
              <a:t>&lt;</a:t>
            </a:r>
            <a:r>
              <a:rPr lang="en-US" sz="1800" dirty="0" err="1"/>
              <a:t>egressProvidedTimestamp</a:t>
            </a:r>
            <a:r>
              <a:rPr lang="en-US" sz="1800" dirty="0"/>
              <a:t>&gt; and &lt;</a:t>
            </a:r>
            <a:r>
              <a:rPr lang="en-US" sz="1800" dirty="0" err="1"/>
              <a:t>ingressProvidedTimestamp</a:t>
            </a:r>
            <a:r>
              <a:rPr lang="en-US" sz="1800" dirty="0" smtClean="0"/>
              <a:t>&gt; corrected for </a:t>
            </a:r>
            <a:br>
              <a:rPr lang="en-US" sz="1800" dirty="0" smtClean="0"/>
            </a:br>
            <a:r>
              <a:rPr lang="en-US" sz="1800" dirty="0" smtClean="0"/>
              <a:t>semi-static latency (e.g. bitslide, see Q.2 and P.4.2)</a:t>
            </a:r>
          </a:p>
          <a:p>
            <a:pPr marL="782376" lvl="1" indent="-342900">
              <a:buFont typeface="+mj-lt"/>
              <a:buAutoNum type="arabicPeriod"/>
            </a:pPr>
            <a:r>
              <a:rPr lang="en-US" sz="1800" dirty="0" smtClean="0"/>
              <a:t>Timestamping Clock is the Local PTP Clock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L1-based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sync. performance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enhancements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Annex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Configurable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correction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timestamps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[16.7]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Calculation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the &lt;delayAsymmetry&gt; for certain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Requirements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Q.3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[Annex Q]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rgbClr val="92D050"/>
                </a:solidFill>
              </a:rPr>
              <a:t>Required and </a:t>
            </a:r>
            <a:r>
              <a:rPr lang="en-US" b="1" dirty="0" smtClean="0">
                <a:solidFill>
                  <a:srgbClr val="92D050"/>
                </a:solidFill>
              </a:rPr>
              <a:t>inactive </a:t>
            </a:r>
            <a:r>
              <a:rPr lang="en-US" b="1" dirty="0">
                <a:solidFill>
                  <a:srgbClr val="92D050"/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Mechanism </a:t>
            </a:r>
            <a:r>
              <a:rPr lang="en-US" b="1" dirty="0">
                <a:solidFill>
                  <a:srgbClr val="92D050"/>
                </a:solidFill>
              </a:rPr>
              <a:t>for external config. of a PTP Instance’s PTP Port </a:t>
            </a:r>
            <a:r>
              <a:rPr lang="en-US" b="1" dirty="0" smtClean="0">
                <a:solidFill>
                  <a:srgbClr val="92D050"/>
                </a:solidFill>
              </a:rPr>
              <a:t>state [17.6]</a:t>
            </a:r>
            <a:endParaRPr lang="en-US" b="1" dirty="0">
              <a:solidFill>
                <a:srgbClr val="92D050"/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masterOnly mode [9.2.2.2 </a:t>
            </a:r>
            <a:r>
              <a:rPr lang="en-US" b="1" dirty="0">
                <a:solidFill>
                  <a:srgbClr val="92D050"/>
                </a:solidFill>
              </a:rPr>
              <a:t>&amp; </a:t>
            </a:r>
            <a:r>
              <a:rPr lang="en-US" b="1" dirty="0" smtClean="0">
                <a:solidFill>
                  <a:srgbClr val="92D050"/>
                </a:solidFill>
              </a:rPr>
              <a:t>8.2.15.5.2]</a:t>
            </a:r>
            <a:endParaRPr lang="en-US" b="1" dirty="0">
              <a:solidFill>
                <a:srgbClr val="92D05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Isolation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PTP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Instances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[16.5]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D5EAA"/>
                </a:solidFill>
              </a:rPr>
              <a:t>Overview 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High </a:t>
            </a:r>
            <a:r>
              <a:rPr lang="en-US" sz="2800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dirty="0" smtClean="0">
                <a:solidFill>
                  <a:srgbClr val="0D5EAA"/>
                </a:solidFill>
              </a:rPr>
              <a:t>Optional </a:t>
            </a:r>
            <a:r>
              <a:rPr lang="en-US" sz="2400" dirty="0">
                <a:solidFill>
                  <a:srgbClr val="0D5EAA"/>
                </a:solidFill>
              </a:rPr>
              <a:t>features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Inter-operation with other Default </a:t>
            </a:r>
            <a:r>
              <a:rPr lang="en-US" sz="2400" dirty="0" smtClean="0">
                <a:solidFill>
                  <a:srgbClr val="0D5EAA"/>
                </a:solidFill>
              </a:rPr>
              <a:t>PTP Profiles</a:t>
            </a:r>
            <a:endParaRPr lang="en-US" sz="2400" dirty="0">
              <a:solidFill>
                <a:srgbClr val="0D5EAA"/>
              </a:solidFill>
            </a:endParaRP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Model of Local PTP Clock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Summary</a:t>
            </a:r>
            <a:endParaRPr lang="en-US" sz="2800" dirty="0">
              <a:solidFill>
                <a:srgbClr val="0D5EAA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92D050"/>
                </a:solidFill>
              </a:rPr>
              <a:t>External config. </a:t>
            </a:r>
            <a:r>
              <a:rPr lang="en-GB" sz="3600" dirty="0">
                <a:solidFill>
                  <a:srgbClr val="92D050"/>
                </a:solidFill>
              </a:rPr>
              <a:t>of </a:t>
            </a:r>
            <a:r>
              <a:rPr lang="en-GB" sz="3600" dirty="0" smtClean="0">
                <a:solidFill>
                  <a:srgbClr val="92D050"/>
                </a:solidFill>
              </a:rPr>
              <a:t>PTP </a:t>
            </a:r>
            <a:r>
              <a:rPr lang="en-GB" sz="3600" dirty="0">
                <a:solidFill>
                  <a:srgbClr val="92D050"/>
                </a:solidFill>
              </a:rPr>
              <a:t>Port </a:t>
            </a:r>
            <a:r>
              <a:rPr lang="en-GB" sz="3600" dirty="0" smtClean="0">
                <a:solidFill>
                  <a:srgbClr val="92D050"/>
                </a:solidFill>
              </a:rPr>
              <a:t>state &amp; masterOnly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8579296" cy="353184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Best Master Clock Algorithm (BMCA) defines the state of each PTP Port </a:t>
            </a:r>
            <a:br>
              <a:rPr lang="en-US" sz="2000" dirty="0" smtClean="0"/>
            </a:br>
            <a:r>
              <a:rPr lang="en-US" sz="2000" dirty="0" smtClean="0"/>
              <a:t>in BC/OC and synchronization hierarchy in the entire PTP Network</a:t>
            </a:r>
          </a:p>
          <a:p>
            <a:r>
              <a:rPr lang="en-US" sz="2000" b="1" dirty="0" smtClean="0"/>
              <a:t>Mechanism </a:t>
            </a:r>
            <a:r>
              <a:rPr lang="en-US" sz="2000" b="1" dirty="0"/>
              <a:t>for external config. of a PTP Instance’s PTP Port </a:t>
            </a:r>
            <a:r>
              <a:rPr lang="en-US" sz="2000" b="1" dirty="0" smtClean="0"/>
              <a:t>state: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800" dirty="0" smtClean="0"/>
              <a:t>Disables BMCA and affects all PTP Ports on a PTP Instance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800" dirty="0" smtClean="0"/>
              <a:t>Allows configuring </a:t>
            </a:r>
            <a:r>
              <a:rPr lang="en-US" sz="1800" dirty="0"/>
              <a:t>the </a:t>
            </a:r>
            <a:r>
              <a:rPr lang="en-US" sz="1800" dirty="0" smtClean="0"/>
              <a:t>desired state of each PTP Port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800" dirty="0"/>
              <a:t>Defines </a:t>
            </a:r>
            <a:r>
              <a:rPr lang="en-US" sz="1800" dirty="0" err="1" smtClean="0"/>
              <a:t>externalPortConfigurationPortDS</a:t>
            </a:r>
            <a:r>
              <a:rPr lang="en-US" sz="1800" dirty="0" smtClean="0"/>
              <a:t> dataset to store the desired state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800" dirty="0" smtClean="0"/>
              <a:t>Provides external configuration of synchronization hierarchy in the entire PTP network</a:t>
            </a:r>
          </a:p>
          <a:p>
            <a:r>
              <a:rPr lang="en-US" sz="2000" b="1" dirty="0" smtClean="0"/>
              <a:t>masterOnly mode on PTP Port:</a:t>
            </a:r>
          </a:p>
          <a:p>
            <a:pPr lvl="1"/>
            <a:r>
              <a:rPr lang="en-US" sz="1800" dirty="0" smtClean="0"/>
              <a:t>Maintains operation of BMCA and provides configuration per PTP Port</a:t>
            </a:r>
          </a:p>
          <a:p>
            <a:pPr lvl="1"/>
            <a:r>
              <a:rPr lang="en-US" sz="1800" dirty="0" smtClean="0"/>
              <a:t>Results in PTP Port ignoring Announce messages and defaulting to Master state</a:t>
            </a:r>
          </a:p>
          <a:p>
            <a:pPr lvl="1"/>
            <a:r>
              <a:rPr lang="en-US" sz="1800" dirty="0" smtClean="0"/>
              <a:t>Prevents PTP Instance from “slaving” on particular PTP Ports (e.g. access ports)</a:t>
            </a:r>
          </a:p>
          <a:p>
            <a:pPr lvl="1"/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D5EAA"/>
                </a:solidFill>
              </a:rPr>
              <a:t>Options required/prohibited by HA Profile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L1-based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sync. performance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enhancements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Annex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Configurable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correction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timestamps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[16.7]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Calculation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the &lt;delayAsymmetry&gt; for certain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[16.8]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Requirements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Q.3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[Annex Q]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Required and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inactive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by default: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Mechanism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 external config. of a PTP Instance’s PTP Port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[17.6]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masterOnly mode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[9.2.2.2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8.2.15.5.2]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Prohibited: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Isolation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 PTP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Instances [16.5]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D5EAA"/>
                </a:solidFill>
              </a:rPr>
              <a:t>Some history 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High </a:t>
            </a:r>
            <a:r>
              <a:rPr lang="en-US" sz="2800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Optional features</a:t>
            </a:r>
          </a:p>
          <a:p>
            <a:pPr lvl="1"/>
            <a:r>
              <a:rPr lang="en-US" sz="2400" b="1" dirty="0">
                <a:solidFill>
                  <a:srgbClr val="0D5EAA"/>
                </a:solidFill>
              </a:rPr>
              <a:t>Inter-operation with other Default PTP Profiles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Model of Local PTP Clock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Summary</a:t>
            </a:r>
            <a:endParaRPr lang="en-US" sz="2800" dirty="0">
              <a:solidFill>
                <a:srgbClr val="0D5EAA"/>
              </a:solidFill>
            </a:endParaRPr>
          </a:p>
          <a:p>
            <a:endParaRPr lang="en-US" sz="2800" dirty="0">
              <a:solidFill>
                <a:srgbClr val="0D5EAA"/>
              </a:solidFill>
            </a:endParaRPr>
          </a:p>
          <a:p>
            <a:endParaRPr lang="en-US" sz="2800" dirty="0">
              <a:solidFill>
                <a:srgbClr val="0D5EAA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D5EAA"/>
                </a:solidFill>
              </a:rPr>
              <a:t>Inter-operation with </a:t>
            </a:r>
            <a:r>
              <a:rPr lang="en-US" sz="4000" dirty="0" smtClean="0">
                <a:solidFill>
                  <a:srgbClr val="0D5EAA"/>
                </a:solidFill>
              </a:rPr>
              <a:t>Default </a:t>
            </a:r>
            <a:r>
              <a:rPr lang="en-US" sz="4000" dirty="0">
                <a:solidFill>
                  <a:srgbClr val="0D5EAA"/>
                </a:solidFill>
              </a:rPr>
              <a:t>PTP Profiles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00151"/>
            <a:ext cx="8547195" cy="3394472"/>
          </a:xfrm>
        </p:spPr>
        <p:txBody>
          <a:bodyPr>
            <a:normAutofit/>
          </a:bodyPr>
          <a:lstStyle/>
          <a:p>
            <a:r>
              <a:rPr lang="en-US" sz="2000" b="1" dirty="0"/>
              <a:t>High Accuracy Delay Request-Response Default PTP </a:t>
            </a:r>
            <a:r>
              <a:rPr lang="en-US" sz="2000" b="1" dirty="0" smtClean="0"/>
              <a:t>Profile</a:t>
            </a:r>
          </a:p>
          <a:p>
            <a:pPr lvl="1"/>
            <a:r>
              <a:rPr lang="en-US" sz="1600" dirty="0" smtClean="0"/>
              <a:t>Inter-operation with Delay Request-Response Default </a:t>
            </a:r>
            <a:r>
              <a:rPr lang="en-US" sz="1600" dirty="0"/>
              <a:t>PTP </a:t>
            </a:r>
            <a:r>
              <a:rPr lang="en-US" sz="1600" dirty="0" smtClean="0"/>
              <a:t>Profile</a:t>
            </a:r>
          </a:p>
          <a:p>
            <a:pPr lvl="1"/>
            <a:r>
              <a:rPr lang="en-US" sz="1600" dirty="0" smtClean="0"/>
              <a:t>Inter-operation </a:t>
            </a:r>
            <a:r>
              <a:rPr lang="en-US" sz="1600" dirty="0"/>
              <a:t>with Peer-to-Peer Default PTP </a:t>
            </a:r>
            <a:r>
              <a:rPr lang="en-US" sz="1600" dirty="0" smtClean="0"/>
              <a:t>Profile, if peer-to-peer mechanism supported</a:t>
            </a:r>
          </a:p>
          <a:p>
            <a:pPr lvl="1"/>
            <a:r>
              <a:rPr lang="en-US" sz="1600" dirty="0"/>
              <a:t>No inter-operation </a:t>
            </a:r>
            <a:r>
              <a:rPr lang="en-US" sz="1600" dirty="0" smtClean="0"/>
              <a:t>with Transparent Clocks</a:t>
            </a:r>
          </a:p>
          <a:p>
            <a:pPr lvl="1"/>
            <a:r>
              <a:rPr lang="en-US" sz="1600" dirty="0" smtClean="0"/>
              <a:t>No enhancements of synchronization performance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645839" y="4011911"/>
            <a:ext cx="8030617" cy="1008111"/>
            <a:chOff x="645839" y="4011911"/>
            <a:chExt cx="8030617" cy="1008111"/>
          </a:xfrm>
        </p:grpSpPr>
        <p:sp>
          <p:nvSpPr>
            <p:cNvPr id="12" name="Prostokąt 11"/>
            <p:cNvSpPr/>
            <p:nvPr/>
          </p:nvSpPr>
          <p:spPr>
            <a:xfrm>
              <a:off x="3526158" y="4155926"/>
              <a:ext cx="2088232" cy="86409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High </a:t>
              </a:r>
              <a:r>
                <a:rPr lang="en-US" sz="1800" dirty="0"/>
                <a:t>Accuracy </a:t>
              </a:r>
              <a:r>
                <a:rPr lang="en-US" sz="1800" dirty="0" smtClean="0"/>
                <a:t>Default PTP profile</a:t>
              </a:r>
              <a:endParaRPr lang="en-US" dirty="0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645839" y="4155926"/>
              <a:ext cx="2088232" cy="8640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Request-Response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Default PTP Profile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Łącznik prosty ze strzałką 15"/>
            <p:cNvCxnSpPr>
              <a:stCxn id="12" idx="1"/>
              <a:endCxn id="14" idx="3"/>
            </p:cNvCxnSpPr>
            <p:nvPr/>
          </p:nvCxnSpPr>
          <p:spPr>
            <a:xfrm flipH="1">
              <a:off x="2734071" y="4587974"/>
              <a:ext cx="7920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bjaśnienie prostokątne zaokrąglone 23"/>
            <p:cNvSpPr/>
            <p:nvPr/>
          </p:nvSpPr>
          <p:spPr>
            <a:xfrm>
              <a:off x="5857131" y="4011911"/>
              <a:ext cx="2819325" cy="720080"/>
            </a:xfrm>
            <a:prstGeom prst="wedgeRoundRectCallout">
              <a:avLst>
                <a:gd name="adj1" fmla="val -58299"/>
                <a:gd name="adj2" fmla="val 2941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Operation as if it was Request-Response </a:t>
              </a:r>
              <a:r>
                <a:rPr lang="en-US" sz="1600" dirty="0">
                  <a:solidFill>
                    <a:schemeClr val="tx1"/>
                  </a:solidFill>
                </a:rPr>
                <a:t>Default PTP </a:t>
              </a:r>
              <a:r>
                <a:rPr lang="en-US" sz="1600" dirty="0" smtClean="0">
                  <a:solidFill>
                    <a:schemeClr val="tx1"/>
                  </a:solidFill>
                </a:rPr>
                <a:t>Profile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472377" y="2787774"/>
            <a:ext cx="8204078" cy="1224136"/>
            <a:chOff x="472377" y="2787774"/>
            <a:chExt cx="8204078" cy="1224136"/>
          </a:xfrm>
        </p:grpSpPr>
        <p:sp>
          <p:nvSpPr>
            <p:cNvPr id="6" name="Prostokąt 5"/>
            <p:cNvSpPr/>
            <p:nvPr/>
          </p:nvSpPr>
          <p:spPr>
            <a:xfrm>
              <a:off x="645839" y="3147814"/>
              <a:ext cx="2088232" cy="86409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High </a:t>
              </a:r>
              <a:r>
                <a:rPr lang="en-US" sz="1800" dirty="0"/>
                <a:t>Accuracy </a:t>
              </a:r>
              <a:r>
                <a:rPr lang="en-US" sz="1800" dirty="0" smtClean="0"/>
                <a:t>Default PTP profile</a:t>
              </a:r>
              <a:endParaRPr lang="en-US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72377" y="2793871"/>
              <a:ext cx="241829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PTP Port in Master state: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526159" y="3147814"/>
              <a:ext cx="2088232" cy="8640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Request-Response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Default PTP Profile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3446890" y="2793871"/>
              <a:ext cx="22467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PTP Port in Slave state:</a:t>
              </a:r>
            </a:p>
          </p:txBody>
        </p:sp>
        <p:cxnSp>
          <p:nvCxnSpPr>
            <p:cNvPr id="11" name="Łącznik prosty ze strzałką 10"/>
            <p:cNvCxnSpPr>
              <a:stCxn id="6" idx="3"/>
              <a:endCxn id="8" idx="1"/>
            </p:cNvCxnSpPr>
            <p:nvPr/>
          </p:nvCxnSpPr>
          <p:spPr>
            <a:xfrm>
              <a:off x="2734071" y="3579862"/>
              <a:ext cx="7920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jaśnienie prostokątne zaokrąglone 22"/>
            <p:cNvSpPr/>
            <p:nvPr/>
          </p:nvSpPr>
          <p:spPr>
            <a:xfrm>
              <a:off x="5900244" y="2787774"/>
              <a:ext cx="2776211" cy="936104"/>
            </a:xfrm>
            <a:prstGeom prst="wedgeRoundRectCallout">
              <a:avLst>
                <a:gd name="adj1" fmla="val -60463"/>
                <a:gd name="adj2" fmla="val 3784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Operation as if connected to a Request-Response Default PTP Profile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D5EAA"/>
                </a:solidFill>
              </a:rPr>
              <a:t>Some history 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High </a:t>
            </a:r>
            <a:r>
              <a:rPr lang="en-US" sz="2800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Optional features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Inter-operation with other Default PTP Profiles</a:t>
            </a:r>
          </a:p>
          <a:p>
            <a:pPr lvl="1"/>
            <a:r>
              <a:rPr lang="en-US" sz="2400" b="1" dirty="0">
                <a:solidFill>
                  <a:srgbClr val="0D5EAA"/>
                </a:solidFill>
              </a:rPr>
              <a:t>Model of Local PTP Clock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Summary</a:t>
            </a:r>
            <a:endParaRPr lang="en-US" sz="2800" dirty="0">
              <a:solidFill>
                <a:srgbClr val="0D5EAA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D5E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D5EAA"/>
                </a:solidFill>
              </a:rPr>
              <a:t>High Accuracy model of Local PTP Clock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57709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High Accuracy Local PTP Clock in J.5.5 – highlights:</a:t>
            </a:r>
          </a:p>
          <a:p>
            <a:r>
              <a:rPr lang="en-US" sz="1800" dirty="0" smtClean="0"/>
              <a:t>Syntonization of Local PTP Clock </a:t>
            </a:r>
          </a:p>
          <a:p>
            <a:pPr lvl="1"/>
            <a:r>
              <a:rPr lang="en-US" sz="1600" dirty="0" smtClean="0"/>
              <a:t>Physical to the Grandmaster, e.g. L1 clock signal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ndependent </a:t>
            </a:r>
            <a:r>
              <a:rPr lang="en-US" sz="1600" dirty="0"/>
              <a:t>from the PTP timing message exchange</a:t>
            </a:r>
          </a:p>
          <a:p>
            <a:r>
              <a:rPr lang="en-US" sz="1800" dirty="0"/>
              <a:t>Synchronization </a:t>
            </a:r>
            <a:r>
              <a:rPr lang="en-US" sz="1800" dirty="0" smtClean="0"/>
              <a:t>of Local PTP Clock using </a:t>
            </a:r>
            <a:r>
              <a:rPr lang="en-US" sz="1800" dirty="0"/>
              <a:t>PTP timing </a:t>
            </a:r>
            <a:r>
              <a:rPr lang="en-US" sz="1800" dirty="0" smtClean="0"/>
              <a:t>messages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106863"/>
            <a:ext cx="3275856" cy="355171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904656" y="3209528"/>
            <a:ext cx="4557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D5EAA"/>
                </a:solidFill>
              </a:rPr>
              <a:t>High Accuracy model of Local PTP Clock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102" y="1014616"/>
            <a:ext cx="1901098" cy="206119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283011" y="2139702"/>
            <a:ext cx="340387" cy="16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\\Vboxsvr\documents\Developments\projects\EFTS-2019\white-rabbit\figures\p1588\1588-ha-L1vsPTP-simplifi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5" y="940763"/>
            <a:ext cx="6804248" cy="37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Prostokąt 2"/>
          <p:cNvSpPr/>
          <p:nvPr/>
        </p:nvSpPr>
        <p:spPr>
          <a:xfrm>
            <a:off x="5004048" y="329183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D5EAA"/>
                </a:solidFill>
              </a:rPr>
              <a:t>Some history 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High </a:t>
            </a:r>
            <a:r>
              <a:rPr lang="en-US" sz="2800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Optional features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Inter-operation with other Default PTP Profiles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Model of Local PTP Clock</a:t>
            </a:r>
          </a:p>
          <a:p>
            <a:r>
              <a:rPr lang="en-US" sz="2800" b="1" dirty="0" smtClean="0">
                <a:solidFill>
                  <a:srgbClr val="0D5EAA"/>
                </a:solidFill>
              </a:rPr>
              <a:t>Summary</a:t>
            </a:r>
            <a:endParaRPr lang="en-US" sz="2800" b="1" dirty="0">
              <a:solidFill>
                <a:srgbClr val="0D5EAA"/>
              </a:solidFill>
            </a:endParaRPr>
          </a:p>
          <a:p>
            <a:endParaRPr lang="en-US" sz="2800" dirty="0">
              <a:solidFill>
                <a:srgbClr val="0D5EAA"/>
              </a:solidFill>
            </a:endParaRPr>
          </a:p>
          <a:p>
            <a:endParaRPr lang="en-US" sz="2800" dirty="0">
              <a:solidFill>
                <a:srgbClr val="0D5EAA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Summary</a:t>
            </a:r>
            <a:endParaRPr lang="en-US" dirty="0">
              <a:solidFill>
                <a:srgbClr val="0D5EAA"/>
              </a:solidFill>
            </a:endParaRPr>
          </a:p>
        </p:txBody>
      </p:sp>
      <p:cxnSp>
        <p:nvCxnSpPr>
          <p:cNvPr id="12" name="Straight Arrow Connector 49"/>
          <p:cNvCxnSpPr/>
          <p:nvPr/>
        </p:nvCxnSpPr>
        <p:spPr>
          <a:xfrm flipV="1">
            <a:off x="4790258" y="2894606"/>
            <a:ext cx="0" cy="4961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5"/>
          <p:cNvSpPr/>
          <p:nvPr/>
        </p:nvSpPr>
        <p:spPr>
          <a:xfrm>
            <a:off x="4378535" y="1203599"/>
            <a:ext cx="913546" cy="1696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IEEE1588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“Core”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4781122" y="2894606"/>
            <a:ext cx="1519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Defines attributes</a:t>
            </a:r>
          </a:p>
          <a:p>
            <a:r>
              <a:rPr lang="en-US" sz="1400" b="1" dirty="0">
                <a:cs typeface="Times New Roman" pitchFamily="18" charset="0"/>
              </a:rPr>
              <a:t>a</a:t>
            </a:r>
            <a:r>
              <a:rPr lang="en-US" sz="1400" b="1" dirty="0" smtClean="0">
                <a:cs typeface="Times New Roman" pitchFamily="18" charset="0"/>
              </a:rPr>
              <a:t>nd mechanisms</a:t>
            </a:r>
          </a:p>
          <a:p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9" name="Rectangle 46"/>
          <p:cNvSpPr/>
          <p:nvPr/>
        </p:nvSpPr>
        <p:spPr>
          <a:xfrm>
            <a:off x="971600" y="3396112"/>
            <a:ext cx="7416824" cy="4766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Accuracy Request-Response Default PTP Profile </a:t>
            </a:r>
            <a:endParaRPr lang="en-US" sz="1400" dirty="0" smtClean="0"/>
          </a:p>
          <a:p>
            <a:pPr algn="ctr"/>
            <a:r>
              <a:rPr lang="en-US" sz="1400" dirty="0" smtClean="0"/>
              <a:t>(Annex J)</a:t>
            </a:r>
          </a:p>
        </p:txBody>
      </p:sp>
    </p:spTree>
    <p:extLst>
      <p:ext uri="{BB962C8B-B14F-4D97-AF65-F5344CB8AC3E}">
        <p14:creationId xmlns:p14="http://schemas.microsoft.com/office/powerpoint/2010/main" val="36790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Summary</a:t>
            </a:r>
            <a:endParaRPr lang="en-US" dirty="0">
              <a:solidFill>
                <a:srgbClr val="0D5EAA"/>
              </a:solidFill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971600" y="1203598"/>
            <a:ext cx="2669146" cy="1696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HA-specific optional features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(active by default)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48"/>
          <p:cNvCxnSpPr/>
          <p:nvPr/>
        </p:nvCxnSpPr>
        <p:spPr>
          <a:xfrm flipV="1">
            <a:off x="3059832" y="2900386"/>
            <a:ext cx="0" cy="5174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9"/>
          <p:cNvCxnSpPr/>
          <p:nvPr/>
        </p:nvCxnSpPr>
        <p:spPr>
          <a:xfrm flipV="1">
            <a:off x="4790258" y="2894606"/>
            <a:ext cx="0" cy="4961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5"/>
          <p:cNvSpPr/>
          <p:nvPr/>
        </p:nvSpPr>
        <p:spPr>
          <a:xfrm>
            <a:off x="4378535" y="1203599"/>
            <a:ext cx="913546" cy="1696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IEEE1588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“Core”</a:t>
            </a:r>
          </a:p>
        </p:txBody>
      </p:sp>
      <p:cxnSp>
        <p:nvCxnSpPr>
          <p:cNvPr id="19" name="Straight Arrow Connector 56"/>
          <p:cNvCxnSpPr>
            <a:stCxn id="6" idx="3"/>
            <a:endCxn id="18" idx="1"/>
          </p:cNvCxnSpPr>
          <p:nvPr/>
        </p:nvCxnSpPr>
        <p:spPr>
          <a:xfrm>
            <a:off x="3640746" y="2051761"/>
            <a:ext cx="73778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4781122" y="2894606"/>
            <a:ext cx="1519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Defines attributes</a:t>
            </a:r>
          </a:p>
          <a:p>
            <a:r>
              <a:rPr lang="en-US" sz="1400" b="1" dirty="0">
                <a:cs typeface="Times New Roman" pitchFamily="18" charset="0"/>
              </a:rPr>
              <a:t>a</a:t>
            </a:r>
            <a:r>
              <a:rPr lang="en-US" sz="1400" b="1" dirty="0" smtClean="0">
                <a:cs typeface="Times New Roman" pitchFamily="18" charset="0"/>
              </a:rPr>
              <a:t>nd mechanisms</a:t>
            </a:r>
          </a:p>
          <a:p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602316" y="170714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Enhance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9" name="Rectangle 46"/>
          <p:cNvSpPr/>
          <p:nvPr/>
        </p:nvSpPr>
        <p:spPr>
          <a:xfrm>
            <a:off x="971600" y="3396112"/>
            <a:ext cx="7416824" cy="4766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Accuracy Request-Response Default PTP Profile </a:t>
            </a:r>
            <a:endParaRPr lang="en-US" sz="1400" dirty="0" smtClean="0"/>
          </a:p>
          <a:p>
            <a:pPr algn="ctr"/>
            <a:r>
              <a:rPr lang="en-US" sz="1400" dirty="0" smtClean="0"/>
              <a:t>(Annex J)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150463" y="2881090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 smtClean="0">
                <a:cs typeface="Times New Roman" pitchFamily="18" charset="0"/>
              </a:rPr>
              <a:t>default/allowed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994189" y="1792162"/>
            <a:ext cx="481275" cy="10304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L1 Sync</a:t>
            </a:r>
            <a:endParaRPr lang="en-US" sz="1200" dirty="0"/>
          </a:p>
        </p:txBody>
      </p:sp>
      <p:sp>
        <p:nvSpPr>
          <p:cNvPr id="20" name="Rectangle 45"/>
          <p:cNvSpPr/>
          <p:nvPr/>
        </p:nvSpPr>
        <p:spPr>
          <a:xfrm>
            <a:off x="1115616" y="2338841"/>
            <a:ext cx="1806565" cy="483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Configurable correction of </a:t>
            </a:r>
            <a:r>
              <a:rPr lang="en-US" sz="1200" dirty="0" smtClean="0"/>
              <a:t>timestamps</a:t>
            </a:r>
            <a:endParaRPr lang="en-US" sz="1200" dirty="0"/>
          </a:p>
        </p:txBody>
      </p:sp>
      <p:sp>
        <p:nvSpPr>
          <p:cNvPr id="21" name="Rectangle 60"/>
          <p:cNvSpPr/>
          <p:nvPr/>
        </p:nvSpPr>
        <p:spPr>
          <a:xfrm>
            <a:off x="1121981" y="1792162"/>
            <a:ext cx="1806566" cy="4455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Calculation of the </a:t>
            </a:r>
            <a:r>
              <a:rPr lang="en-US" sz="1200" dirty="0" smtClean="0"/>
              <a:t>delayAsymmetry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37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D5EAA"/>
                </a:solidFill>
              </a:rPr>
              <a:t>White </a:t>
            </a:r>
            <a:r>
              <a:rPr lang="en-US" sz="4000" dirty="0" smtClean="0">
                <a:solidFill>
                  <a:srgbClr val="0D5EAA"/>
                </a:solidFill>
              </a:rPr>
              <a:t>Rabbit</a:t>
            </a:r>
            <a:endParaRPr lang="en-US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00151"/>
            <a:ext cx="8539163" cy="33944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Update of CERN’s control and timing system</a:t>
            </a:r>
          </a:p>
          <a:p>
            <a:r>
              <a:rPr lang="en-GB" sz="2400" b="1" dirty="0"/>
              <a:t>Sub-ns accuracy &amp; sub-10ps precision</a:t>
            </a:r>
            <a:endParaRPr lang="en-GB" sz="2400" dirty="0" smtClean="0"/>
          </a:p>
          <a:p>
            <a:r>
              <a:rPr lang="en-GB" sz="2400" dirty="0" smtClean="0"/>
              <a:t>Based </a:t>
            </a:r>
            <a:r>
              <a:rPr lang="en-GB" sz="2400" dirty="0"/>
              <a:t>on IEEE 802.3, </a:t>
            </a:r>
            <a:r>
              <a:rPr lang="en-GB" sz="2400" dirty="0" smtClean="0"/>
              <a:t>802.1Q</a:t>
            </a:r>
            <a:r>
              <a:rPr lang="pl-PL" sz="2400" dirty="0"/>
              <a:t> </a:t>
            </a:r>
            <a:r>
              <a:rPr lang="en-GB" sz="2400" dirty="0" smtClean="0"/>
              <a:t>and </a:t>
            </a:r>
            <a:r>
              <a:rPr lang="en-GB" sz="2400" b="1" dirty="0" smtClean="0"/>
              <a:t>1588 </a:t>
            </a:r>
            <a:r>
              <a:rPr lang="en-GB" sz="2400" b="1" dirty="0"/>
              <a:t>(PTP)</a:t>
            </a:r>
            <a:r>
              <a:rPr lang="en-GB" sz="2400" dirty="0"/>
              <a:t> </a:t>
            </a:r>
            <a:r>
              <a:rPr lang="en-GB" sz="2400" dirty="0" smtClean="0"/>
              <a:t>with extensions:</a:t>
            </a:r>
            <a:endParaRPr lang="en-GB" sz="2400" dirty="0"/>
          </a:p>
          <a:p>
            <a:pPr lvl="1"/>
            <a:r>
              <a:rPr lang="en-GB" sz="2000" dirty="0"/>
              <a:t>L1 synchronization, similar to </a:t>
            </a:r>
            <a:r>
              <a:rPr lang="en-GB" sz="2000" dirty="0" smtClean="0"/>
              <a:t>SyncE</a:t>
            </a:r>
            <a:endParaRPr lang="en-GB" sz="2000" dirty="0"/>
          </a:p>
          <a:p>
            <a:pPr lvl="1"/>
            <a:r>
              <a:rPr lang="en-GB" sz="2000" dirty="0"/>
              <a:t>Precise phase detection</a:t>
            </a:r>
          </a:p>
          <a:p>
            <a:pPr lvl="1"/>
            <a:r>
              <a:rPr lang="en-GB" sz="2000" dirty="0"/>
              <a:t>Calibration and online estimation of asymmetries</a:t>
            </a:r>
          </a:p>
          <a:p>
            <a:pPr lvl="1"/>
            <a:r>
              <a:rPr lang="en-GB" sz="2000" dirty="0" smtClean="0"/>
              <a:t>Extension </a:t>
            </a:r>
            <a:r>
              <a:rPr lang="en-GB" sz="2000" dirty="0"/>
              <a:t>of the PTP protocol to accommodate the above</a:t>
            </a:r>
          </a:p>
          <a:p>
            <a:r>
              <a:rPr lang="en-GB" sz="2400" dirty="0"/>
              <a:t>De-facto standard for timing &amp; </a:t>
            </a:r>
            <a:r>
              <a:rPr lang="en-GB" sz="2400" dirty="0" err="1" smtClean="0"/>
              <a:t>daq</a:t>
            </a:r>
            <a:r>
              <a:rPr lang="en-GB" sz="2400" dirty="0" smtClean="0"/>
              <a:t> </a:t>
            </a:r>
            <a:r>
              <a:rPr lang="en-GB" sz="2400" dirty="0"/>
              <a:t>in scientific </a:t>
            </a:r>
            <a:r>
              <a:rPr lang="en-GB" sz="2400" dirty="0" smtClean="0"/>
              <a:t>applications</a:t>
            </a:r>
            <a:endParaRPr lang="en-GB" sz="2400" dirty="0"/>
          </a:p>
        </p:txBody>
      </p:sp>
      <p:sp>
        <p:nvSpPr>
          <p:cNvPr id="5" name="Nawias klamrowy zamykający 4"/>
          <p:cNvSpPr/>
          <p:nvPr/>
        </p:nvSpPr>
        <p:spPr>
          <a:xfrm>
            <a:off x="6588224" y="2571750"/>
            <a:ext cx="304802" cy="93610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/>
          <p:cNvSpPr txBox="1"/>
          <p:nvPr/>
        </p:nvSpPr>
        <p:spPr>
          <a:xfrm>
            <a:off x="6911997" y="2865879"/>
            <a:ext cx="16077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47" y="101550"/>
            <a:ext cx="1694843" cy="154058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Summary</a:t>
            </a:r>
            <a:endParaRPr lang="en-US" dirty="0">
              <a:solidFill>
                <a:srgbClr val="0D5EAA"/>
              </a:solidFill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971600" y="1203598"/>
            <a:ext cx="2669146" cy="1696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HA-specific optional features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(active by default)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48"/>
          <p:cNvCxnSpPr/>
          <p:nvPr/>
        </p:nvCxnSpPr>
        <p:spPr>
          <a:xfrm flipV="1">
            <a:off x="3059832" y="2900386"/>
            <a:ext cx="0" cy="5174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9"/>
          <p:cNvCxnSpPr/>
          <p:nvPr/>
        </p:nvCxnSpPr>
        <p:spPr>
          <a:xfrm flipV="1">
            <a:off x="4790258" y="2894606"/>
            <a:ext cx="0" cy="4961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5"/>
          <p:cNvSpPr/>
          <p:nvPr/>
        </p:nvSpPr>
        <p:spPr>
          <a:xfrm>
            <a:off x="4378535" y="1203599"/>
            <a:ext cx="913546" cy="1696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IEEE1588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“Core”</a:t>
            </a:r>
          </a:p>
        </p:txBody>
      </p:sp>
      <p:cxnSp>
        <p:nvCxnSpPr>
          <p:cNvPr id="19" name="Straight Arrow Connector 56"/>
          <p:cNvCxnSpPr>
            <a:stCxn id="6" idx="3"/>
            <a:endCxn id="18" idx="1"/>
          </p:cNvCxnSpPr>
          <p:nvPr/>
        </p:nvCxnSpPr>
        <p:spPr>
          <a:xfrm>
            <a:off x="3640746" y="2051761"/>
            <a:ext cx="73778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4781122" y="2894606"/>
            <a:ext cx="1519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Defines attributes</a:t>
            </a:r>
          </a:p>
          <a:p>
            <a:r>
              <a:rPr lang="en-US" sz="1400" b="1" dirty="0">
                <a:cs typeface="Times New Roman" pitchFamily="18" charset="0"/>
              </a:rPr>
              <a:t>a</a:t>
            </a:r>
            <a:r>
              <a:rPr lang="en-US" sz="1400" b="1" dirty="0" smtClean="0">
                <a:cs typeface="Times New Roman" pitchFamily="18" charset="0"/>
              </a:rPr>
              <a:t>nd mechanisms</a:t>
            </a:r>
          </a:p>
          <a:p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602316" y="170714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Enhance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9" name="Rectangle 46"/>
          <p:cNvSpPr/>
          <p:nvPr/>
        </p:nvSpPr>
        <p:spPr>
          <a:xfrm>
            <a:off x="971600" y="3396112"/>
            <a:ext cx="7416824" cy="4766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Accuracy Request-Response Default PTP Profile </a:t>
            </a:r>
            <a:endParaRPr lang="en-US" sz="1400" dirty="0" smtClean="0"/>
          </a:p>
          <a:p>
            <a:pPr algn="ctr"/>
            <a:r>
              <a:rPr lang="en-US" sz="1400" dirty="0" smtClean="0"/>
              <a:t>(Annex J)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150463" y="2881090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 smtClean="0">
                <a:cs typeface="Times New Roman" pitchFamily="18" charset="0"/>
              </a:rPr>
              <a:t>default/allowed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994189" y="1792162"/>
            <a:ext cx="481275" cy="10304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L1 Sync</a:t>
            </a:r>
            <a:endParaRPr lang="en-US" sz="1200" dirty="0"/>
          </a:p>
        </p:txBody>
      </p:sp>
      <p:sp>
        <p:nvSpPr>
          <p:cNvPr id="20" name="Rectangle 45"/>
          <p:cNvSpPr/>
          <p:nvPr/>
        </p:nvSpPr>
        <p:spPr>
          <a:xfrm>
            <a:off x="1115616" y="2338841"/>
            <a:ext cx="1806565" cy="483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Configurable correction of </a:t>
            </a:r>
            <a:r>
              <a:rPr lang="en-US" sz="1200" dirty="0" smtClean="0"/>
              <a:t>timestamps</a:t>
            </a:r>
            <a:endParaRPr lang="en-US" sz="1200" dirty="0"/>
          </a:p>
        </p:txBody>
      </p:sp>
      <p:sp>
        <p:nvSpPr>
          <p:cNvPr id="21" name="Rectangle 60"/>
          <p:cNvSpPr/>
          <p:nvPr/>
        </p:nvSpPr>
        <p:spPr>
          <a:xfrm>
            <a:off x="1121981" y="1792162"/>
            <a:ext cx="1806566" cy="4455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Calculation of the </a:t>
            </a:r>
            <a:r>
              <a:rPr lang="en-US" sz="1200" dirty="0" smtClean="0"/>
              <a:t>delayAsymmetry</a:t>
            </a:r>
            <a:endParaRPr lang="en-US" sz="1200" dirty="0"/>
          </a:p>
        </p:txBody>
      </p:sp>
      <p:sp>
        <p:nvSpPr>
          <p:cNvPr id="22" name="Prostokąt 21"/>
          <p:cNvSpPr/>
          <p:nvPr/>
        </p:nvSpPr>
        <p:spPr>
          <a:xfrm>
            <a:off x="107504" y="2139702"/>
            <a:ext cx="829073" cy="338554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en-US" sz="1100" b="1" dirty="0" smtClean="0">
                <a:cs typeface="Times New Roman" pitchFamily="18" charset="0"/>
              </a:rPr>
              <a:t>Calibration</a:t>
            </a:r>
          </a:p>
          <a:p>
            <a:pPr algn="ctr"/>
            <a:r>
              <a:rPr lang="en-US" sz="1100" b="1" dirty="0" smtClean="0">
                <a:cs typeface="Times New Roman" pitchFamily="18" charset="0"/>
              </a:rPr>
              <a:t>(Annex Q)</a:t>
            </a:r>
          </a:p>
        </p:txBody>
      </p:sp>
      <p:cxnSp>
        <p:nvCxnSpPr>
          <p:cNvPr id="24" name="Łącznik łamany 23"/>
          <p:cNvCxnSpPr>
            <a:endCxn id="22" idx="0"/>
          </p:cNvCxnSpPr>
          <p:nvPr/>
        </p:nvCxnSpPr>
        <p:spPr>
          <a:xfrm rot="10800000" flipV="1">
            <a:off x="522042" y="1978856"/>
            <a:ext cx="593609" cy="16084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łamany 24"/>
          <p:cNvCxnSpPr>
            <a:endCxn id="22" idx="2"/>
          </p:cNvCxnSpPr>
          <p:nvPr/>
        </p:nvCxnSpPr>
        <p:spPr>
          <a:xfrm rot="10800000">
            <a:off x="522042" y="2478256"/>
            <a:ext cx="593575" cy="16550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Summary</a:t>
            </a:r>
            <a:endParaRPr lang="en-US" dirty="0">
              <a:solidFill>
                <a:srgbClr val="0D5EAA"/>
              </a:solidFill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055688" y="1203599"/>
            <a:ext cx="2287840" cy="17172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92D050"/>
                </a:solidFill>
              </a:rPr>
              <a:t>Generic optional features</a:t>
            </a:r>
          </a:p>
          <a:p>
            <a:pPr algn="ctr"/>
            <a:r>
              <a:rPr lang="en-US" sz="1400" b="1" dirty="0" smtClean="0">
                <a:solidFill>
                  <a:srgbClr val="92D050"/>
                </a:solidFill>
              </a:rPr>
              <a:t>(inactive by default)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971600" y="1203598"/>
            <a:ext cx="2669146" cy="1696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HA-specific optional features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(active by default)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49"/>
          <p:cNvCxnSpPr/>
          <p:nvPr/>
        </p:nvCxnSpPr>
        <p:spPr>
          <a:xfrm flipV="1">
            <a:off x="4790258" y="2894606"/>
            <a:ext cx="0" cy="4961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5"/>
          <p:cNvSpPr/>
          <p:nvPr/>
        </p:nvSpPr>
        <p:spPr>
          <a:xfrm>
            <a:off x="4378535" y="1203599"/>
            <a:ext cx="913546" cy="1696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IEEE1588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“Core”</a:t>
            </a:r>
          </a:p>
        </p:txBody>
      </p:sp>
      <p:cxnSp>
        <p:nvCxnSpPr>
          <p:cNvPr id="19" name="Straight Arrow Connector 56"/>
          <p:cNvCxnSpPr>
            <a:stCxn id="6" idx="3"/>
            <a:endCxn id="18" idx="1"/>
          </p:cNvCxnSpPr>
          <p:nvPr/>
        </p:nvCxnSpPr>
        <p:spPr>
          <a:xfrm>
            <a:off x="3640746" y="2051761"/>
            <a:ext cx="73778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8"/>
          <p:cNvSpPr/>
          <p:nvPr/>
        </p:nvSpPr>
        <p:spPr>
          <a:xfrm>
            <a:off x="6299896" y="1792161"/>
            <a:ext cx="1090365" cy="10298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Mechanism for external </a:t>
            </a:r>
            <a:r>
              <a:rPr lang="en-US" sz="1200" dirty="0" smtClean="0">
                <a:solidFill>
                  <a:schemeClr val="bg1"/>
                </a:solidFill>
              </a:rPr>
              <a:t>configuration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59"/>
          <p:cNvSpPr/>
          <p:nvPr/>
        </p:nvSpPr>
        <p:spPr>
          <a:xfrm>
            <a:off x="7507367" y="1792161"/>
            <a:ext cx="645507" cy="1030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aster Only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mode</a:t>
            </a:r>
          </a:p>
        </p:txBody>
      </p:sp>
      <p:cxnSp>
        <p:nvCxnSpPr>
          <p:cNvPr id="25" name="Straight Arrow Connector 56"/>
          <p:cNvCxnSpPr>
            <a:endCxn id="18" idx="3"/>
          </p:cNvCxnSpPr>
          <p:nvPr/>
        </p:nvCxnSpPr>
        <p:spPr>
          <a:xfrm flipH="1" flipV="1">
            <a:off x="5292081" y="2051761"/>
            <a:ext cx="765820" cy="35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4781122" y="2894606"/>
            <a:ext cx="1519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Defines attributes</a:t>
            </a:r>
          </a:p>
          <a:p>
            <a:r>
              <a:rPr lang="en-US" sz="1400" b="1" dirty="0">
                <a:cs typeface="Times New Roman" pitchFamily="18" charset="0"/>
              </a:rPr>
              <a:t>a</a:t>
            </a:r>
            <a:r>
              <a:rPr lang="en-US" sz="1400" b="1" dirty="0" smtClean="0">
                <a:cs typeface="Times New Roman" pitchFamily="18" charset="0"/>
              </a:rPr>
              <a:t>nd mechanisms</a:t>
            </a:r>
          </a:p>
          <a:p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602316" y="170714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Enhance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7" name="Prostokąt 26"/>
          <p:cNvSpPr/>
          <p:nvPr/>
        </p:nvSpPr>
        <p:spPr>
          <a:xfrm>
            <a:off x="5292081" y="1526454"/>
            <a:ext cx="72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Modify</a:t>
            </a:r>
          </a:p>
          <a:p>
            <a:r>
              <a:rPr lang="en-US" sz="1400" b="1" dirty="0" smtClean="0">
                <a:cs typeface="Times New Roman" pitchFamily="18" charset="0"/>
              </a:rPr>
              <a:t>BMCA</a:t>
            </a:r>
            <a:endParaRPr lang="en-US" sz="1000" b="1" dirty="0">
              <a:cs typeface="Times New Roman" pitchFamily="18" charset="0"/>
            </a:endParaRPr>
          </a:p>
        </p:txBody>
      </p:sp>
      <p:cxnSp>
        <p:nvCxnSpPr>
          <p:cNvPr id="28" name="Straight Arrow Connector 51"/>
          <p:cNvCxnSpPr/>
          <p:nvPr/>
        </p:nvCxnSpPr>
        <p:spPr>
          <a:xfrm flipV="1">
            <a:off x="6571229" y="2948103"/>
            <a:ext cx="0" cy="4697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6551063" y="2897496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>
                <a:cs typeface="Times New Roman" pitchFamily="18" charset="0"/>
              </a:rPr>
              <a:t>d</a:t>
            </a:r>
            <a:r>
              <a:rPr lang="en-US" sz="1400" b="1" dirty="0" smtClean="0">
                <a:cs typeface="Times New Roman" pitchFamily="18" charset="0"/>
              </a:rPr>
              <a:t>efault/allowed values</a:t>
            </a:r>
            <a:endParaRPr lang="en-US" sz="1000" b="1" dirty="0">
              <a:cs typeface="Times New Roman" pitchFamily="18" charset="0"/>
            </a:endParaRPr>
          </a:p>
        </p:txBody>
      </p:sp>
      <p:cxnSp>
        <p:nvCxnSpPr>
          <p:cNvPr id="30" name="Straight Arrow Connector 48"/>
          <p:cNvCxnSpPr/>
          <p:nvPr/>
        </p:nvCxnSpPr>
        <p:spPr>
          <a:xfrm flipV="1">
            <a:off x="3059832" y="2900386"/>
            <a:ext cx="0" cy="5174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1150463" y="2881090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>
                <a:cs typeface="Times New Roman" pitchFamily="18" charset="0"/>
              </a:rPr>
              <a:t>d</a:t>
            </a:r>
            <a:r>
              <a:rPr lang="en-US" sz="1400" b="1" dirty="0" smtClean="0">
                <a:cs typeface="Times New Roman" pitchFamily="18" charset="0"/>
              </a:rPr>
              <a:t>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971600" y="3396112"/>
            <a:ext cx="7416824" cy="4766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Accuracy Request-Response Default PTP Profile </a:t>
            </a:r>
            <a:endParaRPr lang="en-US" sz="1400" dirty="0" smtClean="0"/>
          </a:p>
          <a:p>
            <a:pPr algn="ctr"/>
            <a:r>
              <a:rPr lang="en-US" sz="1400" dirty="0" smtClean="0"/>
              <a:t>(Annex J)</a:t>
            </a:r>
          </a:p>
        </p:txBody>
      </p:sp>
      <p:sp>
        <p:nvSpPr>
          <p:cNvPr id="24" name="Rectangle 28"/>
          <p:cNvSpPr/>
          <p:nvPr/>
        </p:nvSpPr>
        <p:spPr>
          <a:xfrm>
            <a:off x="2994189" y="1792162"/>
            <a:ext cx="481275" cy="10304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L1 Sync</a:t>
            </a:r>
            <a:endParaRPr lang="en-US" sz="1200" dirty="0"/>
          </a:p>
        </p:txBody>
      </p:sp>
      <p:sp>
        <p:nvSpPr>
          <p:cNvPr id="32" name="Rectangle 45"/>
          <p:cNvSpPr/>
          <p:nvPr/>
        </p:nvSpPr>
        <p:spPr>
          <a:xfrm>
            <a:off x="1115616" y="2338841"/>
            <a:ext cx="1806565" cy="483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Configurable correction of </a:t>
            </a:r>
            <a:r>
              <a:rPr lang="en-US" sz="1200" dirty="0" smtClean="0"/>
              <a:t>timestamps</a:t>
            </a:r>
            <a:endParaRPr lang="en-US" sz="1200" dirty="0"/>
          </a:p>
        </p:txBody>
      </p:sp>
      <p:sp>
        <p:nvSpPr>
          <p:cNvPr id="33" name="Rectangle 60"/>
          <p:cNvSpPr/>
          <p:nvPr/>
        </p:nvSpPr>
        <p:spPr>
          <a:xfrm>
            <a:off x="1121981" y="1792162"/>
            <a:ext cx="1806566" cy="4455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Calculation of the </a:t>
            </a:r>
            <a:r>
              <a:rPr lang="en-US" sz="1200" dirty="0" smtClean="0"/>
              <a:t>delayAsymmetry</a:t>
            </a:r>
            <a:endParaRPr lang="en-US" sz="1200" dirty="0"/>
          </a:p>
        </p:txBody>
      </p:sp>
      <p:sp>
        <p:nvSpPr>
          <p:cNvPr id="34" name="Prostokąt 33"/>
          <p:cNvSpPr/>
          <p:nvPr/>
        </p:nvSpPr>
        <p:spPr>
          <a:xfrm>
            <a:off x="107504" y="2139702"/>
            <a:ext cx="829073" cy="338554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en-US" sz="1100" b="1" dirty="0" smtClean="0">
                <a:cs typeface="Times New Roman" pitchFamily="18" charset="0"/>
              </a:rPr>
              <a:t>Calibration</a:t>
            </a:r>
          </a:p>
          <a:p>
            <a:pPr algn="ctr"/>
            <a:r>
              <a:rPr lang="en-US" sz="1100" b="1" dirty="0" smtClean="0">
                <a:cs typeface="Times New Roman" pitchFamily="18" charset="0"/>
              </a:rPr>
              <a:t>(Annex Q)</a:t>
            </a:r>
          </a:p>
        </p:txBody>
      </p:sp>
      <p:cxnSp>
        <p:nvCxnSpPr>
          <p:cNvPr id="35" name="Łącznik łamany 34"/>
          <p:cNvCxnSpPr>
            <a:endCxn id="34" idx="0"/>
          </p:cNvCxnSpPr>
          <p:nvPr/>
        </p:nvCxnSpPr>
        <p:spPr>
          <a:xfrm rot="10800000" flipV="1">
            <a:off x="522042" y="1978856"/>
            <a:ext cx="593609" cy="16084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35"/>
          <p:cNvCxnSpPr>
            <a:endCxn id="34" idx="2"/>
          </p:cNvCxnSpPr>
          <p:nvPr/>
        </p:nvCxnSpPr>
        <p:spPr>
          <a:xfrm rot="10800000">
            <a:off x="522042" y="2478256"/>
            <a:ext cx="593575" cy="16550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Summary</a:t>
            </a:r>
            <a:endParaRPr lang="en-US" dirty="0">
              <a:solidFill>
                <a:srgbClr val="0D5EAA"/>
              </a:solidFill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055688" y="1203599"/>
            <a:ext cx="2287840" cy="17172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92D050"/>
                </a:solidFill>
              </a:rPr>
              <a:t>Generic optional features</a:t>
            </a:r>
          </a:p>
          <a:p>
            <a:pPr algn="ctr"/>
            <a:r>
              <a:rPr lang="en-US" sz="1400" b="1" dirty="0" smtClean="0">
                <a:solidFill>
                  <a:srgbClr val="92D050"/>
                </a:solidFill>
              </a:rPr>
              <a:t>(inactive by default)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971600" y="1203598"/>
            <a:ext cx="2669146" cy="1696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HA-specific optional features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(active by default)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971600" y="4578213"/>
            <a:ext cx="7416824" cy="476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Sub-ns synchronization using</a:t>
            </a:r>
            <a:r>
              <a:rPr lang="en-US" sz="1400" b="1" dirty="0"/>
              <a:t> </a:t>
            </a:r>
            <a:r>
              <a:rPr lang="en-US" sz="1400" dirty="0"/>
              <a:t>High Accuracy Default </a:t>
            </a:r>
            <a:r>
              <a:rPr lang="en-US" sz="1400" dirty="0" smtClean="0"/>
              <a:t>Profile</a:t>
            </a:r>
          </a:p>
          <a:p>
            <a:pPr algn="ctr"/>
            <a:r>
              <a:rPr lang="en-US" sz="1200" dirty="0" smtClean="0"/>
              <a:t>(Annex P)</a:t>
            </a:r>
            <a:endParaRPr lang="en-US" sz="1200" dirty="0"/>
          </a:p>
        </p:txBody>
      </p:sp>
      <p:cxnSp>
        <p:nvCxnSpPr>
          <p:cNvPr id="11" name="Straight Arrow Connector 48"/>
          <p:cNvCxnSpPr/>
          <p:nvPr/>
        </p:nvCxnSpPr>
        <p:spPr>
          <a:xfrm flipV="1">
            <a:off x="3059832" y="2900386"/>
            <a:ext cx="0" cy="5174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9"/>
          <p:cNvCxnSpPr/>
          <p:nvPr/>
        </p:nvCxnSpPr>
        <p:spPr>
          <a:xfrm flipV="1">
            <a:off x="4790258" y="2894606"/>
            <a:ext cx="0" cy="4961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1"/>
          <p:cNvCxnSpPr/>
          <p:nvPr/>
        </p:nvCxnSpPr>
        <p:spPr>
          <a:xfrm flipV="1">
            <a:off x="6571229" y="2948103"/>
            <a:ext cx="0" cy="4697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3"/>
          <p:cNvCxnSpPr>
            <a:stCxn id="10" idx="0"/>
            <a:endCxn id="9" idx="2"/>
          </p:cNvCxnSpPr>
          <p:nvPr/>
        </p:nvCxnSpPr>
        <p:spPr>
          <a:xfrm flipV="1">
            <a:off x="4680012" y="3872745"/>
            <a:ext cx="0" cy="7054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4"/>
          <p:cNvSpPr txBox="1"/>
          <p:nvPr/>
        </p:nvSpPr>
        <p:spPr>
          <a:xfrm>
            <a:off x="4721115" y="3884134"/>
            <a:ext cx="343690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Informative annex describes </a:t>
            </a:r>
            <a:r>
              <a:rPr lang="en-US" sz="1400" b="1" dirty="0"/>
              <a:t>HA Profile </a:t>
            </a:r>
            <a:endParaRPr lang="en-US" sz="1400" b="1" dirty="0" smtClean="0"/>
          </a:p>
          <a:p>
            <a:r>
              <a:rPr lang="en-US" sz="1400" b="1" dirty="0" smtClean="0"/>
              <a:t>implementation that provides </a:t>
            </a:r>
          </a:p>
          <a:p>
            <a:r>
              <a:rPr lang="en-US" sz="1400" b="1" dirty="0" smtClean="0"/>
              <a:t>sub-ns accuracy of synchronization</a:t>
            </a:r>
            <a:endParaRPr lang="en-US" sz="1400" b="1" dirty="0"/>
          </a:p>
        </p:txBody>
      </p:sp>
      <p:sp>
        <p:nvSpPr>
          <p:cNvPr id="18" name="Rectangle 55"/>
          <p:cNvSpPr/>
          <p:nvPr/>
        </p:nvSpPr>
        <p:spPr>
          <a:xfrm>
            <a:off x="4378535" y="1203599"/>
            <a:ext cx="913546" cy="1696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IEEE1588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“Core”</a:t>
            </a:r>
          </a:p>
        </p:txBody>
      </p:sp>
      <p:cxnSp>
        <p:nvCxnSpPr>
          <p:cNvPr id="19" name="Straight Arrow Connector 56"/>
          <p:cNvCxnSpPr>
            <a:stCxn id="6" idx="3"/>
            <a:endCxn id="18" idx="1"/>
          </p:cNvCxnSpPr>
          <p:nvPr/>
        </p:nvCxnSpPr>
        <p:spPr>
          <a:xfrm>
            <a:off x="3640746" y="2051761"/>
            <a:ext cx="73778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8"/>
          <p:cNvSpPr/>
          <p:nvPr/>
        </p:nvSpPr>
        <p:spPr>
          <a:xfrm>
            <a:off x="6299896" y="1792161"/>
            <a:ext cx="1090365" cy="10298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Mechanism for external </a:t>
            </a:r>
            <a:r>
              <a:rPr lang="en-US" sz="1200" dirty="0" smtClean="0">
                <a:solidFill>
                  <a:schemeClr val="bg1"/>
                </a:solidFill>
              </a:rPr>
              <a:t>configuration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59"/>
          <p:cNvSpPr/>
          <p:nvPr/>
        </p:nvSpPr>
        <p:spPr>
          <a:xfrm>
            <a:off x="7507367" y="1792161"/>
            <a:ext cx="645507" cy="1030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aster Only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mode</a:t>
            </a:r>
          </a:p>
        </p:txBody>
      </p:sp>
      <p:cxnSp>
        <p:nvCxnSpPr>
          <p:cNvPr id="25" name="Straight Arrow Connector 56"/>
          <p:cNvCxnSpPr>
            <a:endCxn id="18" idx="3"/>
          </p:cNvCxnSpPr>
          <p:nvPr/>
        </p:nvCxnSpPr>
        <p:spPr>
          <a:xfrm flipH="1" flipV="1">
            <a:off x="5292081" y="2051761"/>
            <a:ext cx="765820" cy="35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4781122" y="2894606"/>
            <a:ext cx="1519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Defines attributes</a:t>
            </a:r>
          </a:p>
          <a:p>
            <a:r>
              <a:rPr lang="en-US" sz="1400" b="1" dirty="0">
                <a:cs typeface="Times New Roman" pitchFamily="18" charset="0"/>
              </a:rPr>
              <a:t>a</a:t>
            </a:r>
            <a:r>
              <a:rPr lang="en-US" sz="1400" b="1" dirty="0" smtClean="0">
                <a:cs typeface="Times New Roman" pitchFamily="18" charset="0"/>
              </a:rPr>
              <a:t>nd mechanisms</a:t>
            </a:r>
          </a:p>
          <a:p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1150463" y="2881090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 smtClean="0">
                <a:cs typeface="Times New Roman" pitchFamily="18" charset="0"/>
              </a:rPr>
              <a:t>default/allowed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551063" y="2897496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>
                <a:cs typeface="Times New Roman" pitchFamily="18" charset="0"/>
              </a:rPr>
              <a:t>d</a:t>
            </a:r>
            <a:r>
              <a:rPr lang="en-US" sz="1400" b="1" dirty="0" smtClean="0">
                <a:cs typeface="Times New Roman" pitchFamily="18" charset="0"/>
              </a:rPr>
              <a:t>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602316" y="170714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Enhance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7" name="Prostokąt 26"/>
          <p:cNvSpPr/>
          <p:nvPr/>
        </p:nvSpPr>
        <p:spPr>
          <a:xfrm>
            <a:off x="5292081" y="1526454"/>
            <a:ext cx="72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Modify</a:t>
            </a:r>
          </a:p>
          <a:p>
            <a:r>
              <a:rPr lang="en-US" sz="1400" b="1" dirty="0" smtClean="0">
                <a:cs typeface="Times New Roman" pitchFamily="18" charset="0"/>
              </a:rPr>
              <a:t>BMCA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971600" y="3396112"/>
            <a:ext cx="7416824" cy="4766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Accuracy Request-Response Default PTP Profile </a:t>
            </a:r>
            <a:endParaRPr lang="en-US" sz="1400" dirty="0" smtClean="0"/>
          </a:p>
          <a:p>
            <a:pPr algn="ctr"/>
            <a:r>
              <a:rPr lang="en-US" sz="1400" dirty="0" smtClean="0"/>
              <a:t>(Annex J)</a:t>
            </a:r>
          </a:p>
        </p:txBody>
      </p:sp>
      <p:sp>
        <p:nvSpPr>
          <p:cNvPr id="28" name="Rectangle 28"/>
          <p:cNvSpPr/>
          <p:nvPr/>
        </p:nvSpPr>
        <p:spPr>
          <a:xfrm>
            <a:off x="2994189" y="1792162"/>
            <a:ext cx="481275" cy="10304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L1 Sync</a:t>
            </a:r>
            <a:endParaRPr lang="en-US" sz="1200" dirty="0"/>
          </a:p>
        </p:txBody>
      </p:sp>
      <p:sp>
        <p:nvSpPr>
          <p:cNvPr id="29" name="Rectangle 45"/>
          <p:cNvSpPr/>
          <p:nvPr/>
        </p:nvSpPr>
        <p:spPr>
          <a:xfrm>
            <a:off x="1115616" y="2338841"/>
            <a:ext cx="1806565" cy="483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Configurable correction of </a:t>
            </a:r>
            <a:r>
              <a:rPr lang="en-US" sz="1200" dirty="0" smtClean="0"/>
              <a:t>timestamps</a:t>
            </a:r>
            <a:endParaRPr lang="en-US" sz="1200" dirty="0"/>
          </a:p>
        </p:txBody>
      </p:sp>
      <p:sp>
        <p:nvSpPr>
          <p:cNvPr id="30" name="Rectangle 60"/>
          <p:cNvSpPr/>
          <p:nvPr/>
        </p:nvSpPr>
        <p:spPr>
          <a:xfrm>
            <a:off x="1121981" y="1792162"/>
            <a:ext cx="1806566" cy="4455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Calculation of the </a:t>
            </a:r>
            <a:r>
              <a:rPr lang="en-US" sz="1200" dirty="0" smtClean="0"/>
              <a:t>delayAsymmetry</a:t>
            </a:r>
            <a:endParaRPr lang="en-US" sz="1200" dirty="0"/>
          </a:p>
        </p:txBody>
      </p:sp>
      <p:sp>
        <p:nvSpPr>
          <p:cNvPr id="31" name="Prostokąt 30"/>
          <p:cNvSpPr/>
          <p:nvPr/>
        </p:nvSpPr>
        <p:spPr>
          <a:xfrm>
            <a:off x="107504" y="2139702"/>
            <a:ext cx="829073" cy="338554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en-US" sz="1100" b="1" dirty="0" smtClean="0">
                <a:cs typeface="Times New Roman" pitchFamily="18" charset="0"/>
              </a:rPr>
              <a:t>Calibration</a:t>
            </a:r>
          </a:p>
          <a:p>
            <a:pPr algn="ctr"/>
            <a:r>
              <a:rPr lang="en-US" sz="1100" b="1" dirty="0" smtClean="0">
                <a:cs typeface="Times New Roman" pitchFamily="18" charset="0"/>
              </a:rPr>
              <a:t>(Annex Q)</a:t>
            </a:r>
          </a:p>
        </p:txBody>
      </p:sp>
      <p:cxnSp>
        <p:nvCxnSpPr>
          <p:cNvPr id="4" name="Łącznik łamany 3"/>
          <p:cNvCxnSpPr>
            <a:endCxn id="31" idx="0"/>
          </p:cNvCxnSpPr>
          <p:nvPr/>
        </p:nvCxnSpPr>
        <p:spPr>
          <a:xfrm rot="10800000" flipV="1">
            <a:off x="522042" y="1978856"/>
            <a:ext cx="593609" cy="16084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łamany 31"/>
          <p:cNvCxnSpPr>
            <a:endCxn id="31" idx="2"/>
          </p:cNvCxnSpPr>
          <p:nvPr/>
        </p:nvCxnSpPr>
        <p:spPr>
          <a:xfrm rot="10800000">
            <a:off x="522042" y="2478256"/>
            <a:ext cx="593575" cy="16550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\\Vboxsvr\documents\Developments\projects\ISPCS2018-article\white-rabbit\figures\misc\white_rabbit_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74" y="0"/>
            <a:ext cx="983507" cy="13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Summary</a:t>
            </a:r>
            <a:endParaRPr lang="en-US" dirty="0">
              <a:solidFill>
                <a:srgbClr val="0D5EAA"/>
              </a:solidFill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055688" y="1203599"/>
            <a:ext cx="2287840" cy="17172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92D050"/>
                </a:solidFill>
              </a:rPr>
              <a:t>Generic optional features</a:t>
            </a:r>
          </a:p>
          <a:p>
            <a:pPr algn="ctr"/>
            <a:r>
              <a:rPr lang="en-US" sz="1400" b="1" dirty="0" smtClean="0">
                <a:solidFill>
                  <a:srgbClr val="92D050"/>
                </a:solidFill>
              </a:rPr>
              <a:t>(inactive by default)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971600" y="1203598"/>
            <a:ext cx="2669146" cy="1696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HA-specific optional features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(active by default)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971600" y="4578213"/>
            <a:ext cx="7416824" cy="476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Sub-ns synchronization using</a:t>
            </a:r>
            <a:r>
              <a:rPr lang="en-US" sz="1400" b="1" dirty="0"/>
              <a:t> </a:t>
            </a:r>
            <a:r>
              <a:rPr lang="en-US" sz="1400" dirty="0"/>
              <a:t>High Accuracy Default </a:t>
            </a:r>
            <a:r>
              <a:rPr lang="en-US" sz="1400" dirty="0" smtClean="0"/>
              <a:t>Profile</a:t>
            </a:r>
          </a:p>
          <a:p>
            <a:pPr algn="ctr"/>
            <a:r>
              <a:rPr lang="en-US" sz="1200" dirty="0" smtClean="0"/>
              <a:t>(Annex P)</a:t>
            </a:r>
            <a:endParaRPr lang="en-US" sz="1200" dirty="0"/>
          </a:p>
        </p:txBody>
      </p:sp>
      <p:cxnSp>
        <p:nvCxnSpPr>
          <p:cNvPr id="11" name="Straight Arrow Connector 48"/>
          <p:cNvCxnSpPr/>
          <p:nvPr/>
        </p:nvCxnSpPr>
        <p:spPr>
          <a:xfrm flipV="1">
            <a:off x="3059832" y="2900386"/>
            <a:ext cx="0" cy="5174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9"/>
          <p:cNvCxnSpPr/>
          <p:nvPr/>
        </p:nvCxnSpPr>
        <p:spPr>
          <a:xfrm flipV="1">
            <a:off x="4790258" y="2894606"/>
            <a:ext cx="0" cy="4961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1"/>
          <p:cNvCxnSpPr/>
          <p:nvPr/>
        </p:nvCxnSpPr>
        <p:spPr>
          <a:xfrm flipV="1">
            <a:off x="6571229" y="2948103"/>
            <a:ext cx="0" cy="4697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3"/>
          <p:cNvCxnSpPr>
            <a:stCxn id="10" idx="0"/>
            <a:endCxn id="9" idx="2"/>
          </p:cNvCxnSpPr>
          <p:nvPr/>
        </p:nvCxnSpPr>
        <p:spPr>
          <a:xfrm flipV="1">
            <a:off x="4680012" y="3872745"/>
            <a:ext cx="0" cy="7054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4"/>
          <p:cNvSpPr txBox="1"/>
          <p:nvPr/>
        </p:nvSpPr>
        <p:spPr>
          <a:xfrm>
            <a:off x="4721115" y="3884134"/>
            <a:ext cx="343690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Informative annex describes </a:t>
            </a:r>
            <a:r>
              <a:rPr lang="en-US" sz="1400" b="1" dirty="0"/>
              <a:t>HA Profile </a:t>
            </a:r>
            <a:endParaRPr lang="en-US" sz="1400" b="1" dirty="0" smtClean="0"/>
          </a:p>
          <a:p>
            <a:r>
              <a:rPr lang="en-US" sz="1400" b="1" dirty="0" smtClean="0"/>
              <a:t>implementation that provides </a:t>
            </a:r>
          </a:p>
          <a:p>
            <a:r>
              <a:rPr lang="en-US" sz="1400" b="1" dirty="0" smtClean="0"/>
              <a:t>sub-ns accuracy of synchronization</a:t>
            </a:r>
            <a:endParaRPr lang="en-US" sz="1400" b="1" dirty="0"/>
          </a:p>
        </p:txBody>
      </p:sp>
      <p:sp>
        <p:nvSpPr>
          <p:cNvPr id="18" name="Rectangle 55"/>
          <p:cNvSpPr/>
          <p:nvPr/>
        </p:nvSpPr>
        <p:spPr>
          <a:xfrm>
            <a:off x="4378535" y="1203599"/>
            <a:ext cx="913546" cy="1696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IEEE1588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“Core”</a:t>
            </a:r>
          </a:p>
        </p:txBody>
      </p:sp>
      <p:cxnSp>
        <p:nvCxnSpPr>
          <p:cNvPr id="19" name="Straight Arrow Connector 56"/>
          <p:cNvCxnSpPr>
            <a:stCxn id="6" idx="3"/>
            <a:endCxn id="18" idx="1"/>
          </p:cNvCxnSpPr>
          <p:nvPr/>
        </p:nvCxnSpPr>
        <p:spPr>
          <a:xfrm>
            <a:off x="3640746" y="2051761"/>
            <a:ext cx="73778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8"/>
          <p:cNvSpPr/>
          <p:nvPr/>
        </p:nvSpPr>
        <p:spPr>
          <a:xfrm>
            <a:off x="6299896" y="1792161"/>
            <a:ext cx="1090365" cy="10298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Mechanism for external </a:t>
            </a:r>
            <a:r>
              <a:rPr lang="en-US" sz="1200" dirty="0" smtClean="0">
                <a:solidFill>
                  <a:schemeClr val="bg1"/>
                </a:solidFill>
              </a:rPr>
              <a:t>configuration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59"/>
          <p:cNvSpPr/>
          <p:nvPr/>
        </p:nvSpPr>
        <p:spPr>
          <a:xfrm>
            <a:off x="7507367" y="1792161"/>
            <a:ext cx="645507" cy="1030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aster Only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mode</a:t>
            </a:r>
          </a:p>
        </p:txBody>
      </p:sp>
      <p:cxnSp>
        <p:nvCxnSpPr>
          <p:cNvPr id="25" name="Straight Arrow Connector 56"/>
          <p:cNvCxnSpPr>
            <a:endCxn id="18" idx="3"/>
          </p:cNvCxnSpPr>
          <p:nvPr/>
        </p:nvCxnSpPr>
        <p:spPr>
          <a:xfrm flipH="1" flipV="1">
            <a:off x="5292081" y="2051761"/>
            <a:ext cx="765820" cy="35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4781122" y="2894606"/>
            <a:ext cx="1519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Defines attributes</a:t>
            </a:r>
          </a:p>
          <a:p>
            <a:r>
              <a:rPr lang="en-US" sz="1400" b="1" dirty="0">
                <a:cs typeface="Times New Roman" pitchFamily="18" charset="0"/>
              </a:rPr>
              <a:t>a</a:t>
            </a:r>
            <a:r>
              <a:rPr lang="en-US" sz="1400" b="1" dirty="0" smtClean="0">
                <a:cs typeface="Times New Roman" pitchFamily="18" charset="0"/>
              </a:rPr>
              <a:t>nd mechanisms</a:t>
            </a:r>
          </a:p>
          <a:p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1150463" y="2881090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 smtClean="0">
                <a:cs typeface="Times New Roman" pitchFamily="18" charset="0"/>
              </a:rPr>
              <a:t>default/allowed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551063" y="2897496"/>
            <a:ext cx="190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Requires and specifies </a:t>
            </a:r>
          </a:p>
          <a:p>
            <a:r>
              <a:rPr lang="en-US" sz="1400" b="1" dirty="0">
                <a:cs typeface="Times New Roman" pitchFamily="18" charset="0"/>
              </a:rPr>
              <a:t>d</a:t>
            </a:r>
            <a:r>
              <a:rPr lang="en-US" sz="1400" b="1" dirty="0" smtClean="0">
                <a:cs typeface="Times New Roman" pitchFamily="18" charset="0"/>
              </a:rPr>
              <a:t>efault/allowed values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602316" y="170714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Enhance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738120" y="4810095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7" name="Prostokąt 26"/>
          <p:cNvSpPr/>
          <p:nvPr/>
        </p:nvSpPr>
        <p:spPr>
          <a:xfrm>
            <a:off x="5292081" y="1526454"/>
            <a:ext cx="72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Modify</a:t>
            </a:r>
          </a:p>
          <a:p>
            <a:r>
              <a:rPr lang="en-US" sz="1400" b="1" dirty="0" smtClean="0">
                <a:cs typeface="Times New Roman" pitchFamily="18" charset="0"/>
              </a:rPr>
              <a:t>BMCA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971600" y="3396112"/>
            <a:ext cx="7416824" cy="4766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Accuracy Request-Response Default PTP Profile </a:t>
            </a:r>
            <a:endParaRPr lang="en-US" sz="1400" dirty="0" smtClean="0"/>
          </a:p>
          <a:p>
            <a:pPr algn="ctr"/>
            <a:r>
              <a:rPr lang="en-US" sz="1400" dirty="0" smtClean="0"/>
              <a:t>(Annex J)</a:t>
            </a:r>
          </a:p>
        </p:txBody>
      </p:sp>
      <p:sp>
        <p:nvSpPr>
          <p:cNvPr id="28" name="Rectangle 28"/>
          <p:cNvSpPr/>
          <p:nvPr/>
        </p:nvSpPr>
        <p:spPr>
          <a:xfrm>
            <a:off x="2994189" y="1792162"/>
            <a:ext cx="481275" cy="10304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L1 Sync</a:t>
            </a:r>
            <a:endParaRPr lang="en-US" sz="1200" dirty="0"/>
          </a:p>
        </p:txBody>
      </p:sp>
      <p:sp>
        <p:nvSpPr>
          <p:cNvPr id="29" name="Rectangle 45"/>
          <p:cNvSpPr/>
          <p:nvPr/>
        </p:nvSpPr>
        <p:spPr>
          <a:xfrm>
            <a:off x="1115616" y="2338841"/>
            <a:ext cx="1806565" cy="483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Configurable correction of </a:t>
            </a:r>
            <a:r>
              <a:rPr lang="en-US" sz="1200" dirty="0" smtClean="0"/>
              <a:t>timestamps</a:t>
            </a:r>
            <a:endParaRPr lang="en-US" sz="1200" dirty="0"/>
          </a:p>
        </p:txBody>
      </p:sp>
      <p:sp>
        <p:nvSpPr>
          <p:cNvPr id="30" name="Rectangle 60"/>
          <p:cNvSpPr/>
          <p:nvPr/>
        </p:nvSpPr>
        <p:spPr>
          <a:xfrm>
            <a:off x="1121981" y="1792162"/>
            <a:ext cx="1806566" cy="4455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Calculation of the </a:t>
            </a:r>
            <a:r>
              <a:rPr lang="en-US" sz="1200" dirty="0" smtClean="0"/>
              <a:t>delayAsymmetry</a:t>
            </a:r>
            <a:endParaRPr lang="en-US" sz="1200" dirty="0"/>
          </a:p>
        </p:txBody>
      </p:sp>
      <p:sp>
        <p:nvSpPr>
          <p:cNvPr id="31" name="Prostokąt 30"/>
          <p:cNvSpPr/>
          <p:nvPr/>
        </p:nvSpPr>
        <p:spPr>
          <a:xfrm>
            <a:off x="107504" y="2139702"/>
            <a:ext cx="829073" cy="338554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en-US" sz="1100" b="1" dirty="0" smtClean="0">
                <a:cs typeface="Times New Roman" pitchFamily="18" charset="0"/>
              </a:rPr>
              <a:t>Calibration</a:t>
            </a:r>
          </a:p>
          <a:p>
            <a:pPr algn="ctr"/>
            <a:r>
              <a:rPr lang="en-US" sz="1100" b="1" dirty="0" smtClean="0">
                <a:cs typeface="Times New Roman" pitchFamily="18" charset="0"/>
              </a:rPr>
              <a:t>(Annex Q)</a:t>
            </a:r>
          </a:p>
        </p:txBody>
      </p:sp>
      <p:cxnSp>
        <p:nvCxnSpPr>
          <p:cNvPr id="4" name="Łącznik łamany 3"/>
          <p:cNvCxnSpPr>
            <a:endCxn id="31" idx="0"/>
          </p:cNvCxnSpPr>
          <p:nvPr/>
        </p:nvCxnSpPr>
        <p:spPr>
          <a:xfrm rot="10800000" flipV="1">
            <a:off x="522042" y="1978856"/>
            <a:ext cx="593609" cy="16084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łamany 31"/>
          <p:cNvCxnSpPr>
            <a:endCxn id="31" idx="2"/>
          </p:cNvCxnSpPr>
          <p:nvPr/>
        </p:nvCxnSpPr>
        <p:spPr>
          <a:xfrm rot="10800000">
            <a:off x="522042" y="2478256"/>
            <a:ext cx="593575" cy="16550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aśnienie w chmurce 33"/>
          <p:cNvSpPr/>
          <p:nvPr/>
        </p:nvSpPr>
        <p:spPr>
          <a:xfrm>
            <a:off x="6748959" y="288032"/>
            <a:ext cx="1282604" cy="771550"/>
          </a:xfrm>
          <a:prstGeom prst="cloudCallout">
            <a:avLst>
              <a:gd name="adj1" fmla="val 74311"/>
              <a:gd name="adj2" fmla="val 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8229600" cy="857250"/>
          </a:xfrm>
        </p:spPr>
        <p:txBody>
          <a:bodyPr/>
          <a:lstStyle/>
          <a:p>
            <a:r>
              <a:rPr lang="en-GB" sz="4400" dirty="0" smtClean="0">
                <a:solidFill>
                  <a:srgbClr val="0D5EAA"/>
                </a:solidFill>
              </a:rPr>
              <a:t>Backup slides</a:t>
            </a:r>
            <a:endParaRPr lang="en-US" dirty="0">
              <a:solidFill>
                <a:srgbClr val="0D5E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190898" y="1203598"/>
            <a:ext cx="1796926" cy="38234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/>
              <a:t>“Synchronization framework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96733" y="2067694"/>
            <a:ext cx="1623025" cy="1383309"/>
          </a:xfrm>
          <a:prstGeom prst="roundRect">
            <a:avLst>
              <a:gd name="adj" fmla="val 71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/>
              <a:t>“Extensible &amp; </a:t>
            </a:r>
          </a:p>
          <a:p>
            <a:pPr algn="ctr"/>
            <a:r>
              <a:rPr lang="en-US" sz="1800" b="1" dirty="0" smtClean="0"/>
              <a:t>parameterized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core”</a:t>
            </a:r>
          </a:p>
          <a:p>
            <a:pPr algn="ctr"/>
            <a:r>
              <a:rPr lang="en-US" sz="1400" dirty="0" smtClean="0"/>
              <a:t>(attributes, </a:t>
            </a:r>
            <a:br>
              <a:rPr lang="en-US" sz="1400" dirty="0" smtClean="0"/>
            </a:br>
            <a:r>
              <a:rPr lang="en-US" sz="1400" dirty="0" smtClean="0"/>
              <a:t>delay mechanism)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296730" y="3939902"/>
            <a:ext cx="1623025" cy="711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ctr"/>
            <a:r>
              <a:rPr lang="en-US" sz="1800" b="1" dirty="0" smtClean="0"/>
              <a:t>Optional parts</a:t>
            </a:r>
          </a:p>
          <a:p>
            <a:pPr marL="287338" indent="-287338" algn="ctr"/>
            <a:r>
              <a:rPr lang="en-US" sz="1400" dirty="0" smtClean="0"/>
              <a:t>(optional features)</a:t>
            </a:r>
            <a:endParaRPr lang="en-US" sz="1800" dirty="0" smtClean="0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190898" y="1203598"/>
            <a:ext cx="1796926" cy="38234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/>
              <a:t>“Synchronization framework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96733" y="2067694"/>
            <a:ext cx="1623025" cy="1383309"/>
          </a:xfrm>
          <a:prstGeom prst="roundRect">
            <a:avLst>
              <a:gd name="adj" fmla="val 71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/>
              <a:t>“Extensible &amp; </a:t>
            </a:r>
          </a:p>
          <a:p>
            <a:pPr algn="ctr"/>
            <a:r>
              <a:rPr lang="en-US" sz="1800" b="1" dirty="0" smtClean="0"/>
              <a:t>parameterized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core”</a:t>
            </a:r>
          </a:p>
          <a:p>
            <a:pPr algn="ctr"/>
            <a:r>
              <a:rPr lang="en-US" sz="1400" dirty="0" smtClean="0"/>
              <a:t>(attributes, </a:t>
            </a:r>
            <a:br>
              <a:rPr lang="en-US" sz="1400" dirty="0" smtClean="0"/>
            </a:br>
            <a:r>
              <a:rPr lang="en-US" sz="1400" dirty="0" smtClean="0"/>
              <a:t>delay mechanism)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296730" y="3939902"/>
            <a:ext cx="1623025" cy="711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ctr"/>
            <a:r>
              <a:rPr lang="en-US" sz="1800" b="1" dirty="0" smtClean="0"/>
              <a:t>Optional parts</a:t>
            </a:r>
          </a:p>
          <a:p>
            <a:pPr marL="287338" indent="-287338" algn="ctr"/>
            <a:r>
              <a:rPr lang="en-US" sz="1400" dirty="0" smtClean="0"/>
              <a:t>(optional features)</a:t>
            </a:r>
            <a:endParaRPr lang="en-US" sz="1800" dirty="0" smtClean="0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987824" y="3739035"/>
            <a:ext cx="1152128" cy="704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/>
            <a:r>
              <a:rPr lang="en-US" sz="1800" b="1" dirty="0" smtClean="0"/>
              <a:t>Transport mappings</a:t>
            </a:r>
            <a:endParaRPr lang="en-US" sz="1400" dirty="0" smtClean="0"/>
          </a:p>
        </p:txBody>
      </p:sp>
      <p:sp>
        <p:nvSpPr>
          <p:cNvPr id="16" name="Prostokąt 15"/>
          <p:cNvSpPr/>
          <p:nvPr/>
        </p:nvSpPr>
        <p:spPr>
          <a:xfrm>
            <a:off x="2987824" y="4443958"/>
            <a:ext cx="1152128" cy="583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Informative Annexes</a:t>
            </a:r>
            <a:endParaRPr lang="en-US" sz="1100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190898" y="1203598"/>
            <a:ext cx="1796926" cy="38234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/>
              <a:t>“Synchronization framework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96733" y="2067694"/>
            <a:ext cx="1623025" cy="1383309"/>
          </a:xfrm>
          <a:prstGeom prst="roundRect">
            <a:avLst>
              <a:gd name="adj" fmla="val 71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/>
              <a:t>“Extensible &amp; </a:t>
            </a:r>
          </a:p>
          <a:p>
            <a:pPr algn="ctr"/>
            <a:r>
              <a:rPr lang="en-US" sz="1800" b="1" dirty="0" smtClean="0"/>
              <a:t>parameterized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core”</a:t>
            </a:r>
          </a:p>
          <a:p>
            <a:pPr algn="ctr"/>
            <a:r>
              <a:rPr lang="en-US" sz="1400" dirty="0" smtClean="0"/>
              <a:t>(attributes, </a:t>
            </a:r>
            <a:br>
              <a:rPr lang="en-US" sz="1400" dirty="0" smtClean="0"/>
            </a:br>
            <a:r>
              <a:rPr lang="en-US" sz="1400" dirty="0" smtClean="0"/>
              <a:t>delay mechanism)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296730" y="3939902"/>
            <a:ext cx="1623025" cy="711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ctr"/>
            <a:r>
              <a:rPr lang="en-US" sz="1800" b="1" dirty="0" smtClean="0"/>
              <a:t>Optional parts</a:t>
            </a:r>
          </a:p>
          <a:p>
            <a:pPr marL="287338" indent="-287338" algn="ctr"/>
            <a:r>
              <a:rPr lang="en-US" sz="1400" dirty="0" smtClean="0"/>
              <a:t>(optional features)</a:t>
            </a:r>
            <a:endParaRPr lang="en-US" sz="1800" dirty="0" smtClean="0"/>
          </a:p>
        </p:txBody>
      </p:sp>
      <p:sp>
        <p:nvSpPr>
          <p:cNvPr id="11" name="Strzałka w prawo 10"/>
          <p:cNvSpPr/>
          <p:nvPr/>
        </p:nvSpPr>
        <p:spPr>
          <a:xfrm>
            <a:off x="2962276" y="2643758"/>
            <a:ext cx="3027884" cy="1190660"/>
          </a:xfrm>
          <a:prstGeom prst="rightArrow">
            <a:avLst>
              <a:gd name="adj1" fmla="val 50000"/>
              <a:gd name="adj2" fmla="val 368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dirty="0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987824" y="3739035"/>
            <a:ext cx="1152128" cy="704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/>
            <a:r>
              <a:rPr lang="en-US" sz="1800" b="1" dirty="0" smtClean="0"/>
              <a:t>Transport mappings</a:t>
            </a:r>
            <a:endParaRPr lang="en-US" sz="1400" dirty="0" smtClean="0"/>
          </a:p>
        </p:txBody>
      </p:sp>
      <p:sp>
        <p:nvSpPr>
          <p:cNvPr id="16" name="Prostokąt 15"/>
          <p:cNvSpPr/>
          <p:nvPr/>
        </p:nvSpPr>
        <p:spPr>
          <a:xfrm>
            <a:off x="2987824" y="4443958"/>
            <a:ext cx="1152128" cy="583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Informative Annexes</a:t>
            </a:r>
            <a:endParaRPr lang="en-US" sz="1100" dirty="0" smtClean="0"/>
          </a:p>
        </p:txBody>
      </p:sp>
      <p:sp>
        <p:nvSpPr>
          <p:cNvPr id="17" name="pole tekstowe 16"/>
          <p:cNvSpPr txBox="1"/>
          <p:nvPr/>
        </p:nvSpPr>
        <p:spPr>
          <a:xfrm>
            <a:off x="6167959" y="2512808"/>
            <a:ext cx="1973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PTP</a:t>
            </a:r>
          </a:p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pic>
        <p:nvPicPr>
          <p:cNvPr id="18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45926" r="72080" b="31852"/>
          <a:stretch/>
        </p:blipFill>
        <p:spPr>
          <a:xfrm>
            <a:off x="6343068" y="1127324"/>
            <a:ext cx="1798634" cy="926803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662529" y="198639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Telecom</a:t>
            </a:r>
            <a:endParaRPr lang="en-US" dirty="0"/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5926" r="88252" b="31852"/>
          <a:stretch/>
        </p:blipFill>
        <p:spPr>
          <a:xfrm>
            <a:off x="6441864" y="3723878"/>
            <a:ext cx="1601042" cy="108195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6860120" y="4672177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190898" y="1203598"/>
            <a:ext cx="1796926" cy="38234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/>
              <a:t>“Synchronization framework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96733" y="2067694"/>
            <a:ext cx="1623025" cy="1383309"/>
          </a:xfrm>
          <a:prstGeom prst="roundRect">
            <a:avLst>
              <a:gd name="adj" fmla="val 71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/>
              <a:t>“Extensible &amp; </a:t>
            </a:r>
          </a:p>
          <a:p>
            <a:pPr algn="ctr"/>
            <a:r>
              <a:rPr lang="en-US" sz="1800" b="1" dirty="0" smtClean="0"/>
              <a:t>parameterized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core”</a:t>
            </a:r>
          </a:p>
          <a:p>
            <a:pPr algn="ctr"/>
            <a:r>
              <a:rPr lang="en-US" sz="1400" dirty="0" smtClean="0"/>
              <a:t>(attributes, </a:t>
            </a:r>
            <a:br>
              <a:rPr lang="en-US" sz="1400" dirty="0" smtClean="0"/>
            </a:br>
            <a:r>
              <a:rPr lang="en-US" sz="1400" dirty="0" smtClean="0"/>
              <a:t>delay mechanism)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296730" y="3939902"/>
            <a:ext cx="1623025" cy="711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ctr"/>
            <a:r>
              <a:rPr lang="en-US" sz="1800" b="1" dirty="0" smtClean="0"/>
              <a:t>Optional parts</a:t>
            </a:r>
          </a:p>
          <a:p>
            <a:pPr marL="287338" indent="-287338" algn="ctr"/>
            <a:r>
              <a:rPr lang="en-US" sz="1400" dirty="0" smtClean="0"/>
              <a:t>(optional features)</a:t>
            </a:r>
            <a:endParaRPr lang="en-US" sz="1800" dirty="0" smtClean="0"/>
          </a:p>
        </p:txBody>
      </p:sp>
      <p:sp>
        <p:nvSpPr>
          <p:cNvPr id="11" name="Strzałka w prawo 10"/>
          <p:cNvSpPr/>
          <p:nvPr/>
        </p:nvSpPr>
        <p:spPr>
          <a:xfrm>
            <a:off x="2962276" y="2643758"/>
            <a:ext cx="3027884" cy="1190660"/>
          </a:xfrm>
          <a:prstGeom prst="rightArrow">
            <a:avLst>
              <a:gd name="adj1" fmla="val 50000"/>
              <a:gd name="adj2" fmla="val 368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b="1" dirty="0" smtClean="0"/>
              <a:t>Profile: </a:t>
            </a:r>
            <a:r>
              <a:rPr lang="en-US" dirty="0" smtClean="0"/>
              <a:t>delay mechanism, attribute values &amp; </a:t>
            </a:r>
            <a:r>
              <a:rPr lang="en-US" dirty="0"/>
              <a:t>options</a:t>
            </a: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987824" y="3739035"/>
            <a:ext cx="1152128" cy="704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/>
            <a:r>
              <a:rPr lang="en-US" sz="1800" b="1" dirty="0" smtClean="0"/>
              <a:t>Transport mappings</a:t>
            </a:r>
            <a:endParaRPr lang="en-US" sz="1400" dirty="0" smtClean="0"/>
          </a:p>
        </p:txBody>
      </p:sp>
      <p:sp>
        <p:nvSpPr>
          <p:cNvPr id="16" name="Prostokąt 15"/>
          <p:cNvSpPr/>
          <p:nvPr/>
        </p:nvSpPr>
        <p:spPr>
          <a:xfrm>
            <a:off x="2987824" y="4443958"/>
            <a:ext cx="1152128" cy="583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Informative Annexes</a:t>
            </a:r>
            <a:endParaRPr lang="en-US" sz="1100" dirty="0" smtClean="0"/>
          </a:p>
        </p:txBody>
      </p:sp>
      <p:sp>
        <p:nvSpPr>
          <p:cNvPr id="17" name="pole tekstowe 16"/>
          <p:cNvSpPr txBox="1"/>
          <p:nvPr/>
        </p:nvSpPr>
        <p:spPr>
          <a:xfrm>
            <a:off x="6167959" y="2512808"/>
            <a:ext cx="1973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PTP</a:t>
            </a:r>
          </a:p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pic>
        <p:nvPicPr>
          <p:cNvPr id="18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45926" r="72080" b="31852"/>
          <a:stretch/>
        </p:blipFill>
        <p:spPr>
          <a:xfrm>
            <a:off x="6343068" y="1127324"/>
            <a:ext cx="1798634" cy="926803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662529" y="198639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Telecom</a:t>
            </a:r>
            <a:endParaRPr lang="en-US" dirty="0"/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5926" r="88252" b="31852"/>
          <a:stretch/>
        </p:blipFill>
        <p:spPr>
          <a:xfrm>
            <a:off x="6441864" y="3723878"/>
            <a:ext cx="1601042" cy="108195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6860120" y="4672177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44704" y="1574467"/>
            <a:ext cx="2484223" cy="3117517"/>
            <a:chOff x="6844704" y="1574467"/>
            <a:chExt cx="2484223" cy="3117517"/>
          </a:xfrm>
        </p:grpSpPr>
        <p:grpSp>
          <p:nvGrpSpPr>
            <p:cNvPr id="25" name="Group 35"/>
            <p:cNvGrpSpPr/>
            <p:nvPr/>
          </p:nvGrpSpPr>
          <p:grpSpPr>
            <a:xfrm>
              <a:off x="6844704" y="2067694"/>
              <a:ext cx="2484223" cy="2624290"/>
              <a:chOff x="6729418" y="2684057"/>
              <a:chExt cx="2343065" cy="2519870"/>
            </a:xfrm>
          </p:grpSpPr>
          <p:grpSp>
            <p:nvGrpSpPr>
              <p:cNvPr id="26" name="Group 18"/>
              <p:cNvGrpSpPr/>
              <p:nvPr/>
            </p:nvGrpSpPr>
            <p:grpSpPr>
              <a:xfrm>
                <a:off x="6729418" y="2684057"/>
                <a:ext cx="2343065" cy="2519870"/>
                <a:chOff x="6171848" y="2786396"/>
                <a:chExt cx="3746460" cy="4022793"/>
              </a:xfrm>
            </p:grpSpPr>
            <p:grpSp>
              <p:nvGrpSpPr>
                <p:cNvPr id="29" name="Group 19"/>
                <p:cNvGrpSpPr/>
                <p:nvPr/>
              </p:nvGrpSpPr>
              <p:grpSpPr>
                <a:xfrm>
                  <a:off x="6181737" y="3216468"/>
                  <a:ext cx="2785157" cy="2605425"/>
                  <a:chOff x="6183838" y="3508978"/>
                  <a:chExt cx="2785157" cy="2605425"/>
                </a:xfrm>
              </p:grpSpPr>
              <p:pic>
                <p:nvPicPr>
                  <p:cNvPr id="31" name="Picture 2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7846996" y="3638247"/>
                    <a:ext cx="797040" cy="748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" name="Picture 2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lum/>
                    <a:alphaModFix/>
                  </a:blip>
                  <a:srcRect l="19450" r="5573"/>
                  <a:stretch>
                    <a:fillRect/>
                  </a:stretch>
                </p:blipFill>
                <p:spPr>
                  <a:xfrm>
                    <a:off x="6643382" y="5326411"/>
                    <a:ext cx="1877036" cy="4873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3" name="Picture 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/>
                    <a:alphaModFix/>
                  </a:blip>
                  <a:srcRect b="23502"/>
                  <a:stretch>
                    <a:fillRect/>
                  </a:stretch>
                </p:blipFill>
                <p:spPr>
                  <a:xfrm>
                    <a:off x="6183838" y="4386686"/>
                    <a:ext cx="157536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" name="Picture 2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6263872" y="3797528"/>
                    <a:ext cx="1143000" cy="519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5" name="Picture 2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7055280" y="3508978"/>
                    <a:ext cx="9144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" name="Picture 26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lum/>
                    <a:alphaModFix/>
                  </a:blip>
                  <a:srcRect l="15200" t="18762" r="8785" b="20301"/>
                  <a:stretch>
                    <a:fillRect/>
                  </a:stretch>
                </p:blipFill>
                <p:spPr>
                  <a:xfrm>
                    <a:off x="7541731" y="4317368"/>
                    <a:ext cx="1427264" cy="4280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" name="Picture 2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6787415" y="5813803"/>
                    <a:ext cx="1600200" cy="300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" name="Picture 2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6183838" y="4988016"/>
                    <a:ext cx="1635839" cy="263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" name="Picture 2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7925840" y="4843886"/>
                    <a:ext cx="991080" cy="538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0" name="Picture 20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231" b="6970"/>
                <a:stretch/>
              </p:blipFill>
              <p:spPr>
                <a:xfrm rot="19849817">
                  <a:off x="6171848" y="2786396"/>
                  <a:ext cx="3746460" cy="4022793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2006" y="3846251"/>
                <a:ext cx="1024855" cy="195481"/>
              </a:xfrm>
              <a:prstGeom prst="rect">
                <a:avLst/>
              </a:prstGeom>
            </p:spPr>
          </p:pic>
          <p:pic>
            <p:nvPicPr>
              <p:cNvPr id="28" name="Picture 3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78" b="24890"/>
              <a:stretch/>
            </p:blipFill>
            <p:spPr>
              <a:xfrm>
                <a:off x="7094570" y="4085630"/>
                <a:ext cx="1097567" cy="305301"/>
              </a:xfrm>
              <a:prstGeom prst="rect">
                <a:avLst/>
              </a:prstGeom>
            </p:spPr>
          </p:pic>
        </p:grpSp>
        <p:pic>
          <p:nvPicPr>
            <p:cNvPr id="40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902" y="1574467"/>
              <a:ext cx="580993" cy="528115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D5EAA"/>
                </a:solidFill>
              </a:rPr>
              <a:t>IEEE1588 standard revision</a:t>
            </a:r>
            <a:endParaRPr lang="en-US" sz="2400" b="1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228480" y="1100495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2013: start </a:t>
            </a:r>
            <a:r>
              <a:rPr lang="en-US" sz="2400" dirty="0"/>
              <a:t>of IEEE1588 </a:t>
            </a:r>
            <a:r>
              <a:rPr lang="en-US" sz="2400" dirty="0" smtClean="0"/>
              <a:t>revision</a:t>
            </a:r>
          </a:p>
          <a:p>
            <a:r>
              <a:rPr lang="en-GB" sz="2400" dirty="0" smtClean="0"/>
              <a:t>Project </a:t>
            </a:r>
            <a:r>
              <a:rPr lang="en-GB" sz="2400" dirty="0"/>
              <a:t>Authorisation request:</a:t>
            </a:r>
            <a:r>
              <a:rPr lang="en-GB" sz="2400" dirty="0">
                <a:solidFill>
                  <a:srgbClr val="0D5EAA"/>
                </a:solidFill>
              </a:rPr>
              <a:t/>
            </a:r>
            <a:br>
              <a:rPr lang="en-GB" sz="2400" dirty="0">
                <a:solidFill>
                  <a:srgbClr val="0D5EAA"/>
                </a:solidFill>
              </a:rPr>
            </a:br>
            <a:r>
              <a:rPr lang="en-GB" sz="2200" i="1" dirty="0" smtClean="0">
                <a:solidFill>
                  <a:srgbClr val="0D5EAA"/>
                </a:solidFill>
              </a:rPr>
              <a:t>“…support </a:t>
            </a:r>
            <a:r>
              <a:rPr lang="en-GB" sz="2200" i="1" dirty="0">
                <a:solidFill>
                  <a:srgbClr val="0D5EAA"/>
                </a:solidFill>
              </a:rPr>
              <a:t>for synchronization </a:t>
            </a:r>
            <a:r>
              <a:rPr lang="en-GB" sz="2200" i="1" dirty="0" smtClean="0">
                <a:solidFill>
                  <a:srgbClr val="0D5EAA"/>
                </a:solidFill>
              </a:rPr>
              <a:t>to </a:t>
            </a:r>
            <a:r>
              <a:rPr lang="en-GB" sz="2200" i="1" dirty="0">
                <a:solidFill>
                  <a:srgbClr val="0D5EAA"/>
                </a:solidFill>
              </a:rPr>
              <a:t>better than 1 nanosecond</a:t>
            </a:r>
            <a:r>
              <a:rPr lang="en-GB" sz="2200" i="1" dirty="0" smtClean="0">
                <a:solidFill>
                  <a:srgbClr val="0D5EAA"/>
                </a:solidFill>
              </a:rPr>
              <a:t>”</a:t>
            </a:r>
            <a:endParaRPr lang="en-US" sz="2400" dirty="0">
              <a:solidFill>
                <a:srgbClr val="0D5EAA"/>
              </a:solidFill>
            </a:endParaRPr>
          </a:p>
          <a:p>
            <a:r>
              <a:rPr lang="en-US" sz="2400" dirty="0"/>
              <a:t>5 sub-committees</a:t>
            </a:r>
          </a:p>
          <a:p>
            <a:r>
              <a:rPr lang="en-US" sz="2400" dirty="0" smtClean="0"/>
              <a:t>High </a:t>
            </a:r>
            <a:r>
              <a:rPr lang="en-US" sz="2400" dirty="0"/>
              <a:t>Accuracy sub-committee</a:t>
            </a:r>
          </a:p>
          <a:p>
            <a:pPr lvl="1"/>
            <a:r>
              <a:rPr lang="en-US" sz="2000" dirty="0" smtClean="0"/>
              <a:t>Focus on </a:t>
            </a:r>
            <a:r>
              <a:rPr lang="en-US" sz="2000" dirty="0"/>
              <a:t>White </a:t>
            </a:r>
            <a:r>
              <a:rPr lang="en-US" sz="2000" dirty="0" smtClean="0"/>
              <a:t>Rabbit</a:t>
            </a:r>
            <a:endParaRPr lang="en-US" sz="2000" dirty="0"/>
          </a:p>
          <a:p>
            <a:pPr lvl="1"/>
            <a:r>
              <a:rPr lang="en-US" sz="2000" dirty="0" smtClean="0"/>
              <a:t>Experts </a:t>
            </a:r>
            <a:r>
              <a:rPr lang="en-US" sz="2000" dirty="0"/>
              <a:t>from industry and academia</a:t>
            </a:r>
          </a:p>
          <a:p>
            <a:pPr lvl="1"/>
            <a:r>
              <a:rPr lang="en-US" sz="2000" dirty="0" smtClean="0"/>
              <a:t>Division of WR into self-contained parts</a:t>
            </a:r>
            <a:endParaRPr lang="en-US" sz="2000" dirty="0"/>
          </a:p>
          <a:p>
            <a:pPr lvl="1"/>
            <a:r>
              <a:rPr lang="en-US" sz="2000" dirty="0" smtClean="0"/>
              <a:t>Definition of </a:t>
            </a:r>
            <a:r>
              <a:rPr lang="en-US" sz="2000" b="1" dirty="0"/>
              <a:t>Optional Features </a:t>
            </a:r>
            <a:r>
              <a:rPr lang="pl-PL" sz="2000" dirty="0" smtClean="0"/>
              <a:t>and </a:t>
            </a:r>
            <a:r>
              <a:rPr lang="en-US" sz="2000" b="1" dirty="0" smtClean="0"/>
              <a:t>PTP Profile</a:t>
            </a:r>
            <a:r>
              <a:rPr lang="pl-PL" sz="2000" b="1" dirty="0" smtClean="0"/>
              <a:t> </a:t>
            </a:r>
            <a:r>
              <a:rPr lang="en-US" sz="2000" dirty="0" smtClean="0"/>
              <a:t>that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allow WR-like </a:t>
            </a:r>
            <a:r>
              <a:rPr lang="en-US" sz="2000" dirty="0"/>
              <a:t>implementation </a:t>
            </a:r>
            <a:r>
              <a:rPr lang="en-US" sz="2000" dirty="0" smtClean="0"/>
              <a:t>and WR performance</a:t>
            </a:r>
            <a:endParaRPr lang="en-US" sz="2000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91" y="483518"/>
            <a:ext cx="1090350" cy="763245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6732240" y="1174167"/>
            <a:ext cx="2416801" cy="970539"/>
            <a:chOff x="6732240" y="1174167"/>
            <a:chExt cx="2416801" cy="970539"/>
          </a:xfrm>
        </p:grpSpPr>
        <p:sp>
          <p:nvSpPr>
            <p:cNvPr id="5" name="Prostokąt 4"/>
            <p:cNvSpPr/>
            <p:nvPr/>
          </p:nvSpPr>
          <p:spPr>
            <a:xfrm>
              <a:off x="6732240" y="1342964"/>
              <a:ext cx="2411760" cy="188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4"/>
            <p:cNvGrpSpPr/>
            <p:nvPr/>
          </p:nvGrpSpPr>
          <p:grpSpPr>
            <a:xfrm>
              <a:off x="6920191" y="1174167"/>
              <a:ext cx="2228850" cy="970539"/>
              <a:chOff x="6170099" y="1962512"/>
              <a:chExt cx="2971800" cy="1294052"/>
            </a:xfrm>
          </p:grpSpPr>
          <p:pic>
            <p:nvPicPr>
              <p:cNvPr id="13" name="Picture 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899" y="2494564"/>
                <a:ext cx="762000" cy="762000"/>
              </a:xfrm>
              <a:prstGeom prst="rect">
                <a:avLst/>
              </a:prstGeom>
            </p:spPr>
          </p:pic>
          <p:grpSp>
            <p:nvGrpSpPr>
              <p:cNvPr id="14" name="Group 6"/>
              <p:cNvGrpSpPr/>
              <p:nvPr/>
            </p:nvGrpSpPr>
            <p:grpSpPr>
              <a:xfrm>
                <a:off x="6170099" y="1962512"/>
                <a:ext cx="2590800" cy="1195357"/>
                <a:chOff x="6170099" y="1962512"/>
                <a:chExt cx="2590800" cy="1195357"/>
              </a:xfrm>
            </p:grpSpPr>
            <p:pic>
              <p:nvPicPr>
                <p:cNvPr id="15" name="Picture 7"/>
                <p:cNvPicPr>
                  <a:picLocks noChangeAspect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542" t="12554" r="47504" b="24845"/>
                <a:stretch/>
              </p:blipFill>
              <p:spPr>
                <a:xfrm>
                  <a:off x="6170099" y="2484870"/>
                  <a:ext cx="402993" cy="659866"/>
                </a:xfrm>
                <a:prstGeom prst="rect">
                  <a:avLst/>
                </a:prstGeom>
              </p:spPr>
            </p:pic>
            <p:pic>
              <p:nvPicPr>
                <p:cNvPr id="16" name="Picture 8"/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25" r="9649"/>
                <a:stretch/>
              </p:blipFill>
              <p:spPr>
                <a:xfrm>
                  <a:off x="6703499" y="2525823"/>
                  <a:ext cx="445582" cy="632046"/>
                </a:xfrm>
                <a:prstGeom prst="rect">
                  <a:avLst/>
                </a:prstGeom>
              </p:spPr>
            </p:pic>
            <p:pic>
              <p:nvPicPr>
                <p:cNvPr id="17" name="Picture 9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6371" y="2569122"/>
                  <a:ext cx="463528" cy="545448"/>
                </a:xfrm>
                <a:prstGeom prst="rect">
                  <a:avLst/>
                </a:prstGeom>
              </p:spPr>
            </p:pic>
            <p:grpSp>
              <p:nvGrpSpPr>
                <p:cNvPr id="18" name="Group 10"/>
                <p:cNvGrpSpPr/>
                <p:nvPr/>
              </p:nvGrpSpPr>
              <p:grpSpPr>
                <a:xfrm>
                  <a:off x="6385999" y="1962512"/>
                  <a:ext cx="2374900" cy="475888"/>
                  <a:chOff x="6388100" y="2038712"/>
                  <a:chExt cx="2374900" cy="475888"/>
                </a:xfrm>
              </p:grpSpPr>
              <p:cxnSp>
                <p:nvCxnSpPr>
                  <p:cNvPr id="19" name="Straight Arrow Connector 11"/>
                  <p:cNvCxnSpPr/>
                  <p:nvPr/>
                </p:nvCxnSpPr>
                <p:spPr>
                  <a:xfrm>
                    <a:off x="7592277" y="2038712"/>
                    <a:ext cx="0" cy="47588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2"/>
                  <p:cNvCxnSpPr/>
                  <p:nvPr/>
                </p:nvCxnSpPr>
                <p:spPr>
                  <a:xfrm>
                    <a:off x="6400800" y="2173967"/>
                    <a:ext cx="1" cy="340633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13"/>
                  <p:cNvCxnSpPr/>
                  <p:nvPr/>
                </p:nvCxnSpPr>
                <p:spPr>
                  <a:xfrm>
                    <a:off x="6934200" y="2173967"/>
                    <a:ext cx="0" cy="340633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14"/>
                  <p:cNvCxnSpPr/>
                  <p:nvPr/>
                </p:nvCxnSpPr>
                <p:spPr>
                  <a:xfrm>
                    <a:off x="8153400" y="2173965"/>
                    <a:ext cx="0" cy="340635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15"/>
                  <p:cNvCxnSpPr/>
                  <p:nvPr/>
                </p:nvCxnSpPr>
                <p:spPr>
                  <a:xfrm>
                    <a:off x="8755379" y="2135507"/>
                    <a:ext cx="0" cy="379093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16"/>
                  <p:cNvCxnSpPr/>
                  <p:nvPr/>
                </p:nvCxnSpPr>
                <p:spPr>
                  <a:xfrm flipV="1">
                    <a:off x="6388100" y="2173968"/>
                    <a:ext cx="2374900" cy="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329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190898" y="1203598"/>
            <a:ext cx="1796926" cy="38234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/>
              <a:t>“Synchronization framework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96733" y="2067694"/>
            <a:ext cx="1623025" cy="1383309"/>
          </a:xfrm>
          <a:prstGeom prst="roundRect">
            <a:avLst>
              <a:gd name="adj" fmla="val 71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/>
              <a:t>“Extensible &amp; </a:t>
            </a:r>
          </a:p>
          <a:p>
            <a:pPr algn="ctr"/>
            <a:r>
              <a:rPr lang="en-US" sz="1800" b="1" dirty="0" smtClean="0"/>
              <a:t>parameterized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core”</a:t>
            </a:r>
          </a:p>
          <a:p>
            <a:pPr algn="ctr"/>
            <a:r>
              <a:rPr lang="en-US" sz="1400" dirty="0" smtClean="0"/>
              <a:t>(attributes, </a:t>
            </a:r>
            <a:br>
              <a:rPr lang="en-US" sz="1400" dirty="0" smtClean="0"/>
            </a:br>
            <a:r>
              <a:rPr lang="en-US" sz="1400" dirty="0" smtClean="0"/>
              <a:t>delay mechanism)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296730" y="3939902"/>
            <a:ext cx="1623025" cy="711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ctr"/>
            <a:r>
              <a:rPr lang="en-US" sz="1800" b="1" dirty="0" smtClean="0"/>
              <a:t>Optional parts</a:t>
            </a:r>
          </a:p>
          <a:p>
            <a:pPr marL="287338" indent="-287338" algn="ctr"/>
            <a:r>
              <a:rPr lang="en-US" sz="1400" dirty="0" smtClean="0"/>
              <a:t>(optional features)</a:t>
            </a:r>
            <a:endParaRPr lang="en-US" sz="1800" dirty="0" smtClean="0"/>
          </a:p>
        </p:txBody>
      </p:sp>
      <p:sp>
        <p:nvSpPr>
          <p:cNvPr id="11" name="Strzałka w prawo 10"/>
          <p:cNvSpPr/>
          <p:nvPr/>
        </p:nvSpPr>
        <p:spPr>
          <a:xfrm>
            <a:off x="2962276" y="2643758"/>
            <a:ext cx="3027884" cy="1190660"/>
          </a:xfrm>
          <a:prstGeom prst="rightArrow">
            <a:avLst>
              <a:gd name="adj1" fmla="val 50000"/>
              <a:gd name="adj2" fmla="val 368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b="1" dirty="0" smtClean="0"/>
              <a:t>Profile: </a:t>
            </a:r>
            <a:r>
              <a:rPr lang="en-US" dirty="0" smtClean="0"/>
              <a:t>delay mechanism, attribute values &amp; </a:t>
            </a:r>
            <a:r>
              <a:rPr lang="en-US" dirty="0"/>
              <a:t>options</a:t>
            </a: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987824" y="3739035"/>
            <a:ext cx="1152128" cy="704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/>
            <a:r>
              <a:rPr lang="en-US" sz="1800" b="1" dirty="0" smtClean="0"/>
              <a:t>Transport mappings</a:t>
            </a:r>
            <a:endParaRPr lang="en-US" sz="1400" dirty="0" smtClean="0"/>
          </a:p>
        </p:txBody>
      </p:sp>
      <p:sp>
        <p:nvSpPr>
          <p:cNvPr id="16" name="Prostokąt 15"/>
          <p:cNvSpPr/>
          <p:nvPr/>
        </p:nvSpPr>
        <p:spPr>
          <a:xfrm>
            <a:off x="2987824" y="4443958"/>
            <a:ext cx="1152128" cy="583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Informative Annexes</a:t>
            </a:r>
            <a:endParaRPr lang="en-US" sz="1100" dirty="0" smtClean="0"/>
          </a:p>
        </p:txBody>
      </p:sp>
      <p:sp>
        <p:nvSpPr>
          <p:cNvPr id="17" name="pole tekstowe 16"/>
          <p:cNvSpPr txBox="1"/>
          <p:nvPr/>
        </p:nvSpPr>
        <p:spPr>
          <a:xfrm>
            <a:off x="6167959" y="2512808"/>
            <a:ext cx="1973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PTP</a:t>
            </a:r>
          </a:p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pic>
        <p:nvPicPr>
          <p:cNvPr id="18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45926" r="72080" b="31852"/>
          <a:stretch/>
        </p:blipFill>
        <p:spPr>
          <a:xfrm>
            <a:off x="6343068" y="1127324"/>
            <a:ext cx="1798634" cy="926803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662529" y="198639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Telecom</a:t>
            </a:r>
            <a:endParaRPr lang="en-US" dirty="0"/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5926" r="88252" b="31852"/>
          <a:stretch/>
        </p:blipFill>
        <p:spPr>
          <a:xfrm>
            <a:off x="6441864" y="3723878"/>
            <a:ext cx="1601042" cy="108195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6860120" y="4672177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8" y="1168722"/>
            <a:ext cx="794870" cy="1124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pole tekstowe 23"/>
          <p:cNvSpPr txBox="1"/>
          <p:nvPr/>
        </p:nvSpPr>
        <p:spPr>
          <a:xfrm>
            <a:off x="4380349" y="2296366"/>
            <a:ext cx="14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ITU-T Profiles</a:t>
            </a:r>
            <a:endParaRPr lang="en-US" dirty="0"/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85" y="3644794"/>
            <a:ext cx="794870" cy="1027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pole tekstowe 25"/>
          <p:cNvSpPr txBox="1"/>
          <p:nvPr/>
        </p:nvSpPr>
        <p:spPr>
          <a:xfrm>
            <a:off x="4408056" y="472395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IEEE/IEC Profiles</a:t>
            </a:r>
            <a:endParaRPr lang="en-US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PTP Profiles and Optional Features</a:t>
            </a:r>
            <a:endParaRPr lang="en-US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8" y="1203597"/>
            <a:ext cx="2949054" cy="3816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190898" y="1203598"/>
            <a:ext cx="1796926" cy="38234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/>
              <a:t>“Synchronization framework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296733" y="2067694"/>
            <a:ext cx="1623025" cy="1383309"/>
          </a:xfrm>
          <a:prstGeom prst="roundRect">
            <a:avLst>
              <a:gd name="adj" fmla="val 71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/>
              <a:t>“Extensible &amp; </a:t>
            </a:r>
          </a:p>
          <a:p>
            <a:pPr algn="ctr"/>
            <a:r>
              <a:rPr lang="en-US" sz="1800" b="1" dirty="0" smtClean="0"/>
              <a:t>parameterized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core”</a:t>
            </a:r>
          </a:p>
          <a:p>
            <a:pPr algn="ctr"/>
            <a:r>
              <a:rPr lang="en-US" sz="1400" dirty="0" smtClean="0"/>
              <a:t>(attributes, </a:t>
            </a:r>
            <a:br>
              <a:rPr lang="en-US" sz="1400" dirty="0" smtClean="0"/>
            </a:br>
            <a:r>
              <a:rPr lang="en-US" sz="1400" dirty="0" smtClean="0"/>
              <a:t>delay mechanism)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296730" y="3939902"/>
            <a:ext cx="1623025" cy="711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ctr"/>
            <a:r>
              <a:rPr lang="en-US" sz="1800" b="1" dirty="0" smtClean="0"/>
              <a:t>Optional parts</a:t>
            </a:r>
          </a:p>
          <a:p>
            <a:pPr marL="287338" indent="-287338" algn="ctr"/>
            <a:r>
              <a:rPr lang="en-US" sz="1400" dirty="0" smtClean="0"/>
              <a:t>(optional features)</a:t>
            </a:r>
            <a:endParaRPr lang="en-US" sz="1800" dirty="0" smtClean="0"/>
          </a:p>
        </p:txBody>
      </p:sp>
      <p:sp>
        <p:nvSpPr>
          <p:cNvPr id="12" name="pole tekstowe 11"/>
          <p:cNvSpPr txBox="1"/>
          <p:nvPr/>
        </p:nvSpPr>
        <p:spPr>
          <a:xfrm>
            <a:off x="6167959" y="2512808"/>
            <a:ext cx="1973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PTP</a:t>
            </a:r>
          </a:p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21" name="Prostokąt 20"/>
          <p:cNvSpPr/>
          <p:nvPr/>
        </p:nvSpPr>
        <p:spPr>
          <a:xfrm>
            <a:off x="2987824" y="1203847"/>
            <a:ext cx="1152128" cy="2535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pPr algn="ctr"/>
            <a:r>
              <a:rPr lang="en-US" sz="1800" b="1" dirty="0" smtClean="0"/>
              <a:t>Default Profiles</a:t>
            </a:r>
          </a:p>
          <a:p>
            <a:pPr marL="60325" indent="-60325">
              <a:buFontTx/>
              <a:buChar char="-"/>
            </a:pPr>
            <a:r>
              <a:rPr lang="en-US" sz="1200" dirty="0" smtClean="0"/>
              <a:t>Delay Request-Response</a:t>
            </a:r>
          </a:p>
          <a:p>
            <a:pPr marL="60325" indent="-60325">
              <a:buFontTx/>
              <a:buChar char="-"/>
            </a:pPr>
            <a:r>
              <a:rPr lang="en-US" sz="1200" dirty="0" smtClean="0"/>
              <a:t>Peer-to-peer</a:t>
            </a:r>
          </a:p>
          <a:p>
            <a:pPr marL="60325" indent="-60325">
              <a:buFontTx/>
              <a:buChar char="-"/>
            </a:pPr>
            <a:r>
              <a:rPr lang="en-US" sz="1200" b="1" dirty="0" smtClean="0"/>
              <a:t>High Accuracy Delay Request-Response</a:t>
            </a:r>
            <a:endParaRPr lang="en-US" sz="1200" b="1" dirty="0"/>
          </a:p>
          <a:p>
            <a:pPr marL="60325" indent="-60325">
              <a:buAutoNum type="arabicPeriod"/>
            </a:pPr>
            <a:endParaRPr lang="en-US" sz="1200" dirty="0" smtClean="0"/>
          </a:p>
        </p:txBody>
      </p:sp>
      <p:sp>
        <p:nvSpPr>
          <p:cNvPr id="11" name="Strzałka w prawo 10"/>
          <p:cNvSpPr/>
          <p:nvPr/>
        </p:nvSpPr>
        <p:spPr>
          <a:xfrm>
            <a:off x="2962276" y="2643758"/>
            <a:ext cx="3027884" cy="1190660"/>
          </a:xfrm>
          <a:prstGeom prst="rightArrow">
            <a:avLst>
              <a:gd name="adj1" fmla="val 50000"/>
              <a:gd name="adj2" fmla="val 368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b="1" dirty="0" smtClean="0"/>
              <a:t>Profile: </a:t>
            </a:r>
            <a:r>
              <a:rPr lang="en-US" dirty="0" smtClean="0"/>
              <a:t>delay mechanism, attribute values &amp; </a:t>
            </a:r>
            <a:r>
              <a:rPr lang="en-US" dirty="0"/>
              <a:t>options</a:t>
            </a: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987824" y="3739035"/>
            <a:ext cx="1152128" cy="704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/>
            <a:r>
              <a:rPr lang="en-US" sz="1800" b="1" dirty="0" smtClean="0"/>
              <a:t>Transport mappings</a:t>
            </a:r>
            <a:endParaRPr lang="en-US" sz="1400" dirty="0" smtClean="0"/>
          </a:p>
        </p:txBody>
      </p:sp>
      <p:sp>
        <p:nvSpPr>
          <p:cNvPr id="16" name="Prostokąt 15"/>
          <p:cNvSpPr/>
          <p:nvPr/>
        </p:nvSpPr>
        <p:spPr>
          <a:xfrm>
            <a:off x="2987824" y="4443958"/>
            <a:ext cx="1152128" cy="583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Informative Annexes</a:t>
            </a:r>
            <a:endParaRPr lang="en-US" sz="1100" dirty="0" smtClean="0"/>
          </a:p>
        </p:txBody>
      </p:sp>
      <p:sp>
        <p:nvSpPr>
          <p:cNvPr id="17" name="pole tekstowe 16"/>
          <p:cNvSpPr txBox="1"/>
          <p:nvPr/>
        </p:nvSpPr>
        <p:spPr>
          <a:xfrm>
            <a:off x="8751896" y="4789557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D5EAA"/>
                </a:solidFill>
              </a:rPr>
              <a:t>Some history </a:t>
            </a:r>
          </a:p>
          <a:p>
            <a:r>
              <a:rPr lang="en-US" sz="2800" b="1" dirty="0" smtClean="0">
                <a:solidFill>
                  <a:srgbClr val="0D5EAA"/>
                </a:solidFill>
              </a:rPr>
              <a:t>High </a:t>
            </a:r>
            <a:r>
              <a:rPr lang="en-US" sz="2800" b="1" dirty="0">
                <a:solidFill>
                  <a:srgbClr val="0D5EAA"/>
                </a:solidFill>
              </a:rPr>
              <a:t>Accuracy Default PTP Profile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Optional features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Inter-operation with other Default PTP Profiles</a:t>
            </a:r>
          </a:p>
          <a:p>
            <a:pPr lvl="1"/>
            <a:r>
              <a:rPr lang="en-US" sz="2400" dirty="0">
                <a:solidFill>
                  <a:srgbClr val="0D5EAA"/>
                </a:solidFill>
              </a:rPr>
              <a:t>Model of Local PTP Clock</a:t>
            </a:r>
          </a:p>
          <a:p>
            <a:r>
              <a:rPr lang="en-US" sz="2800" dirty="0" smtClean="0">
                <a:solidFill>
                  <a:srgbClr val="0D5EAA"/>
                </a:solidFill>
              </a:rPr>
              <a:t>Summary</a:t>
            </a:r>
            <a:endParaRPr lang="en-US" sz="2800" dirty="0">
              <a:solidFill>
                <a:srgbClr val="0D5E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High Accuracy Default PTP </a:t>
            </a:r>
            <a:r>
              <a:rPr lang="en-GB" sz="4000" dirty="0" smtClean="0">
                <a:solidFill>
                  <a:srgbClr val="0D5EAA"/>
                </a:solidFill>
              </a:rPr>
              <a:t>Profile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1131590"/>
            <a:ext cx="7897284" cy="516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High Accuracy Delay Request-Response Default PTP Profile</a:t>
            </a:r>
            <a:endParaRPr lang="en-US" sz="2400" b="1" u="sng" dirty="0" smtClean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88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666751" y="986655"/>
            <a:ext cx="7649665" cy="79300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zaokrąglony 6"/>
          <p:cNvSpPr/>
          <p:nvPr/>
        </p:nvSpPr>
        <p:spPr>
          <a:xfrm>
            <a:off x="2586610" y="1104554"/>
            <a:ext cx="5657798" cy="5619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High Accuracy Default PTP Profile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1131590"/>
            <a:ext cx="7897284" cy="516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High Accuracy Delay Request-Response Default PTP Profile</a:t>
            </a:r>
            <a:endParaRPr lang="en-US" sz="2400" b="1" u="sng" dirty="0" smtClean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2586610" y="1104554"/>
            <a:ext cx="5657798" cy="5619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D5EAA"/>
                </a:solidFill>
              </a:rPr>
              <a:t>High Accuracy Default PTP Profile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1131590"/>
            <a:ext cx="7897284" cy="516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High Accuracy </a:t>
            </a:r>
            <a:r>
              <a:rPr lang="en-GB" sz="2400" b="1" dirty="0" smtClean="0"/>
              <a:t>Delay Request-Response Default PTP Profile</a:t>
            </a:r>
            <a:endParaRPr lang="en-US" sz="2400" b="1" u="sng" dirty="0" smtClean="0"/>
          </a:p>
        </p:txBody>
      </p:sp>
      <p:sp>
        <p:nvSpPr>
          <p:cNvPr id="8" name="Prostokąt 7"/>
          <p:cNvSpPr/>
          <p:nvPr/>
        </p:nvSpPr>
        <p:spPr>
          <a:xfrm>
            <a:off x="666751" y="1593354"/>
            <a:ext cx="7577657" cy="24905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Identification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chemeClr val="tx1"/>
                </a:solidFill>
              </a:rPr>
              <a:t>00-1B-19-01-01-00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PTP Attributes: </a:t>
            </a:r>
            <a:r>
              <a:rPr lang="en-US" dirty="0" smtClean="0">
                <a:solidFill>
                  <a:schemeClr val="tx1"/>
                </a:solidFill>
              </a:rPr>
              <a:t>default values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ranges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Optional features /mechanism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BMCA: default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Mechanism: request-response by </a:t>
            </a:r>
            <a:r>
              <a:rPr lang="en-US" dirty="0" smtClean="0">
                <a:solidFill>
                  <a:schemeClr val="tx1"/>
                </a:solidFill>
              </a:rPr>
              <a:t>default, </a:t>
            </a:r>
            <a:r>
              <a:rPr lang="en-US" dirty="0">
                <a:solidFill>
                  <a:schemeClr val="tx1"/>
                </a:solidFill>
              </a:rPr>
              <a:t>peer-to-peer allowed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Required </a:t>
            </a:r>
            <a:r>
              <a:rPr lang="en-US" dirty="0">
                <a:solidFill>
                  <a:schemeClr val="tx1"/>
                </a:solidFill>
              </a:rPr>
              <a:t>options: </a:t>
            </a:r>
            <a:r>
              <a:rPr lang="en-US" dirty="0" smtClean="0">
                <a:solidFill>
                  <a:schemeClr val="tx1"/>
                </a:solidFill>
              </a:rPr>
              <a:t>none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Prohibited options: none</a:t>
            </a:r>
          </a:p>
          <a:p>
            <a:pPr marL="514350" lvl="1" indent="-1714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Permitted options: </a:t>
            </a:r>
            <a:r>
              <a:rPr lang="en-US" dirty="0" smtClean="0">
                <a:solidFill>
                  <a:schemeClr val="tx1"/>
                </a:solidFill>
              </a:rPr>
              <a:t>all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Clock physical requirements:  </a:t>
            </a:r>
            <a:r>
              <a:rPr lang="en-US" dirty="0" smtClean="0">
                <a:solidFill>
                  <a:schemeClr val="tx1"/>
                </a:solidFill>
              </a:rPr>
              <a:t>frequency </a:t>
            </a:r>
            <a:r>
              <a:rPr lang="en-US" dirty="0">
                <a:solidFill>
                  <a:schemeClr val="tx1"/>
                </a:solidFill>
              </a:rPr>
              <a:t>accuracy below </a:t>
            </a:r>
            <a:r>
              <a:rPr lang="en-US" dirty="0" smtClean="0">
                <a:solidFill>
                  <a:schemeClr val="tx1"/>
                </a:solidFill>
              </a:rPr>
              <a:t>0.01</a:t>
            </a:r>
            <a:r>
              <a:rPr lang="en-US" dirty="0">
                <a:solidFill>
                  <a:schemeClr val="tx1"/>
                </a:solidFill>
              </a:rPr>
              <a:t>%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051720" y="4794706"/>
            <a:ext cx="469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*</a:t>
            </a:r>
            <a:r>
              <a:rPr lang="en-US" sz="1800" dirty="0" smtClean="0"/>
              <a:t> Optional feature </a:t>
            </a:r>
            <a:r>
              <a:rPr lang="en-US" sz="1800" b="1" dirty="0" smtClean="0"/>
              <a:t>inactive (disabled)</a:t>
            </a:r>
            <a:r>
              <a:rPr lang="en-US" sz="1800" dirty="0" smtClean="0"/>
              <a:t> by default</a:t>
            </a:r>
            <a:endParaRPr lang="en-US" sz="1800" dirty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486129" cy="41150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848726" y="4789557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848726" y="4789557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50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2349</Words>
  <Application>Microsoft Office PowerPoint</Application>
  <PresentationFormat>Pokaz na ekranie (16:9)</PresentationFormat>
  <Paragraphs>610</Paragraphs>
  <Slides>51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Motyw pakietu Office</vt:lpstr>
      <vt:lpstr>The New High Accuracy  Default PTP Profile  in the IEEE 1588 Draft Revision</vt:lpstr>
      <vt:lpstr>Agenda</vt:lpstr>
      <vt:lpstr>Agenda</vt:lpstr>
      <vt:lpstr>White Rabbit</vt:lpstr>
      <vt:lpstr>IEEE1588 standard revision</vt:lpstr>
      <vt:lpstr>Agenda</vt:lpstr>
      <vt:lpstr>High Accuracy Default PTP Profile</vt:lpstr>
      <vt:lpstr>High Accuracy Default PTP Profile</vt:lpstr>
      <vt:lpstr>High Accuracy Default PTP Profile</vt:lpstr>
      <vt:lpstr>High Accuracy Default PTP Profile</vt:lpstr>
      <vt:lpstr>Agenda</vt:lpstr>
      <vt:lpstr>Options required/prohibited by HA Profile</vt:lpstr>
      <vt:lpstr>Options required/prohibited by HA Profile</vt:lpstr>
      <vt:lpstr>L1 synchronization enhancements (L1Sync)</vt:lpstr>
      <vt:lpstr>PTP synchronization and L1 syntonization</vt:lpstr>
      <vt:lpstr>PTP synchronization and L1 syntonization</vt:lpstr>
      <vt:lpstr>PTP synchronization and L1 syntonization</vt:lpstr>
      <vt:lpstr>PTP synchronization and L1 syntonization</vt:lpstr>
      <vt:lpstr>PTP synchronization and L1 syntonization</vt:lpstr>
      <vt:lpstr>L1 synchronization enhancements (L1Sync)</vt:lpstr>
      <vt:lpstr>L1Sync in High Accuracy Default PTP Profile</vt:lpstr>
      <vt:lpstr>Options required/prohibited by HA Profile</vt:lpstr>
      <vt:lpstr>Configurable correction of timestamps</vt:lpstr>
      <vt:lpstr>Configurable correction of timestamps</vt:lpstr>
      <vt:lpstr>Options required/prohibited by HA Profile</vt:lpstr>
      <vt:lpstr>Calculation of &lt;delayAsymmetry&gt;</vt:lpstr>
      <vt:lpstr>Options required/prohibited by HA Profile</vt:lpstr>
      <vt:lpstr>Calibration</vt:lpstr>
      <vt:lpstr>Options required/prohibited by HA Profile</vt:lpstr>
      <vt:lpstr>External config. of PTP Port state &amp; masterOnly</vt:lpstr>
      <vt:lpstr>Options required/prohibited by HA Profile</vt:lpstr>
      <vt:lpstr>Agenda</vt:lpstr>
      <vt:lpstr>Inter-operation with Default PTP Profiles</vt:lpstr>
      <vt:lpstr>Agenda</vt:lpstr>
      <vt:lpstr>High Accuracy model of Local PTP Clock</vt:lpstr>
      <vt:lpstr>High Accuracy model of Local PTP Clock</vt:lpstr>
      <vt:lpstr>Agenda</vt:lpstr>
      <vt:lpstr>Summary</vt:lpstr>
      <vt:lpstr>Summary</vt:lpstr>
      <vt:lpstr>Summary</vt:lpstr>
      <vt:lpstr>Summary</vt:lpstr>
      <vt:lpstr>Summary</vt:lpstr>
      <vt:lpstr>Summary</vt:lpstr>
      <vt:lpstr>Backup slides</vt:lpstr>
      <vt:lpstr>PTP Profiles and Optional Features</vt:lpstr>
      <vt:lpstr>PTP Profiles and Optional Features</vt:lpstr>
      <vt:lpstr>PTP Profiles and Optional Features</vt:lpstr>
      <vt:lpstr>PTP Profiles and Optional Features</vt:lpstr>
      <vt:lpstr>PTP Profiles and Optional Features</vt:lpstr>
      <vt:lpstr>PTP Profiles and Optional Features</vt:lpstr>
      <vt:lpstr>PTP Profiles and Optional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Evangelia Gousiou</dc:creator>
  <cp:lastModifiedBy>Maciej Lipinski</cp:lastModifiedBy>
  <cp:revision>551</cp:revision>
  <dcterms:modified xsi:type="dcterms:W3CDTF">2019-10-07T21:28:24Z</dcterms:modified>
</cp:coreProperties>
</file>