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67" r:id="rId4"/>
    <p:sldId id="258" r:id="rId5"/>
    <p:sldId id="259" r:id="rId6"/>
    <p:sldId id="262" r:id="rId7"/>
    <p:sldId id="314" r:id="rId8"/>
    <p:sldId id="263" r:id="rId9"/>
    <p:sldId id="265" r:id="rId10"/>
    <p:sldId id="264" r:id="rId11"/>
    <p:sldId id="321" r:id="rId12"/>
    <p:sldId id="326" r:id="rId13"/>
    <p:sldId id="268" r:id="rId14"/>
    <p:sldId id="269" r:id="rId15"/>
    <p:sldId id="320" r:id="rId16"/>
    <p:sldId id="319" r:id="rId17"/>
    <p:sldId id="270" r:id="rId18"/>
    <p:sldId id="315" r:id="rId19"/>
    <p:sldId id="271" r:id="rId20"/>
    <p:sldId id="310" r:id="rId21"/>
    <p:sldId id="273" r:id="rId22"/>
    <p:sldId id="275" r:id="rId23"/>
    <p:sldId id="279" r:id="rId24"/>
    <p:sldId id="276" r:id="rId25"/>
    <p:sldId id="316" r:id="rId26"/>
    <p:sldId id="311" r:id="rId27"/>
    <p:sldId id="312" r:id="rId28"/>
    <p:sldId id="283" r:id="rId29"/>
    <p:sldId id="291" r:id="rId30"/>
    <p:sldId id="309" r:id="rId31"/>
    <p:sldId id="305" r:id="rId32"/>
    <p:sldId id="285" r:id="rId33"/>
    <p:sldId id="286" r:id="rId34"/>
    <p:sldId id="293" r:id="rId35"/>
    <p:sldId id="297" r:id="rId36"/>
    <p:sldId id="295" r:id="rId37"/>
    <p:sldId id="296" r:id="rId38"/>
    <p:sldId id="313" r:id="rId39"/>
    <p:sldId id="298" r:id="rId40"/>
    <p:sldId id="304" r:id="rId41"/>
    <p:sldId id="294" r:id="rId42"/>
    <p:sldId id="303" r:id="rId43"/>
    <p:sldId id="322" r:id="rId44"/>
    <p:sldId id="323" r:id="rId45"/>
    <p:sldId id="306" r:id="rId46"/>
    <p:sldId id="308" r:id="rId47"/>
    <p:sldId id="307" r:id="rId48"/>
    <p:sldId id="324" r:id="rId49"/>
    <p:sldId id="325" r:id="rId50"/>
    <p:sldId id="281" r:id="rId51"/>
    <p:sldId id="317" r:id="rId5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83" autoAdjust="0"/>
  </p:normalViewPr>
  <p:slideViewPr>
    <p:cSldViewPr>
      <p:cViewPr>
        <p:scale>
          <a:sx n="125" d="100"/>
          <a:sy n="125" d="100"/>
        </p:scale>
        <p:origin x="-1140" y="-726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CCED5-33BA-46A0-9667-4F10FF289167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A6E43-9616-47C2-8CF9-6DEDB6F2C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A6E43-9616-47C2-8CF9-6DEDB6F2C8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9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A6E43-9616-47C2-8CF9-6DEDB6F2C8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81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A6E43-9616-47C2-8CF9-6DEDB6F2C8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81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A6E43-9616-47C2-8CF9-6DEDB6F2C8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8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52B6-AB15-43A9-8588-B7BC128E785A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D773-794F-4993-A0C3-E696D58E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6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52B6-AB15-43A9-8588-B7BC128E785A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D773-794F-4993-A0C3-E696D58E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7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52B6-AB15-43A9-8588-B7BC128E785A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D773-794F-4993-A0C3-E696D58E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1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52B6-AB15-43A9-8588-B7BC128E785A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D773-794F-4993-A0C3-E696D58E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52B6-AB15-43A9-8588-B7BC128E785A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D773-794F-4993-A0C3-E696D58E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3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52B6-AB15-43A9-8588-B7BC128E785A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D773-794F-4993-A0C3-E696D58E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52B6-AB15-43A9-8588-B7BC128E785A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D773-794F-4993-A0C3-E696D58E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1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52B6-AB15-43A9-8588-B7BC128E785A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D773-794F-4993-A0C3-E696D58E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6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52B6-AB15-43A9-8588-B7BC128E785A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D773-794F-4993-A0C3-E696D58E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0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52B6-AB15-43A9-8588-B7BC128E785A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D773-794F-4993-A0C3-E696D58E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3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52B6-AB15-43A9-8588-B7BC128E785A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D773-794F-4993-A0C3-E696D58E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5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452B6-AB15-43A9-8588-B7BC128E785A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ED773-794F-4993-A0C3-E696D58EB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8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hyperlink" Target="http://www.ohwr.org/projects/white-rabbit/wiki/WRUsers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hyperlink" Target="https://indico.cern.ch/event/86256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hyperlink" Target="http://www.ohwr.org/projects/white-rabbit/wiki/WRUsers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5.jpeg"/><Relationship Id="rId10" Type="http://schemas.openxmlformats.org/officeDocument/2006/relationships/image" Target="../media/image16.jpeg"/><Relationship Id="rId4" Type="http://schemas.openxmlformats.org/officeDocument/2006/relationships/image" Target="../media/image14.png"/><Relationship Id="rId9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5.jpeg"/><Relationship Id="rId10" Type="http://schemas.openxmlformats.org/officeDocument/2006/relationships/image" Target="../media/image16.jpeg"/><Relationship Id="rId4" Type="http://schemas.openxmlformats.org/officeDocument/2006/relationships/image" Target="../media/image14.png"/><Relationship Id="rId9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3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5.jpeg"/><Relationship Id="rId15" Type="http://schemas.openxmlformats.org/officeDocument/2006/relationships/image" Target="../media/image22.wmf"/><Relationship Id="rId10" Type="http://schemas.openxmlformats.org/officeDocument/2006/relationships/image" Target="../media/image16.jpeg"/><Relationship Id="rId4" Type="http://schemas.openxmlformats.org/officeDocument/2006/relationships/image" Target="../media/image14.png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wmf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5.jpeg"/><Relationship Id="rId7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16.jpeg"/><Relationship Id="rId9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5.jpeg"/><Relationship Id="rId7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16.jpeg"/><Relationship Id="rId9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.png"/><Relationship Id="rId5" Type="http://schemas.openxmlformats.org/officeDocument/2006/relationships/image" Target="../media/image16.jpeg"/><Relationship Id="rId10" Type="http://schemas.openxmlformats.org/officeDocument/2006/relationships/image" Target="../media/image25.png"/><Relationship Id="rId4" Type="http://schemas.openxmlformats.org/officeDocument/2006/relationships/image" Target="../media/image15.jpeg"/><Relationship Id="rId9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ern.ch/BTrain-TEAM/Btrain-over-WhiteRabbit/wikis/home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ern.ch/BTrain-TEAM/Btrain-over-WhiteRabbit/wikis/home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lab.cern.ch/BTrain-TEAM/Btrain-over-WhiteRabbit/wikis/home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lab.cern.ch/BTrain-TEAM/Btrain-over-WhiteRabbit/wikis/home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lab.cern.ch/BTrain-TEAM/Btrain-over-WhiteRabbit/wikis/home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lab.cern.ch/BTrain-TEAM/Btrain-over-WhiteRabbit/wikis/home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s://gitlab.cern.ch/BTrain-TEAM/Btrain-over-WhiteRabbit/wikis/home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lab.cern.ch/BTrain-TEAM/Btrain-over-WhiteRabbit/wikis/hom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lab.cern.ch/BTrain-TEAM/Btrain-over-WhiteRabbit/wikis/home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s.cern.ch/display/HT/Btrain+over+White+Rabbit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ikis.cern.ch/display/HT/Btrain+over+White+Rabbit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s.cern.ch/display/HT/Btrain+over+White+Rabbit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783431"/>
            <a:ext cx="7772400" cy="1102519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White Rabbit Applications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7200" y="1809750"/>
            <a:ext cx="8153400" cy="3124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John Gill,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Dimitris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Lampridis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Maciej Lipinski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CERN BE-CO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Hardware and Timing Section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BE Seminar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22 November 2019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0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White Rabbit in a nutshell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41512"/>
            <a:ext cx="4267200" cy="2560320"/>
          </a:xfrm>
          <a:prstGeom prst="rect">
            <a:avLst/>
          </a:prstGeom>
        </p:spPr>
      </p:pic>
      <p:pic>
        <p:nvPicPr>
          <p:cNvPr id="6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75" y="18600"/>
            <a:ext cx="1069325" cy="972000"/>
          </a:xfrm>
          <a:prstGeom prst="rect">
            <a:avLst/>
          </a:prstGeom>
        </p:spPr>
      </p:pic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06078"/>
            <a:ext cx="5181600" cy="3394472"/>
          </a:xfrm>
        </p:spPr>
        <p:txBody>
          <a:bodyPr>
            <a:noAutofit/>
          </a:bodyPr>
          <a:lstStyle/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CERN and GSI initiative for control &amp; timing</a:t>
            </a:r>
          </a:p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Based on well-established standards</a:t>
            </a:r>
          </a:p>
          <a:p>
            <a:pPr marL="569913" lvl="1" indent="-169863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Ethernet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(IEEE 802.3)</a:t>
            </a:r>
          </a:p>
          <a:p>
            <a:pPr marL="569913" lvl="1" indent="-169863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Bridged Local Area Network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(IEEE 802.1Q)</a:t>
            </a:r>
          </a:p>
          <a:p>
            <a:pPr marL="569913" lvl="1" indent="-169863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Precision Time Protocol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(IEEE 1588)</a:t>
            </a:r>
          </a:p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Extends standards to provide</a:t>
            </a:r>
          </a:p>
          <a:p>
            <a:pPr marL="569913" lvl="1" indent="-169863"/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Sub-ns </a:t>
            </a:r>
            <a:r>
              <a:rPr lang="en-US" sz="1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synchronisation</a:t>
            </a:r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(included in IEEE 1588)</a:t>
            </a:r>
          </a:p>
          <a:p>
            <a:pPr marL="569913" lvl="1" indent="-169863"/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Deterministic data transfer</a:t>
            </a:r>
          </a:p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Initial specs: links ≤10 km &amp; ≤2000 nodes</a:t>
            </a:r>
          </a:p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Open Source and commercially available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69863" indent="-169863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8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06078"/>
            <a:ext cx="5181600" cy="3394472"/>
          </a:xfrm>
        </p:spPr>
        <p:txBody>
          <a:bodyPr>
            <a:noAutofit/>
          </a:bodyPr>
          <a:lstStyle/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CERN and GSI initiative for control &amp; timing</a:t>
            </a:r>
          </a:p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Based on well-established standards</a:t>
            </a:r>
          </a:p>
          <a:p>
            <a:pPr marL="569913" lvl="1" indent="-169863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Ethernet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(IEEE 802.3)</a:t>
            </a:r>
          </a:p>
          <a:p>
            <a:pPr marL="569913" lvl="1" indent="-169863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Bridged Local Area Network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(IEEE 802.1Q)</a:t>
            </a:r>
          </a:p>
          <a:p>
            <a:pPr marL="569913" lvl="1" indent="-169863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Precision Time Protocol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(IEEE 1588)</a:t>
            </a:r>
          </a:p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Extends standards to provide</a:t>
            </a:r>
          </a:p>
          <a:p>
            <a:pPr marL="569913" lvl="1" indent="-169863"/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Sub-ns </a:t>
            </a:r>
            <a:r>
              <a:rPr lang="en-US" sz="1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synchronisation</a:t>
            </a:r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(included in IEEE 1588)</a:t>
            </a:r>
          </a:p>
          <a:p>
            <a:pPr marL="569913" lvl="1" indent="-169863"/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Deterministic data transfer</a:t>
            </a:r>
          </a:p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Initial specs: links ≤10 km &amp; ≤2000 nodes</a:t>
            </a:r>
          </a:p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Open Source and commercially available</a:t>
            </a:r>
          </a:p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Many applications worldwide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69863" indent="-169863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5036916" y="1556395"/>
            <a:ext cx="1511789" cy="1091555"/>
          </a:xfrm>
          <a:prstGeom prst="rect">
            <a:avLst/>
          </a:prstGeom>
        </p:spPr>
      </p:pic>
      <p:grpSp>
        <p:nvGrpSpPr>
          <p:cNvPr id="16" name="Grupa 15"/>
          <p:cNvGrpSpPr/>
          <p:nvPr/>
        </p:nvGrpSpPr>
        <p:grpSpPr>
          <a:xfrm>
            <a:off x="6460695" y="2647950"/>
            <a:ext cx="1545616" cy="1441968"/>
            <a:chOff x="7107200" y="2533039"/>
            <a:chExt cx="1545616" cy="1441968"/>
          </a:xfrm>
        </p:grpSpPr>
        <p:pic>
          <p:nvPicPr>
            <p:cNvPr id="7" name="Obraz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3" t="268" r="14650" b="16230"/>
            <a:stretch/>
          </p:blipFill>
          <p:spPr>
            <a:xfrm>
              <a:off x="7183726" y="2898125"/>
              <a:ext cx="1364286" cy="1076882"/>
            </a:xfrm>
            <a:prstGeom prst="rect">
              <a:avLst/>
            </a:prstGeom>
          </p:spPr>
        </p:pic>
        <p:sp>
          <p:nvSpPr>
            <p:cNvPr id="9" name="pole tekstowe 8"/>
            <p:cNvSpPr txBox="1"/>
            <p:nvPr/>
          </p:nvSpPr>
          <p:spPr>
            <a:xfrm>
              <a:off x="7107200" y="2533039"/>
              <a:ext cx="1545616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latin typeface="Times New Roman" pitchFamily="18" charset="0"/>
                  <a:cs typeface="Times New Roman" pitchFamily="18" charset="0"/>
                </a:rPr>
                <a:t>Large High Altitude Air </a:t>
              </a:r>
            </a:p>
            <a:p>
              <a:pPr algn="ctr"/>
              <a:r>
                <a:rPr lang="en-US" sz="1000" b="1" dirty="0" smtClean="0">
                  <a:latin typeface="Times New Roman" pitchFamily="18" charset="0"/>
                  <a:cs typeface="Times New Roman" pitchFamily="18" charset="0"/>
                </a:rPr>
                <a:t>Shower Observatory</a:t>
              </a:r>
            </a:p>
          </p:txBody>
        </p:sp>
      </p:grpSp>
      <p:grpSp>
        <p:nvGrpSpPr>
          <p:cNvPr id="2" name="Grupa 1"/>
          <p:cNvGrpSpPr/>
          <p:nvPr/>
        </p:nvGrpSpPr>
        <p:grpSpPr>
          <a:xfrm>
            <a:off x="6528901" y="1155180"/>
            <a:ext cx="1371600" cy="1492769"/>
            <a:chOff x="4929285" y="1394731"/>
            <a:chExt cx="1371600" cy="1492769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28" t="24826" r="5568" b="24020"/>
            <a:stretch/>
          </p:blipFill>
          <p:spPr>
            <a:xfrm>
              <a:off x="5007983" y="1640952"/>
              <a:ext cx="1251807" cy="1246548"/>
            </a:xfrm>
            <a:prstGeom prst="rect">
              <a:avLst/>
            </a:prstGeom>
          </p:spPr>
        </p:pic>
        <p:sp>
          <p:nvSpPr>
            <p:cNvPr id="10" name="pole tekstowe 9"/>
            <p:cNvSpPr txBox="1"/>
            <p:nvPr/>
          </p:nvSpPr>
          <p:spPr>
            <a:xfrm>
              <a:off x="4929285" y="1394731"/>
              <a:ext cx="1371600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b="1" dirty="0" smtClean="0">
                  <a:latin typeface="Times New Roman" pitchFamily="18" charset="0"/>
                  <a:cs typeface="Times New Roman" pitchFamily="18" charset="0"/>
                </a:rPr>
                <a:t>German Stock Exchange</a:t>
              </a:r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7888407" y="1149037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National Time Labs</a:t>
            </a:r>
          </a:p>
          <a:p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(NL, FI, FR, US, UK, IT)</a:t>
            </a:r>
          </a:p>
        </p:txBody>
      </p:sp>
      <p:pic>
        <p:nvPicPr>
          <p:cNvPr id="1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75" y="18600"/>
            <a:ext cx="1069325" cy="972000"/>
          </a:xfrm>
          <a:prstGeom prst="rect">
            <a:avLst/>
          </a:prstGeom>
        </p:spPr>
      </p:pic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White Rabbit in a nutshell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777" y="1520231"/>
            <a:ext cx="778849" cy="1127719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5131105" y="1149037"/>
            <a:ext cx="1354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CERN &amp; GSI</a:t>
            </a:r>
          </a:p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Accelerator Facilities</a:t>
            </a: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9" b="11028"/>
          <a:stretch/>
        </p:blipFill>
        <p:spPr>
          <a:xfrm>
            <a:off x="8039312" y="3021025"/>
            <a:ext cx="965781" cy="1076882"/>
          </a:xfrm>
          <a:prstGeom prst="rect">
            <a:avLst/>
          </a:prstGeom>
        </p:spPr>
      </p:pic>
      <p:sp>
        <p:nvSpPr>
          <p:cNvPr id="25" name="pole tekstowe 24"/>
          <p:cNvSpPr txBox="1"/>
          <p:nvPr/>
        </p:nvSpPr>
        <p:spPr>
          <a:xfrm>
            <a:off x="7905239" y="2647950"/>
            <a:ext cx="1244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Cubic </a:t>
            </a:r>
            <a:r>
              <a:rPr lang="en-US" sz="1000" b="1" dirty="0" err="1" smtClean="0">
                <a:latin typeface="Times New Roman" pitchFamily="18" charset="0"/>
                <a:cs typeface="Times New Roman" pitchFamily="18" charset="0"/>
              </a:rPr>
              <a:t>Kilometre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Neutrino Telescope</a:t>
            </a:r>
          </a:p>
        </p:txBody>
      </p:sp>
      <p:pic>
        <p:nvPicPr>
          <p:cNvPr id="26" name="Obraz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9"/>
          <a:stretch/>
        </p:blipFill>
        <p:spPr>
          <a:xfrm>
            <a:off x="5438674" y="3013037"/>
            <a:ext cx="750860" cy="1076882"/>
          </a:xfrm>
          <a:prstGeom prst="rect">
            <a:avLst/>
          </a:prstGeom>
        </p:spPr>
      </p:pic>
      <p:sp>
        <p:nvSpPr>
          <p:cNvPr id="27" name="pole tekstowe 26"/>
          <p:cNvSpPr txBox="1"/>
          <p:nvPr/>
        </p:nvSpPr>
        <p:spPr>
          <a:xfrm>
            <a:off x="5050154" y="2647950"/>
            <a:ext cx="151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European Space Agency</a:t>
            </a:r>
          </a:p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for Galileo</a:t>
            </a:r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4205735"/>
            <a:ext cx="1219201" cy="301752"/>
          </a:xfrm>
          <a:prstGeom prst="rect">
            <a:avLst/>
          </a:prstGeom>
        </p:spPr>
      </p:pic>
      <p:sp>
        <p:nvSpPr>
          <p:cNvPr id="29" name="pole tekstowe 28"/>
          <p:cNvSpPr txBox="1"/>
          <p:nvPr/>
        </p:nvSpPr>
        <p:spPr>
          <a:xfrm>
            <a:off x="6781801" y="4171950"/>
            <a:ext cx="2133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Telecommunication for</a:t>
            </a:r>
            <a:br>
              <a:rPr lang="en-US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High Accuracy Time Dissemination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233501" y="4580751"/>
            <a:ext cx="39866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  <a:hlinkClick r:id="rId10"/>
              </a:rPr>
              <a:t>http://www.ohwr.org/projects/white-rabbit/wiki/WRUsers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032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06078"/>
            <a:ext cx="5181600" cy="3394472"/>
          </a:xfrm>
        </p:spPr>
        <p:txBody>
          <a:bodyPr>
            <a:noAutofit/>
          </a:bodyPr>
          <a:lstStyle/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CERN and GSI initiative for control &amp; timing</a:t>
            </a:r>
          </a:p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Based on well-established standards</a:t>
            </a:r>
          </a:p>
          <a:p>
            <a:pPr marL="569913" lvl="1" indent="-169863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Ethernet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(IEEE 802.3)</a:t>
            </a:r>
          </a:p>
          <a:p>
            <a:pPr marL="569913" lvl="1" indent="-169863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Bridged Local Area Network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(IEEE 802.1Q)</a:t>
            </a:r>
          </a:p>
          <a:p>
            <a:pPr marL="569913" lvl="1" indent="-169863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Precision Time Protocol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(IEEE 1588)</a:t>
            </a:r>
          </a:p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Extends standards to provide</a:t>
            </a:r>
          </a:p>
          <a:p>
            <a:pPr marL="569913" lvl="1" indent="-169863"/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Sub-ns </a:t>
            </a:r>
            <a:r>
              <a:rPr lang="en-US" sz="1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synchronisation</a:t>
            </a:r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(included in IEEE 1588)</a:t>
            </a:r>
          </a:p>
          <a:p>
            <a:pPr marL="569913" lvl="1" indent="-169863"/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Deterministic data transfer</a:t>
            </a:r>
          </a:p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Initial specs: links ≤10 km &amp; ≤2000 nodes</a:t>
            </a:r>
          </a:p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Open Source and commercially available</a:t>
            </a:r>
          </a:p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Many applications worldwide</a:t>
            </a:r>
          </a:p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More in “Introduction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 WR Technologies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  <a:hlinkClick r:id="rId2"/>
              </a:rPr>
              <a:t>https://indico.cern.ch/event/862562/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69863" indent="-169863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5036916" y="1556395"/>
            <a:ext cx="1511789" cy="1091555"/>
          </a:xfrm>
          <a:prstGeom prst="rect">
            <a:avLst/>
          </a:prstGeom>
        </p:spPr>
      </p:pic>
      <p:grpSp>
        <p:nvGrpSpPr>
          <p:cNvPr id="16" name="Grupa 15"/>
          <p:cNvGrpSpPr/>
          <p:nvPr/>
        </p:nvGrpSpPr>
        <p:grpSpPr>
          <a:xfrm>
            <a:off x="6460695" y="2647950"/>
            <a:ext cx="1545616" cy="1441968"/>
            <a:chOff x="7107200" y="2533039"/>
            <a:chExt cx="1545616" cy="1441968"/>
          </a:xfrm>
        </p:grpSpPr>
        <p:pic>
          <p:nvPicPr>
            <p:cNvPr id="7" name="Obraz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3" t="268" r="14650" b="16230"/>
            <a:stretch/>
          </p:blipFill>
          <p:spPr>
            <a:xfrm>
              <a:off x="7183726" y="2898125"/>
              <a:ext cx="1364286" cy="1076882"/>
            </a:xfrm>
            <a:prstGeom prst="rect">
              <a:avLst/>
            </a:prstGeom>
          </p:spPr>
        </p:pic>
        <p:sp>
          <p:nvSpPr>
            <p:cNvPr id="9" name="pole tekstowe 8"/>
            <p:cNvSpPr txBox="1"/>
            <p:nvPr/>
          </p:nvSpPr>
          <p:spPr>
            <a:xfrm>
              <a:off x="7107200" y="2533039"/>
              <a:ext cx="1545616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latin typeface="Times New Roman" pitchFamily="18" charset="0"/>
                  <a:cs typeface="Times New Roman" pitchFamily="18" charset="0"/>
                </a:rPr>
                <a:t>Large High Altitude Air </a:t>
              </a:r>
            </a:p>
            <a:p>
              <a:pPr algn="ctr"/>
              <a:r>
                <a:rPr lang="en-US" sz="1000" b="1" dirty="0" smtClean="0">
                  <a:latin typeface="Times New Roman" pitchFamily="18" charset="0"/>
                  <a:cs typeface="Times New Roman" pitchFamily="18" charset="0"/>
                </a:rPr>
                <a:t>Shower Observatory</a:t>
              </a:r>
            </a:p>
          </p:txBody>
        </p:sp>
      </p:grpSp>
      <p:grpSp>
        <p:nvGrpSpPr>
          <p:cNvPr id="2" name="Grupa 1"/>
          <p:cNvGrpSpPr/>
          <p:nvPr/>
        </p:nvGrpSpPr>
        <p:grpSpPr>
          <a:xfrm>
            <a:off x="6528901" y="1155180"/>
            <a:ext cx="1371600" cy="1492769"/>
            <a:chOff x="4929285" y="1394731"/>
            <a:chExt cx="1371600" cy="1492769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28" t="24826" r="5568" b="24020"/>
            <a:stretch/>
          </p:blipFill>
          <p:spPr>
            <a:xfrm>
              <a:off x="5007983" y="1640952"/>
              <a:ext cx="1251807" cy="1246548"/>
            </a:xfrm>
            <a:prstGeom prst="rect">
              <a:avLst/>
            </a:prstGeom>
          </p:spPr>
        </p:pic>
        <p:sp>
          <p:nvSpPr>
            <p:cNvPr id="10" name="pole tekstowe 9"/>
            <p:cNvSpPr txBox="1"/>
            <p:nvPr/>
          </p:nvSpPr>
          <p:spPr>
            <a:xfrm>
              <a:off x="4929285" y="1394731"/>
              <a:ext cx="1371600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b="1" dirty="0" smtClean="0">
                  <a:latin typeface="Times New Roman" pitchFamily="18" charset="0"/>
                  <a:cs typeface="Times New Roman" pitchFamily="18" charset="0"/>
                </a:rPr>
                <a:t>German Stock Exchange</a:t>
              </a:r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7888407" y="1149037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National Time Labs</a:t>
            </a:r>
          </a:p>
          <a:p>
            <a:r>
              <a:rPr lang="en-US" sz="800" b="1" dirty="0" smtClean="0">
                <a:latin typeface="Times New Roman" pitchFamily="18" charset="0"/>
                <a:cs typeface="Times New Roman" pitchFamily="18" charset="0"/>
              </a:rPr>
              <a:t>(NL, FI, FR, US, UK, IT)</a:t>
            </a:r>
          </a:p>
        </p:txBody>
      </p:sp>
      <p:pic>
        <p:nvPicPr>
          <p:cNvPr id="1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75" y="18600"/>
            <a:ext cx="1069325" cy="972000"/>
          </a:xfrm>
          <a:prstGeom prst="rect">
            <a:avLst/>
          </a:prstGeom>
        </p:spPr>
      </p:pic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White Rabbit in a nutshell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777" y="1520231"/>
            <a:ext cx="778849" cy="1127719"/>
          </a:xfrm>
          <a:prstGeom prst="rect">
            <a:avLst/>
          </a:prstGeom>
        </p:spPr>
      </p:pic>
      <p:sp>
        <p:nvSpPr>
          <p:cNvPr id="17" name="pole tekstowe 16"/>
          <p:cNvSpPr txBox="1"/>
          <p:nvPr/>
        </p:nvSpPr>
        <p:spPr>
          <a:xfrm>
            <a:off x="5131105" y="1149037"/>
            <a:ext cx="1354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CERN &amp; GSI</a:t>
            </a:r>
          </a:p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Accelerator Facilities</a:t>
            </a: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9" b="11028"/>
          <a:stretch/>
        </p:blipFill>
        <p:spPr>
          <a:xfrm>
            <a:off x="8039312" y="3021025"/>
            <a:ext cx="965781" cy="1076882"/>
          </a:xfrm>
          <a:prstGeom prst="rect">
            <a:avLst/>
          </a:prstGeom>
        </p:spPr>
      </p:pic>
      <p:sp>
        <p:nvSpPr>
          <p:cNvPr id="25" name="pole tekstowe 24"/>
          <p:cNvSpPr txBox="1"/>
          <p:nvPr/>
        </p:nvSpPr>
        <p:spPr>
          <a:xfrm>
            <a:off x="7905239" y="2647950"/>
            <a:ext cx="1244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Cubic </a:t>
            </a:r>
            <a:r>
              <a:rPr lang="en-US" sz="1000" b="1" dirty="0" err="1" smtClean="0">
                <a:latin typeface="Times New Roman" pitchFamily="18" charset="0"/>
                <a:cs typeface="Times New Roman" pitchFamily="18" charset="0"/>
              </a:rPr>
              <a:t>Kilometre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Neutrino Telescope</a:t>
            </a:r>
          </a:p>
        </p:txBody>
      </p:sp>
      <p:pic>
        <p:nvPicPr>
          <p:cNvPr id="26" name="Obraz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9"/>
          <a:stretch/>
        </p:blipFill>
        <p:spPr>
          <a:xfrm>
            <a:off x="5438674" y="3013037"/>
            <a:ext cx="750860" cy="1076882"/>
          </a:xfrm>
          <a:prstGeom prst="rect">
            <a:avLst/>
          </a:prstGeom>
        </p:spPr>
      </p:pic>
      <p:sp>
        <p:nvSpPr>
          <p:cNvPr id="27" name="pole tekstowe 26"/>
          <p:cNvSpPr txBox="1"/>
          <p:nvPr/>
        </p:nvSpPr>
        <p:spPr>
          <a:xfrm>
            <a:off x="5050154" y="2647950"/>
            <a:ext cx="151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European Space Agency</a:t>
            </a:r>
          </a:p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for Galileo</a:t>
            </a:r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4205735"/>
            <a:ext cx="1219201" cy="301752"/>
          </a:xfrm>
          <a:prstGeom prst="rect">
            <a:avLst/>
          </a:prstGeom>
        </p:spPr>
      </p:pic>
      <p:sp>
        <p:nvSpPr>
          <p:cNvPr id="29" name="pole tekstowe 28"/>
          <p:cNvSpPr txBox="1"/>
          <p:nvPr/>
        </p:nvSpPr>
        <p:spPr>
          <a:xfrm>
            <a:off x="6781801" y="4171950"/>
            <a:ext cx="2133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Telecommunication for</a:t>
            </a:r>
            <a:br>
              <a:rPr lang="en-US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High Accuracy Time Dissemination</a:t>
            </a:r>
          </a:p>
        </p:txBody>
      </p:sp>
      <p:sp>
        <p:nvSpPr>
          <p:cNvPr id="31" name="Prostokąt 30"/>
          <p:cNvSpPr/>
          <p:nvPr/>
        </p:nvSpPr>
        <p:spPr>
          <a:xfrm>
            <a:off x="5233501" y="4580751"/>
            <a:ext cx="39866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  <a:hlinkClick r:id="rId11"/>
              </a:rPr>
              <a:t>http://www.ohwr.org/projects/white-rabbit/wiki/WRUsers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83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Outline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WR in a nutshell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over WR (Maciej)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WR Trigger Distribution 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Dimitris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RF Signal Distribution over WR (John)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8254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147"/>
          <p:cNvGrpSpPr/>
          <p:nvPr/>
        </p:nvGrpSpPr>
        <p:grpSpPr>
          <a:xfrm flipV="1">
            <a:off x="4168490" y="587846"/>
            <a:ext cx="3908710" cy="3888903"/>
            <a:chOff x="5124000" y="2264843"/>
            <a:chExt cx="3727566" cy="3708677"/>
          </a:xfrm>
        </p:grpSpPr>
        <p:grpSp>
          <p:nvGrpSpPr>
            <p:cNvPr id="29" name="Group 146"/>
            <p:cNvGrpSpPr/>
            <p:nvPr/>
          </p:nvGrpSpPr>
          <p:grpSpPr>
            <a:xfrm>
              <a:off x="5124000" y="2327271"/>
              <a:ext cx="3727566" cy="3646249"/>
              <a:chOff x="5641186" y="2473779"/>
              <a:chExt cx="3002978" cy="3072596"/>
            </a:xfrm>
          </p:grpSpPr>
          <p:pic>
            <p:nvPicPr>
              <p:cNvPr id="31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88" t="23509" r="26794"/>
              <a:stretch/>
            </p:blipFill>
            <p:spPr>
              <a:xfrm>
                <a:off x="5641186" y="2473779"/>
                <a:ext cx="3002978" cy="3072596"/>
              </a:xfrm>
              <a:prstGeom prst="rect">
                <a:avLst/>
              </a:prstGeom>
            </p:spPr>
          </p:pic>
          <p:sp>
            <p:nvSpPr>
              <p:cNvPr id="32" name="Rounded Rectangle 9"/>
              <p:cNvSpPr/>
              <p:nvPr/>
            </p:nvSpPr>
            <p:spPr>
              <a:xfrm>
                <a:off x="5981700" y="2895600"/>
                <a:ext cx="2285999" cy="2209799"/>
              </a:xfrm>
              <a:prstGeom prst="roundRect">
                <a:avLst>
                  <a:gd name="adj" fmla="val 37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0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25" r="26667"/>
            <a:stretch/>
          </p:blipFill>
          <p:spPr>
            <a:xfrm>
              <a:off x="6556728" y="2264843"/>
              <a:ext cx="1038687" cy="634770"/>
            </a:xfrm>
            <a:prstGeom prst="rect">
              <a:avLst/>
            </a:prstGeom>
          </p:spPr>
        </p:pic>
      </p:grpSp>
      <p:pic>
        <p:nvPicPr>
          <p:cNvPr id="35" name="Picture 60" descr="http://www.liv.ac.uk/science_eng_images/physics/hep/BeamInjec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81826"/>
            <a:ext cx="774840" cy="49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29"/>
          <p:cNvSpPr txBox="1"/>
          <p:nvPr/>
        </p:nvSpPr>
        <p:spPr>
          <a:xfrm>
            <a:off x="3857301" y="4497910"/>
            <a:ext cx="1248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B</a:t>
            </a:r>
            <a:r>
              <a:rPr lang="en-US" dirty="0" smtClean="0"/>
              <a:t>eam 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en-US" dirty="0" smtClean="0"/>
              <a:t>nst. </a:t>
            </a:r>
          </a:p>
          <a:p>
            <a:pPr algn="ctr"/>
            <a:r>
              <a:rPr lang="en-US" dirty="0" smtClean="0"/>
              <a:t>Diagnostics</a:t>
            </a:r>
          </a:p>
        </p:txBody>
      </p:sp>
      <p:grpSp>
        <p:nvGrpSpPr>
          <p:cNvPr id="37" name="Group 35"/>
          <p:cNvGrpSpPr/>
          <p:nvPr/>
        </p:nvGrpSpPr>
        <p:grpSpPr>
          <a:xfrm>
            <a:off x="7639614" y="3867150"/>
            <a:ext cx="874964" cy="456505"/>
            <a:chOff x="6182280" y="5681142"/>
            <a:chExt cx="1618695" cy="784108"/>
          </a:xfrm>
        </p:grpSpPr>
        <p:sp>
          <p:nvSpPr>
            <p:cNvPr id="38" name="Cube 36"/>
            <p:cNvSpPr/>
            <p:nvPr/>
          </p:nvSpPr>
          <p:spPr>
            <a:xfrm>
              <a:off x="6182280" y="5681142"/>
              <a:ext cx="1618695" cy="784108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7"/>
            <p:cNvSpPr/>
            <p:nvPr/>
          </p:nvSpPr>
          <p:spPr>
            <a:xfrm>
              <a:off x="6925346" y="6019800"/>
              <a:ext cx="542254" cy="3365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c 38"/>
            <p:cNvSpPr/>
            <p:nvPr/>
          </p:nvSpPr>
          <p:spPr>
            <a:xfrm>
              <a:off x="7010400" y="6095999"/>
              <a:ext cx="381000" cy="369251"/>
            </a:xfrm>
            <a:prstGeom prst="arc">
              <a:avLst>
                <a:gd name="adj1" fmla="val 10767061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39"/>
            <p:cNvCxnSpPr/>
            <p:nvPr/>
          </p:nvCxnSpPr>
          <p:spPr>
            <a:xfrm>
              <a:off x="7010400" y="6095999"/>
              <a:ext cx="186073" cy="184625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0"/>
            <p:cNvSpPr txBox="1"/>
            <p:nvPr/>
          </p:nvSpPr>
          <p:spPr>
            <a:xfrm>
              <a:off x="7361718" y="5931469"/>
              <a:ext cx="211764" cy="272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100" dirty="0" smtClean="0"/>
                <a:t>V</a:t>
              </a:r>
              <a:endParaRPr lang="en-US" dirty="0"/>
            </a:p>
          </p:txBody>
        </p:sp>
        <p:sp>
          <p:nvSpPr>
            <p:cNvPr id="43" name="Donut 41"/>
            <p:cNvSpPr/>
            <p:nvPr/>
          </p:nvSpPr>
          <p:spPr>
            <a:xfrm>
              <a:off x="6286103" y="6143626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Donut 42"/>
            <p:cNvSpPr/>
            <p:nvPr/>
          </p:nvSpPr>
          <p:spPr>
            <a:xfrm>
              <a:off x="6536552" y="6143625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Box 43"/>
          <p:cNvSpPr txBox="1"/>
          <p:nvPr/>
        </p:nvSpPr>
        <p:spPr>
          <a:xfrm>
            <a:off x="7533165" y="4481576"/>
            <a:ext cx="108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</a:t>
            </a:r>
            <a:r>
              <a:rPr lang="pl-PL" dirty="0" smtClean="0"/>
              <a:t>ower </a:t>
            </a:r>
          </a:p>
          <a:p>
            <a:pPr algn="ctr"/>
            <a:r>
              <a:rPr lang="en-US" dirty="0" smtClean="0"/>
              <a:t>converter</a:t>
            </a:r>
            <a:endParaRPr lang="pl-PL" dirty="0" smtClean="0"/>
          </a:p>
        </p:txBody>
      </p:sp>
      <p:sp>
        <p:nvSpPr>
          <p:cNvPr id="47" name="TextBox 151"/>
          <p:cNvSpPr txBox="1"/>
          <p:nvPr/>
        </p:nvSpPr>
        <p:spPr>
          <a:xfrm>
            <a:off x="6441872" y="240030"/>
            <a:ext cx="6447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 (t)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49" name="Straight Arrow Connector 160"/>
          <p:cNvCxnSpPr/>
          <p:nvPr/>
        </p:nvCxnSpPr>
        <p:spPr>
          <a:xfrm>
            <a:off x="5574661" y="3714749"/>
            <a:ext cx="1342683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61"/>
          <p:cNvSpPr txBox="1"/>
          <p:nvPr/>
        </p:nvSpPr>
        <p:spPr>
          <a:xfrm>
            <a:off x="5791200" y="3345418"/>
            <a:ext cx="7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f</a:t>
            </a:r>
            <a:r>
              <a:rPr lang="en-US" b="1" baseline="-25000" dirty="0" smtClean="0">
                <a:solidFill>
                  <a:srgbClr val="0070C0"/>
                </a:solidFill>
              </a:rPr>
              <a:t>rev </a:t>
            </a:r>
            <a:r>
              <a:rPr lang="en-US" b="1" dirty="0">
                <a:solidFill>
                  <a:srgbClr val="0070C0"/>
                </a:solidFill>
              </a:rPr>
              <a:t>(t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6" name="TextBox 13"/>
          <p:cNvSpPr txBox="1"/>
          <p:nvPr/>
        </p:nvSpPr>
        <p:spPr>
          <a:xfrm>
            <a:off x="5437876" y="4497169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Accelerating </a:t>
            </a:r>
            <a:endParaRPr lang="pl-PL" dirty="0" smtClean="0"/>
          </a:p>
          <a:p>
            <a:pPr algn="ctr"/>
            <a:r>
              <a:rPr lang="en-US" dirty="0" smtClean="0"/>
              <a:t>RF </a:t>
            </a:r>
            <a:r>
              <a:rPr lang="pl-PL" dirty="0" smtClean="0"/>
              <a:t>c</a:t>
            </a:r>
            <a:r>
              <a:rPr lang="en-US" dirty="0" smtClean="0"/>
              <a:t>avity</a:t>
            </a:r>
          </a:p>
        </p:txBody>
      </p:sp>
      <p:cxnSp>
        <p:nvCxnSpPr>
          <p:cNvPr id="138" name="Straight Arrow Connector 154"/>
          <p:cNvCxnSpPr/>
          <p:nvPr/>
        </p:nvCxnSpPr>
        <p:spPr>
          <a:xfrm flipH="1">
            <a:off x="6672096" y="979558"/>
            <a:ext cx="245248" cy="53123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oup 24"/>
          <p:cNvGrpSpPr/>
          <p:nvPr/>
        </p:nvGrpSpPr>
        <p:grpSpPr>
          <a:xfrm>
            <a:off x="6880251" y="762000"/>
            <a:ext cx="176638" cy="176638"/>
            <a:chOff x="5181600" y="5486400"/>
            <a:chExt cx="457200" cy="457200"/>
          </a:xfrm>
        </p:grpSpPr>
        <p:sp>
          <p:nvSpPr>
            <p:cNvPr id="142" name="Oval 21"/>
            <p:cNvSpPr/>
            <p:nvPr/>
          </p:nvSpPr>
          <p:spPr>
            <a:xfrm>
              <a:off x="5181600" y="54864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22"/>
            <p:cNvSpPr/>
            <p:nvPr/>
          </p:nvSpPr>
          <p:spPr>
            <a:xfrm>
              <a:off x="5337823" y="5638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4" name="Elbow Connector 44"/>
          <p:cNvCxnSpPr>
            <a:stCxn id="38" idx="5"/>
          </p:cNvCxnSpPr>
          <p:nvPr/>
        </p:nvCxnSpPr>
        <p:spPr>
          <a:xfrm flipH="1" flipV="1">
            <a:off x="7315200" y="820879"/>
            <a:ext cx="1199378" cy="3217460"/>
          </a:xfrm>
          <a:prstGeom prst="bentConnector4">
            <a:avLst>
              <a:gd name="adj1" fmla="val -19060"/>
              <a:gd name="adj2" fmla="val 100974"/>
            </a:avLst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15"/>
          <p:cNvSpPr txBox="1"/>
          <p:nvPr/>
        </p:nvSpPr>
        <p:spPr>
          <a:xfrm>
            <a:off x="6975724" y="101530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Bending</a:t>
            </a:r>
          </a:p>
          <a:p>
            <a:pPr algn="ctr"/>
            <a:r>
              <a:rPr lang="pl-PL" dirty="0" smtClean="0"/>
              <a:t>m</a:t>
            </a:r>
            <a:r>
              <a:rPr lang="en-US" dirty="0" smtClean="0"/>
              <a:t>agnet</a:t>
            </a:r>
            <a:endParaRPr lang="pl-PL" dirty="0" smtClean="0"/>
          </a:p>
        </p:txBody>
      </p:sp>
      <p:sp>
        <p:nvSpPr>
          <p:cNvPr id="325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Synchrotron operation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6" name="Content Placeholder 2"/>
          <p:cNvSpPr txBox="1">
            <a:spLocks/>
          </p:cNvSpPr>
          <p:nvPr/>
        </p:nvSpPr>
        <p:spPr>
          <a:xfrm>
            <a:off x="171056" y="1074435"/>
            <a:ext cx="5266820" cy="2411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Coordination required between:</a:t>
            </a: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 (t)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– RF in accelerating cavities</a:t>
            </a:r>
          </a:p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B(t)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– magnetic field in bending magnets</a:t>
            </a:r>
          </a:p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I(t)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– current provided by power converters</a:t>
            </a:r>
          </a:p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Beam Instrumentation diagnostics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" name="Prostokąt 327"/>
          <p:cNvSpPr/>
          <p:nvPr/>
        </p:nvSpPr>
        <p:spPr>
          <a:xfrm>
            <a:off x="8305800" y="2142153"/>
            <a:ext cx="5229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 (Tekst podstawowy)"/>
                <a:cs typeface="Times New Roman" pitchFamily="18" charset="0"/>
              </a:rPr>
              <a:t>I(t) </a:t>
            </a:r>
            <a:endParaRPr lang="en-US" sz="1600" dirty="0">
              <a:latin typeface="Calibri (Tekst podstawowy)"/>
            </a:endParaRPr>
          </a:p>
        </p:txBody>
      </p:sp>
    </p:spTree>
    <p:extLst>
      <p:ext uri="{BB962C8B-B14F-4D97-AF65-F5344CB8AC3E}">
        <p14:creationId xmlns:p14="http://schemas.microsoft.com/office/powerpoint/2010/main" val="40927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147"/>
          <p:cNvGrpSpPr/>
          <p:nvPr/>
        </p:nvGrpSpPr>
        <p:grpSpPr>
          <a:xfrm flipV="1">
            <a:off x="4168490" y="587846"/>
            <a:ext cx="3908710" cy="3888903"/>
            <a:chOff x="5124000" y="2264843"/>
            <a:chExt cx="3727566" cy="3708677"/>
          </a:xfrm>
        </p:grpSpPr>
        <p:grpSp>
          <p:nvGrpSpPr>
            <p:cNvPr id="29" name="Group 146"/>
            <p:cNvGrpSpPr/>
            <p:nvPr/>
          </p:nvGrpSpPr>
          <p:grpSpPr>
            <a:xfrm>
              <a:off x="5124000" y="2327271"/>
              <a:ext cx="3727566" cy="3646249"/>
              <a:chOff x="5641186" y="2473779"/>
              <a:chExt cx="3002978" cy="3072596"/>
            </a:xfrm>
          </p:grpSpPr>
          <p:pic>
            <p:nvPicPr>
              <p:cNvPr id="31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88" t="23509" r="26794"/>
              <a:stretch/>
            </p:blipFill>
            <p:spPr>
              <a:xfrm>
                <a:off x="5641186" y="2473779"/>
                <a:ext cx="3002978" cy="3072596"/>
              </a:xfrm>
              <a:prstGeom prst="rect">
                <a:avLst/>
              </a:prstGeom>
            </p:spPr>
          </p:pic>
          <p:sp>
            <p:nvSpPr>
              <p:cNvPr id="32" name="Rounded Rectangle 9"/>
              <p:cNvSpPr/>
              <p:nvPr/>
            </p:nvSpPr>
            <p:spPr>
              <a:xfrm>
                <a:off x="5981700" y="2895600"/>
                <a:ext cx="2285999" cy="2209799"/>
              </a:xfrm>
              <a:prstGeom prst="roundRect">
                <a:avLst>
                  <a:gd name="adj" fmla="val 37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0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25" r="26667"/>
            <a:stretch/>
          </p:blipFill>
          <p:spPr>
            <a:xfrm>
              <a:off x="6556728" y="2264843"/>
              <a:ext cx="1038687" cy="634770"/>
            </a:xfrm>
            <a:prstGeom prst="rect">
              <a:avLst/>
            </a:prstGeom>
          </p:spPr>
        </p:pic>
      </p:grpSp>
      <p:pic>
        <p:nvPicPr>
          <p:cNvPr id="35" name="Picture 60" descr="http://www.liv.ac.uk/science_eng_images/physics/hep/BeamInjec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81826"/>
            <a:ext cx="774840" cy="49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29"/>
          <p:cNvSpPr txBox="1"/>
          <p:nvPr/>
        </p:nvSpPr>
        <p:spPr>
          <a:xfrm>
            <a:off x="3857301" y="4497910"/>
            <a:ext cx="1248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B</a:t>
            </a:r>
            <a:r>
              <a:rPr lang="en-US" dirty="0" smtClean="0"/>
              <a:t>eam 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en-US" dirty="0" smtClean="0"/>
              <a:t>nst. </a:t>
            </a:r>
          </a:p>
          <a:p>
            <a:pPr algn="ctr"/>
            <a:r>
              <a:rPr lang="en-US" dirty="0" smtClean="0"/>
              <a:t>Diagnostics</a:t>
            </a:r>
          </a:p>
        </p:txBody>
      </p:sp>
      <p:grpSp>
        <p:nvGrpSpPr>
          <p:cNvPr id="37" name="Group 35"/>
          <p:cNvGrpSpPr/>
          <p:nvPr/>
        </p:nvGrpSpPr>
        <p:grpSpPr>
          <a:xfrm>
            <a:off x="7639614" y="3867150"/>
            <a:ext cx="874964" cy="456505"/>
            <a:chOff x="6182280" y="5681142"/>
            <a:chExt cx="1618695" cy="784108"/>
          </a:xfrm>
        </p:grpSpPr>
        <p:sp>
          <p:nvSpPr>
            <p:cNvPr id="38" name="Cube 36"/>
            <p:cNvSpPr/>
            <p:nvPr/>
          </p:nvSpPr>
          <p:spPr>
            <a:xfrm>
              <a:off x="6182280" y="5681142"/>
              <a:ext cx="1618695" cy="784108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7"/>
            <p:cNvSpPr/>
            <p:nvPr/>
          </p:nvSpPr>
          <p:spPr>
            <a:xfrm>
              <a:off x="6925346" y="6019800"/>
              <a:ext cx="542254" cy="3365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c 38"/>
            <p:cNvSpPr/>
            <p:nvPr/>
          </p:nvSpPr>
          <p:spPr>
            <a:xfrm>
              <a:off x="7010400" y="6095999"/>
              <a:ext cx="381000" cy="369251"/>
            </a:xfrm>
            <a:prstGeom prst="arc">
              <a:avLst>
                <a:gd name="adj1" fmla="val 10767061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39"/>
            <p:cNvCxnSpPr/>
            <p:nvPr/>
          </p:nvCxnSpPr>
          <p:spPr>
            <a:xfrm>
              <a:off x="7010400" y="6095999"/>
              <a:ext cx="186073" cy="184625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0"/>
            <p:cNvSpPr txBox="1"/>
            <p:nvPr/>
          </p:nvSpPr>
          <p:spPr>
            <a:xfrm>
              <a:off x="7361718" y="5931469"/>
              <a:ext cx="211764" cy="272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100" dirty="0" smtClean="0"/>
                <a:t>V</a:t>
              </a:r>
              <a:endParaRPr lang="en-US" dirty="0"/>
            </a:p>
          </p:txBody>
        </p:sp>
        <p:sp>
          <p:nvSpPr>
            <p:cNvPr id="43" name="Donut 41"/>
            <p:cNvSpPr/>
            <p:nvPr/>
          </p:nvSpPr>
          <p:spPr>
            <a:xfrm>
              <a:off x="6286103" y="6143626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Donut 42"/>
            <p:cNvSpPr/>
            <p:nvPr/>
          </p:nvSpPr>
          <p:spPr>
            <a:xfrm>
              <a:off x="6536552" y="6143625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Box 43"/>
          <p:cNvSpPr txBox="1"/>
          <p:nvPr/>
        </p:nvSpPr>
        <p:spPr>
          <a:xfrm>
            <a:off x="7533165" y="4481576"/>
            <a:ext cx="108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</a:t>
            </a:r>
            <a:r>
              <a:rPr lang="pl-PL" dirty="0" smtClean="0"/>
              <a:t>ower </a:t>
            </a:r>
          </a:p>
          <a:p>
            <a:pPr algn="ctr"/>
            <a:r>
              <a:rPr lang="en-US" dirty="0" smtClean="0"/>
              <a:t>converter</a:t>
            </a:r>
            <a:endParaRPr lang="pl-PL" dirty="0" smtClean="0"/>
          </a:p>
        </p:txBody>
      </p:sp>
      <p:sp>
        <p:nvSpPr>
          <p:cNvPr id="47" name="TextBox 151"/>
          <p:cNvSpPr txBox="1"/>
          <p:nvPr/>
        </p:nvSpPr>
        <p:spPr>
          <a:xfrm>
            <a:off x="6441872" y="240030"/>
            <a:ext cx="6447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 (t)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49" name="Straight Arrow Connector 160"/>
          <p:cNvCxnSpPr/>
          <p:nvPr/>
        </p:nvCxnSpPr>
        <p:spPr>
          <a:xfrm>
            <a:off x="5574661" y="3714749"/>
            <a:ext cx="1342683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61"/>
          <p:cNvSpPr txBox="1"/>
          <p:nvPr/>
        </p:nvSpPr>
        <p:spPr>
          <a:xfrm>
            <a:off x="5791200" y="3345418"/>
            <a:ext cx="7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f</a:t>
            </a:r>
            <a:r>
              <a:rPr lang="en-US" b="1" baseline="-25000" dirty="0" smtClean="0">
                <a:solidFill>
                  <a:srgbClr val="0070C0"/>
                </a:solidFill>
              </a:rPr>
              <a:t>rev </a:t>
            </a:r>
            <a:r>
              <a:rPr lang="en-US" b="1" dirty="0">
                <a:solidFill>
                  <a:srgbClr val="0070C0"/>
                </a:solidFill>
              </a:rPr>
              <a:t>(t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6" name="TextBox 13"/>
          <p:cNvSpPr txBox="1"/>
          <p:nvPr/>
        </p:nvSpPr>
        <p:spPr>
          <a:xfrm>
            <a:off x="5437876" y="4497169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Accelerating </a:t>
            </a:r>
            <a:endParaRPr lang="pl-PL" dirty="0" smtClean="0"/>
          </a:p>
          <a:p>
            <a:pPr algn="ctr"/>
            <a:r>
              <a:rPr lang="en-US" dirty="0" smtClean="0"/>
              <a:t>RF </a:t>
            </a:r>
            <a:r>
              <a:rPr lang="pl-PL" dirty="0" smtClean="0"/>
              <a:t>c</a:t>
            </a:r>
            <a:r>
              <a:rPr lang="en-US" dirty="0" smtClean="0"/>
              <a:t>avity</a:t>
            </a:r>
          </a:p>
        </p:txBody>
      </p:sp>
      <p:cxnSp>
        <p:nvCxnSpPr>
          <p:cNvPr id="138" name="Straight Arrow Connector 154"/>
          <p:cNvCxnSpPr/>
          <p:nvPr/>
        </p:nvCxnSpPr>
        <p:spPr>
          <a:xfrm flipH="1">
            <a:off x="6672096" y="979558"/>
            <a:ext cx="245248" cy="53123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oup 24"/>
          <p:cNvGrpSpPr/>
          <p:nvPr/>
        </p:nvGrpSpPr>
        <p:grpSpPr>
          <a:xfrm>
            <a:off x="6880251" y="762000"/>
            <a:ext cx="176638" cy="176638"/>
            <a:chOff x="5181600" y="5486400"/>
            <a:chExt cx="457200" cy="457200"/>
          </a:xfrm>
        </p:grpSpPr>
        <p:sp>
          <p:nvSpPr>
            <p:cNvPr id="142" name="Oval 21"/>
            <p:cNvSpPr/>
            <p:nvPr/>
          </p:nvSpPr>
          <p:spPr>
            <a:xfrm>
              <a:off x="5181600" y="54864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22"/>
            <p:cNvSpPr/>
            <p:nvPr/>
          </p:nvSpPr>
          <p:spPr>
            <a:xfrm>
              <a:off x="5337823" y="5638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4" name="Elbow Connector 44"/>
          <p:cNvCxnSpPr>
            <a:stCxn id="38" idx="5"/>
          </p:cNvCxnSpPr>
          <p:nvPr/>
        </p:nvCxnSpPr>
        <p:spPr>
          <a:xfrm flipH="1" flipV="1">
            <a:off x="7315200" y="820879"/>
            <a:ext cx="1199378" cy="3217460"/>
          </a:xfrm>
          <a:prstGeom prst="bentConnector4">
            <a:avLst>
              <a:gd name="adj1" fmla="val -19060"/>
              <a:gd name="adj2" fmla="val 100974"/>
            </a:avLst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15"/>
          <p:cNvSpPr txBox="1"/>
          <p:nvPr/>
        </p:nvSpPr>
        <p:spPr>
          <a:xfrm>
            <a:off x="6975724" y="101530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Bending</a:t>
            </a:r>
          </a:p>
          <a:p>
            <a:pPr algn="ctr"/>
            <a:r>
              <a:rPr lang="pl-PL" dirty="0" smtClean="0"/>
              <a:t>m</a:t>
            </a:r>
            <a:r>
              <a:rPr lang="en-US" dirty="0" smtClean="0"/>
              <a:t>agnet</a:t>
            </a:r>
            <a:endParaRPr lang="pl-PL" dirty="0" smtClean="0"/>
          </a:p>
        </p:txBody>
      </p:sp>
      <p:sp>
        <p:nvSpPr>
          <p:cNvPr id="325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Synchrotron operation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6" name="Content Placeholder 2"/>
          <p:cNvSpPr txBox="1">
            <a:spLocks/>
          </p:cNvSpPr>
          <p:nvPr/>
        </p:nvSpPr>
        <p:spPr>
          <a:xfrm>
            <a:off x="171056" y="1074435"/>
            <a:ext cx="5266820" cy="2411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Coordination required between:</a:t>
            </a: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 (t)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– RF in accelerating cavities</a:t>
            </a:r>
          </a:p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B(t)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– magnetic field in bending magnets</a:t>
            </a:r>
          </a:p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I(t)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– current provided by power converters</a:t>
            </a:r>
          </a:p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Beam Instrumentation diagnostics</a:t>
            </a:r>
          </a:p>
          <a:p>
            <a:pPr marL="0" indent="0">
              <a:spcBef>
                <a:spcPts val="800"/>
              </a:spcBef>
              <a:buClrTx/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800"/>
              </a:spcBef>
              <a:buClrTx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Coordination provided by </a:t>
            </a: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system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" name="Prostokąt 327"/>
          <p:cNvSpPr/>
          <p:nvPr/>
        </p:nvSpPr>
        <p:spPr>
          <a:xfrm>
            <a:off x="8305800" y="2142153"/>
            <a:ext cx="5229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 (Tekst podstawowy)"/>
                <a:cs typeface="Times New Roman" pitchFamily="18" charset="0"/>
              </a:rPr>
              <a:t>I(t) </a:t>
            </a:r>
            <a:endParaRPr lang="en-US" sz="1600" dirty="0">
              <a:latin typeface="Calibri (Tekst podstawowy)"/>
            </a:endParaRPr>
          </a:p>
        </p:txBody>
      </p:sp>
    </p:spTree>
    <p:extLst>
      <p:ext uri="{BB962C8B-B14F-4D97-AF65-F5344CB8AC3E}">
        <p14:creationId xmlns:p14="http://schemas.microsoft.com/office/powerpoint/2010/main" val="36637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147"/>
          <p:cNvGrpSpPr/>
          <p:nvPr/>
        </p:nvGrpSpPr>
        <p:grpSpPr>
          <a:xfrm flipV="1">
            <a:off x="4168490" y="587846"/>
            <a:ext cx="3908710" cy="3888903"/>
            <a:chOff x="5124000" y="2264843"/>
            <a:chExt cx="3727566" cy="3708677"/>
          </a:xfrm>
        </p:grpSpPr>
        <p:grpSp>
          <p:nvGrpSpPr>
            <p:cNvPr id="29" name="Group 146"/>
            <p:cNvGrpSpPr/>
            <p:nvPr/>
          </p:nvGrpSpPr>
          <p:grpSpPr>
            <a:xfrm>
              <a:off x="5124000" y="2327271"/>
              <a:ext cx="3727566" cy="3646249"/>
              <a:chOff x="5641186" y="2473779"/>
              <a:chExt cx="3002978" cy="3072596"/>
            </a:xfrm>
          </p:grpSpPr>
          <p:pic>
            <p:nvPicPr>
              <p:cNvPr id="31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88" t="23509" r="26794"/>
              <a:stretch/>
            </p:blipFill>
            <p:spPr>
              <a:xfrm>
                <a:off x="5641186" y="2473779"/>
                <a:ext cx="3002978" cy="3072596"/>
              </a:xfrm>
              <a:prstGeom prst="rect">
                <a:avLst/>
              </a:prstGeom>
            </p:spPr>
          </p:pic>
          <p:sp>
            <p:nvSpPr>
              <p:cNvPr id="32" name="Rounded Rectangle 9"/>
              <p:cNvSpPr/>
              <p:nvPr/>
            </p:nvSpPr>
            <p:spPr>
              <a:xfrm>
                <a:off x="5981700" y="2895600"/>
                <a:ext cx="2285999" cy="2209799"/>
              </a:xfrm>
              <a:prstGeom prst="roundRect">
                <a:avLst>
                  <a:gd name="adj" fmla="val 37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0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25" r="26667"/>
            <a:stretch/>
          </p:blipFill>
          <p:spPr>
            <a:xfrm>
              <a:off x="6556728" y="2264843"/>
              <a:ext cx="1038687" cy="634770"/>
            </a:xfrm>
            <a:prstGeom prst="rect">
              <a:avLst/>
            </a:prstGeom>
          </p:spPr>
        </p:pic>
      </p:grpSp>
      <p:pic>
        <p:nvPicPr>
          <p:cNvPr id="35" name="Picture 60" descr="http://www.liv.ac.uk/science_eng_images/physics/hep/BeamInjec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81826"/>
            <a:ext cx="774840" cy="49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29"/>
          <p:cNvSpPr txBox="1"/>
          <p:nvPr/>
        </p:nvSpPr>
        <p:spPr>
          <a:xfrm>
            <a:off x="3857301" y="4497910"/>
            <a:ext cx="1248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B</a:t>
            </a:r>
            <a:r>
              <a:rPr lang="en-US" dirty="0" smtClean="0"/>
              <a:t>eam 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en-US" dirty="0" smtClean="0"/>
              <a:t>nst. </a:t>
            </a:r>
          </a:p>
          <a:p>
            <a:pPr algn="ctr"/>
            <a:r>
              <a:rPr lang="en-US" dirty="0" smtClean="0"/>
              <a:t>Diagnostics</a:t>
            </a:r>
          </a:p>
        </p:txBody>
      </p:sp>
      <p:grpSp>
        <p:nvGrpSpPr>
          <p:cNvPr id="37" name="Group 35"/>
          <p:cNvGrpSpPr/>
          <p:nvPr/>
        </p:nvGrpSpPr>
        <p:grpSpPr>
          <a:xfrm>
            <a:off x="7639614" y="3867150"/>
            <a:ext cx="874964" cy="456505"/>
            <a:chOff x="6182280" y="5681142"/>
            <a:chExt cx="1618695" cy="784108"/>
          </a:xfrm>
        </p:grpSpPr>
        <p:sp>
          <p:nvSpPr>
            <p:cNvPr id="38" name="Cube 36"/>
            <p:cNvSpPr/>
            <p:nvPr/>
          </p:nvSpPr>
          <p:spPr>
            <a:xfrm>
              <a:off x="6182280" y="5681142"/>
              <a:ext cx="1618695" cy="784108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7"/>
            <p:cNvSpPr/>
            <p:nvPr/>
          </p:nvSpPr>
          <p:spPr>
            <a:xfrm>
              <a:off x="6925346" y="6019800"/>
              <a:ext cx="542254" cy="3365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c 38"/>
            <p:cNvSpPr/>
            <p:nvPr/>
          </p:nvSpPr>
          <p:spPr>
            <a:xfrm>
              <a:off x="7010400" y="6095999"/>
              <a:ext cx="381000" cy="369251"/>
            </a:xfrm>
            <a:prstGeom prst="arc">
              <a:avLst>
                <a:gd name="adj1" fmla="val 10767061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39"/>
            <p:cNvCxnSpPr/>
            <p:nvPr/>
          </p:nvCxnSpPr>
          <p:spPr>
            <a:xfrm>
              <a:off x="7010400" y="6095999"/>
              <a:ext cx="186073" cy="184625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0"/>
            <p:cNvSpPr txBox="1"/>
            <p:nvPr/>
          </p:nvSpPr>
          <p:spPr>
            <a:xfrm>
              <a:off x="7361718" y="5931469"/>
              <a:ext cx="211764" cy="272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100" dirty="0" smtClean="0"/>
                <a:t>V</a:t>
              </a:r>
              <a:endParaRPr lang="en-US" dirty="0"/>
            </a:p>
          </p:txBody>
        </p:sp>
        <p:sp>
          <p:nvSpPr>
            <p:cNvPr id="43" name="Donut 41"/>
            <p:cNvSpPr/>
            <p:nvPr/>
          </p:nvSpPr>
          <p:spPr>
            <a:xfrm>
              <a:off x="6286103" y="6143626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Donut 42"/>
            <p:cNvSpPr/>
            <p:nvPr/>
          </p:nvSpPr>
          <p:spPr>
            <a:xfrm>
              <a:off x="6536552" y="6143625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Box 43"/>
          <p:cNvSpPr txBox="1"/>
          <p:nvPr/>
        </p:nvSpPr>
        <p:spPr>
          <a:xfrm>
            <a:off x="7533165" y="4481576"/>
            <a:ext cx="108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</a:t>
            </a:r>
            <a:r>
              <a:rPr lang="pl-PL" dirty="0" smtClean="0"/>
              <a:t>ower </a:t>
            </a:r>
          </a:p>
          <a:p>
            <a:pPr algn="ctr"/>
            <a:r>
              <a:rPr lang="en-US" dirty="0" smtClean="0"/>
              <a:t>converter</a:t>
            </a:r>
            <a:endParaRPr lang="pl-PL" dirty="0" smtClean="0"/>
          </a:p>
        </p:txBody>
      </p:sp>
      <p:sp>
        <p:nvSpPr>
          <p:cNvPr id="47" name="TextBox 151"/>
          <p:cNvSpPr txBox="1"/>
          <p:nvPr/>
        </p:nvSpPr>
        <p:spPr>
          <a:xfrm>
            <a:off x="6441872" y="240030"/>
            <a:ext cx="6447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 (t)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49" name="Straight Arrow Connector 160"/>
          <p:cNvCxnSpPr/>
          <p:nvPr/>
        </p:nvCxnSpPr>
        <p:spPr>
          <a:xfrm>
            <a:off x="5574661" y="3714749"/>
            <a:ext cx="1342683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61"/>
          <p:cNvSpPr txBox="1"/>
          <p:nvPr/>
        </p:nvSpPr>
        <p:spPr>
          <a:xfrm>
            <a:off x="5791200" y="3345418"/>
            <a:ext cx="7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f</a:t>
            </a:r>
            <a:r>
              <a:rPr lang="en-US" b="1" baseline="-25000" dirty="0" smtClean="0">
                <a:solidFill>
                  <a:srgbClr val="0070C0"/>
                </a:solidFill>
              </a:rPr>
              <a:t>rev </a:t>
            </a:r>
            <a:r>
              <a:rPr lang="en-US" b="1" dirty="0">
                <a:solidFill>
                  <a:srgbClr val="0070C0"/>
                </a:solidFill>
              </a:rPr>
              <a:t>(t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6" name="TextBox 13"/>
          <p:cNvSpPr txBox="1"/>
          <p:nvPr/>
        </p:nvSpPr>
        <p:spPr>
          <a:xfrm>
            <a:off x="5437876" y="4497169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Accelerating </a:t>
            </a:r>
            <a:endParaRPr lang="pl-PL" dirty="0" smtClean="0"/>
          </a:p>
          <a:p>
            <a:pPr algn="ctr"/>
            <a:r>
              <a:rPr lang="en-US" dirty="0" smtClean="0"/>
              <a:t>RF </a:t>
            </a:r>
            <a:r>
              <a:rPr lang="pl-PL" dirty="0" smtClean="0"/>
              <a:t>c</a:t>
            </a:r>
            <a:r>
              <a:rPr lang="en-US" dirty="0" smtClean="0"/>
              <a:t>avity</a:t>
            </a:r>
          </a:p>
        </p:txBody>
      </p:sp>
      <p:cxnSp>
        <p:nvCxnSpPr>
          <p:cNvPr id="138" name="Straight Arrow Connector 154"/>
          <p:cNvCxnSpPr/>
          <p:nvPr/>
        </p:nvCxnSpPr>
        <p:spPr>
          <a:xfrm flipH="1">
            <a:off x="6672096" y="979558"/>
            <a:ext cx="245248" cy="53123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oup 24"/>
          <p:cNvGrpSpPr/>
          <p:nvPr/>
        </p:nvGrpSpPr>
        <p:grpSpPr>
          <a:xfrm>
            <a:off x="6880251" y="762000"/>
            <a:ext cx="176638" cy="176638"/>
            <a:chOff x="5181600" y="5486400"/>
            <a:chExt cx="457200" cy="457200"/>
          </a:xfrm>
        </p:grpSpPr>
        <p:sp>
          <p:nvSpPr>
            <p:cNvPr id="142" name="Oval 21"/>
            <p:cNvSpPr/>
            <p:nvPr/>
          </p:nvSpPr>
          <p:spPr>
            <a:xfrm>
              <a:off x="5181600" y="54864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22"/>
            <p:cNvSpPr/>
            <p:nvPr/>
          </p:nvSpPr>
          <p:spPr>
            <a:xfrm>
              <a:off x="5337823" y="5638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4" name="Elbow Connector 44"/>
          <p:cNvCxnSpPr>
            <a:stCxn id="38" idx="5"/>
          </p:cNvCxnSpPr>
          <p:nvPr/>
        </p:nvCxnSpPr>
        <p:spPr>
          <a:xfrm flipH="1" flipV="1">
            <a:off x="7315200" y="820879"/>
            <a:ext cx="1199378" cy="3217460"/>
          </a:xfrm>
          <a:prstGeom prst="bentConnector4">
            <a:avLst>
              <a:gd name="adj1" fmla="val -19060"/>
              <a:gd name="adj2" fmla="val 100974"/>
            </a:avLst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15"/>
          <p:cNvSpPr txBox="1"/>
          <p:nvPr/>
        </p:nvSpPr>
        <p:spPr>
          <a:xfrm>
            <a:off x="6975724" y="101530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Bending</a:t>
            </a:r>
          </a:p>
          <a:p>
            <a:pPr algn="ctr"/>
            <a:r>
              <a:rPr lang="pl-PL" dirty="0" smtClean="0"/>
              <a:t>m</a:t>
            </a:r>
            <a:r>
              <a:rPr lang="en-US" dirty="0" smtClean="0"/>
              <a:t>agnet</a:t>
            </a:r>
            <a:endParaRPr lang="pl-PL" dirty="0" smtClean="0"/>
          </a:p>
        </p:txBody>
      </p:sp>
      <p:sp>
        <p:nvSpPr>
          <p:cNvPr id="325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System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" name="Prostokąt 327"/>
          <p:cNvSpPr/>
          <p:nvPr/>
        </p:nvSpPr>
        <p:spPr>
          <a:xfrm>
            <a:off x="8305800" y="2142153"/>
            <a:ext cx="5229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 (Tekst podstawowy)"/>
                <a:cs typeface="Times New Roman" pitchFamily="18" charset="0"/>
              </a:rPr>
              <a:t>I(t) </a:t>
            </a:r>
            <a:endParaRPr lang="en-US" sz="1600" dirty="0">
              <a:latin typeface="Calibri (Tekst podstawowy)"/>
            </a:endParaRPr>
          </a:p>
        </p:txBody>
      </p:sp>
    </p:spTree>
    <p:extLst>
      <p:ext uri="{BB962C8B-B14F-4D97-AF65-F5344CB8AC3E}">
        <p14:creationId xmlns:p14="http://schemas.microsoft.com/office/powerpoint/2010/main" val="24742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86850" r="34842"/>
          <a:stretch/>
        </p:blipFill>
        <p:spPr>
          <a:xfrm flipV="1">
            <a:off x="6546720" y="587843"/>
            <a:ext cx="890027" cy="657329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5" r="26667"/>
          <a:stretch/>
        </p:blipFill>
        <p:spPr>
          <a:xfrm flipV="1">
            <a:off x="5670843" y="3811132"/>
            <a:ext cx="1089163" cy="665617"/>
          </a:xfrm>
          <a:prstGeom prst="rect">
            <a:avLst/>
          </a:prstGeom>
        </p:spPr>
      </p:pic>
      <p:grpSp>
        <p:nvGrpSpPr>
          <p:cNvPr id="37" name="Group 35"/>
          <p:cNvGrpSpPr/>
          <p:nvPr/>
        </p:nvGrpSpPr>
        <p:grpSpPr>
          <a:xfrm>
            <a:off x="7639614" y="3867150"/>
            <a:ext cx="874964" cy="456505"/>
            <a:chOff x="6182280" y="5681142"/>
            <a:chExt cx="1618695" cy="784108"/>
          </a:xfrm>
        </p:grpSpPr>
        <p:sp>
          <p:nvSpPr>
            <p:cNvPr id="38" name="Cube 36"/>
            <p:cNvSpPr/>
            <p:nvPr/>
          </p:nvSpPr>
          <p:spPr>
            <a:xfrm>
              <a:off x="6182280" y="5681142"/>
              <a:ext cx="1618695" cy="784108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7"/>
            <p:cNvSpPr/>
            <p:nvPr/>
          </p:nvSpPr>
          <p:spPr>
            <a:xfrm>
              <a:off x="6925346" y="6019800"/>
              <a:ext cx="542254" cy="3365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c 38"/>
            <p:cNvSpPr/>
            <p:nvPr/>
          </p:nvSpPr>
          <p:spPr>
            <a:xfrm>
              <a:off x="7010400" y="6095999"/>
              <a:ext cx="381000" cy="369251"/>
            </a:xfrm>
            <a:prstGeom prst="arc">
              <a:avLst>
                <a:gd name="adj1" fmla="val 10767061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39"/>
            <p:cNvCxnSpPr/>
            <p:nvPr/>
          </p:nvCxnSpPr>
          <p:spPr>
            <a:xfrm>
              <a:off x="7010400" y="6095999"/>
              <a:ext cx="186073" cy="184625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0"/>
            <p:cNvSpPr txBox="1"/>
            <p:nvPr/>
          </p:nvSpPr>
          <p:spPr>
            <a:xfrm>
              <a:off x="7361718" y="5931469"/>
              <a:ext cx="211764" cy="272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100" dirty="0" smtClean="0"/>
                <a:t>V</a:t>
              </a:r>
              <a:endParaRPr lang="en-US" dirty="0"/>
            </a:p>
          </p:txBody>
        </p:sp>
        <p:sp>
          <p:nvSpPr>
            <p:cNvPr id="43" name="Donut 41"/>
            <p:cNvSpPr/>
            <p:nvPr/>
          </p:nvSpPr>
          <p:spPr>
            <a:xfrm>
              <a:off x="6286103" y="6143626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Donut 42"/>
            <p:cNvSpPr/>
            <p:nvPr/>
          </p:nvSpPr>
          <p:spPr>
            <a:xfrm>
              <a:off x="6536552" y="6143625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Box 43"/>
          <p:cNvSpPr txBox="1"/>
          <p:nvPr/>
        </p:nvSpPr>
        <p:spPr>
          <a:xfrm>
            <a:off x="7533165" y="4481576"/>
            <a:ext cx="108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</a:t>
            </a:r>
            <a:r>
              <a:rPr lang="pl-PL" dirty="0" smtClean="0"/>
              <a:t>ower </a:t>
            </a:r>
          </a:p>
          <a:p>
            <a:pPr algn="ctr"/>
            <a:r>
              <a:rPr lang="en-US" dirty="0" smtClean="0"/>
              <a:t>converter</a:t>
            </a:r>
            <a:endParaRPr lang="pl-PL" dirty="0" smtClean="0"/>
          </a:p>
        </p:txBody>
      </p:sp>
      <p:sp>
        <p:nvSpPr>
          <p:cNvPr id="47" name="TextBox 151"/>
          <p:cNvSpPr txBox="1"/>
          <p:nvPr/>
        </p:nvSpPr>
        <p:spPr>
          <a:xfrm>
            <a:off x="6441872" y="240030"/>
            <a:ext cx="6447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 (t)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49" name="Straight Arrow Connector 160"/>
          <p:cNvCxnSpPr/>
          <p:nvPr/>
        </p:nvCxnSpPr>
        <p:spPr>
          <a:xfrm>
            <a:off x="5574661" y="3714749"/>
            <a:ext cx="1342683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61"/>
          <p:cNvSpPr txBox="1"/>
          <p:nvPr/>
        </p:nvSpPr>
        <p:spPr>
          <a:xfrm>
            <a:off x="5791200" y="3345418"/>
            <a:ext cx="7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f</a:t>
            </a:r>
            <a:r>
              <a:rPr lang="en-US" b="1" baseline="-25000" dirty="0" smtClean="0">
                <a:solidFill>
                  <a:srgbClr val="0070C0"/>
                </a:solidFill>
              </a:rPr>
              <a:t>rev </a:t>
            </a:r>
            <a:r>
              <a:rPr lang="en-US" b="1" dirty="0">
                <a:solidFill>
                  <a:srgbClr val="0070C0"/>
                </a:solidFill>
              </a:rPr>
              <a:t>(t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6" name="TextBox 13"/>
          <p:cNvSpPr txBox="1"/>
          <p:nvPr/>
        </p:nvSpPr>
        <p:spPr>
          <a:xfrm>
            <a:off x="5437876" y="4497169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Accelerating </a:t>
            </a:r>
            <a:endParaRPr lang="pl-PL" dirty="0" smtClean="0"/>
          </a:p>
          <a:p>
            <a:pPr algn="ctr"/>
            <a:r>
              <a:rPr lang="en-US" dirty="0" smtClean="0"/>
              <a:t>RF </a:t>
            </a:r>
            <a:r>
              <a:rPr lang="pl-PL" dirty="0" smtClean="0"/>
              <a:t>c</a:t>
            </a:r>
            <a:r>
              <a:rPr lang="en-US" dirty="0" smtClean="0"/>
              <a:t>avity</a:t>
            </a:r>
          </a:p>
        </p:txBody>
      </p:sp>
      <p:grpSp>
        <p:nvGrpSpPr>
          <p:cNvPr id="141" name="Group 24"/>
          <p:cNvGrpSpPr/>
          <p:nvPr/>
        </p:nvGrpSpPr>
        <p:grpSpPr>
          <a:xfrm>
            <a:off x="6880251" y="762000"/>
            <a:ext cx="176638" cy="176638"/>
            <a:chOff x="5181600" y="5486400"/>
            <a:chExt cx="457200" cy="457200"/>
          </a:xfrm>
        </p:grpSpPr>
        <p:sp>
          <p:nvSpPr>
            <p:cNvPr id="142" name="Oval 21"/>
            <p:cNvSpPr/>
            <p:nvPr/>
          </p:nvSpPr>
          <p:spPr>
            <a:xfrm>
              <a:off x="5181600" y="54864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22"/>
            <p:cNvSpPr/>
            <p:nvPr/>
          </p:nvSpPr>
          <p:spPr>
            <a:xfrm>
              <a:off x="5337823" y="5638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4" name="Elbow Connector 44"/>
          <p:cNvCxnSpPr>
            <a:stCxn id="38" idx="5"/>
          </p:cNvCxnSpPr>
          <p:nvPr/>
        </p:nvCxnSpPr>
        <p:spPr>
          <a:xfrm flipH="1" flipV="1">
            <a:off x="7315200" y="820879"/>
            <a:ext cx="1199378" cy="3217460"/>
          </a:xfrm>
          <a:prstGeom prst="bentConnector4">
            <a:avLst>
              <a:gd name="adj1" fmla="val -19060"/>
              <a:gd name="adj2" fmla="val 100974"/>
            </a:avLst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15"/>
          <p:cNvSpPr txBox="1"/>
          <p:nvPr/>
        </p:nvSpPr>
        <p:spPr>
          <a:xfrm>
            <a:off x="6975724" y="101530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Bending</a:t>
            </a:r>
          </a:p>
          <a:p>
            <a:pPr algn="ctr"/>
            <a:r>
              <a:rPr lang="pl-PL" dirty="0" smtClean="0"/>
              <a:t>m</a:t>
            </a:r>
            <a:r>
              <a:rPr lang="en-US" dirty="0" smtClean="0"/>
              <a:t>agnet</a:t>
            </a:r>
            <a:endParaRPr lang="pl-PL" dirty="0" smtClean="0"/>
          </a:p>
        </p:txBody>
      </p:sp>
      <p:grpSp>
        <p:nvGrpSpPr>
          <p:cNvPr id="33" name="Group 3"/>
          <p:cNvGrpSpPr/>
          <p:nvPr/>
        </p:nvGrpSpPr>
        <p:grpSpPr>
          <a:xfrm>
            <a:off x="4399645" y="1220956"/>
            <a:ext cx="4210955" cy="2590175"/>
            <a:chOff x="5725119" y="3192256"/>
            <a:chExt cx="3007677" cy="1907207"/>
          </a:xfrm>
        </p:grpSpPr>
        <p:grpSp>
          <p:nvGrpSpPr>
            <p:cNvPr id="34" name="Group 77"/>
            <p:cNvGrpSpPr/>
            <p:nvPr/>
          </p:nvGrpSpPr>
          <p:grpSpPr>
            <a:xfrm rot="19979861">
              <a:off x="5725119" y="3738048"/>
              <a:ext cx="2119527" cy="776093"/>
              <a:chOff x="1316037" y="3930650"/>
              <a:chExt cx="2678113" cy="906470"/>
            </a:xfrm>
          </p:grpSpPr>
          <p:grpSp>
            <p:nvGrpSpPr>
              <p:cNvPr id="95" name="Group 29"/>
              <p:cNvGrpSpPr>
                <a:grpSpLocks/>
              </p:cNvGrpSpPr>
              <p:nvPr/>
            </p:nvGrpSpPr>
            <p:grpSpPr bwMode="auto">
              <a:xfrm rot="-1442312">
                <a:off x="1762125" y="3930650"/>
                <a:ext cx="2232025" cy="142875"/>
                <a:chOff x="157" y="4117"/>
                <a:chExt cx="7020" cy="1080"/>
              </a:xfrm>
            </p:grpSpPr>
            <p:sp>
              <p:nvSpPr>
                <p:cNvPr id="97" name="Freeform 30"/>
                <p:cNvSpPr>
                  <a:spLocks/>
                </p:cNvSpPr>
                <p:nvPr/>
              </p:nvSpPr>
              <p:spPr bwMode="auto">
                <a:xfrm>
                  <a:off x="24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31"/>
                <p:cNvSpPr>
                  <a:spLocks/>
                </p:cNvSpPr>
                <p:nvPr/>
              </p:nvSpPr>
              <p:spPr bwMode="auto">
                <a:xfrm>
                  <a:off x="28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32"/>
                <p:cNvSpPr>
                  <a:spLocks/>
                </p:cNvSpPr>
                <p:nvPr/>
              </p:nvSpPr>
              <p:spPr bwMode="auto">
                <a:xfrm>
                  <a:off x="30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33"/>
                <p:cNvSpPr>
                  <a:spLocks/>
                </p:cNvSpPr>
                <p:nvPr/>
              </p:nvSpPr>
              <p:spPr bwMode="auto">
                <a:xfrm>
                  <a:off x="32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34"/>
                <p:cNvSpPr>
                  <a:spLocks/>
                </p:cNvSpPr>
                <p:nvPr/>
              </p:nvSpPr>
              <p:spPr bwMode="auto">
                <a:xfrm>
                  <a:off x="17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35"/>
                <p:cNvSpPr>
                  <a:spLocks/>
                </p:cNvSpPr>
                <p:nvPr/>
              </p:nvSpPr>
              <p:spPr bwMode="auto">
                <a:xfrm>
                  <a:off x="5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36"/>
                <p:cNvSpPr>
                  <a:spLocks/>
                </p:cNvSpPr>
                <p:nvPr/>
              </p:nvSpPr>
              <p:spPr bwMode="auto">
                <a:xfrm>
                  <a:off x="37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37"/>
                <p:cNvSpPr>
                  <a:spLocks/>
                </p:cNvSpPr>
                <p:nvPr/>
              </p:nvSpPr>
              <p:spPr bwMode="auto">
                <a:xfrm>
                  <a:off x="44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38"/>
                <p:cNvSpPr>
                  <a:spLocks/>
                </p:cNvSpPr>
                <p:nvPr/>
              </p:nvSpPr>
              <p:spPr bwMode="auto">
                <a:xfrm>
                  <a:off x="48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39"/>
                <p:cNvSpPr>
                  <a:spLocks/>
                </p:cNvSpPr>
                <p:nvPr/>
              </p:nvSpPr>
              <p:spPr bwMode="auto">
                <a:xfrm>
                  <a:off x="66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40"/>
                <p:cNvSpPr>
                  <a:spLocks/>
                </p:cNvSpPr>
                <p:nvPr/>
              </p:nvSpPr>
              <p:spPr bwMode="auto">
                <a:xfrm>
                  <a:off x="33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41"/>
                <p:cNvSpPr>
                  <a:spLocks noChangeShapeType="1"/>
                </p:cNvSpPr>
                <p:nvPr/>
              </p:nvSpPr>
              <p:spPr bwMode="auto">
                <a:xfrm>
                  <a:off x="15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42"/>
                <p:cNvSpPr>
                  <a:spLocks noChangeShapeType="1"/>
                </p:cNvSpPr>
                <p:nvPr/>
              </p:nvSpPr>
              <p:spPr bwMode="auto">
                <a:xfrm>
                  <a:off x="697" y="5197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43"/>
                <p:cNvSpPr>
                  <a:spLocks noChangeShapeType="1"/>
                </p:cNvSpPr>
                <p:nvPr/>
              </p:nvSpPr>
              <p:spPr bwMode="auto">
                <a:xfrm>
                  <a:off x="195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44"/>
                <p:cNvSpPr>
                  <a:spLocks noChangeShapeType="1"/>
                </p:cNvSpPr>
                <p:nvPr/>
              </p:nvSpPr>
              <p:spPr bwMode="auto">
                <a:xfrm>
                  <a:off x="26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45"/>
                <p:cNvSpPr>
                  <a:spLocks noChangeShapeType="1"/>
                </p:cNvSpPr>
                <p:nvPr/>
              </p:nvSpPr>
              <p:spPr bwMode="auto">
                <a:xfrm>
                  <a:off x="35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46"/>
                <p:cNvSpPr>
                  <a:spLocks noChangeShapeType="1"/>
                </p:cNvSpPr>
                <p:nvPr/>
              </p:nvSpPr>
              <p:spPr bwMode="auto">
                <a:xfrm>
                  <a:off x="393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47"/>
                <p:cNvSpPr>
                  <a:spLocks noChangeShapeType="1"/>
                </p:cNvSpPr>
                <p:nvPr/>
              </p:nvSpPr>
              <p:spPr bwMode="auto">
                <a:xfrm>
                  <a:off x="465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48"/>
                <p:cNvSpPr>
                  <a:spLocks noChangeShapeType="1"/>
                </p:cNvSpPr>
                <p:nvPr/>
              </p:nvSpPr>
              <p:spPr bwMode="auto">
                <a:xfrm>
                  <a:off x="5017" y="5197"/>
                  <a:ext cx="16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49"/>
                <p:cNvSpPr>
                  <a:spLocks noChangeShapeType="1"/>
                </p:cNvSpPr>
                <p:nvPr/>
              </p:nvSpPr>
              <p:spPr bwMode="auto">
                <a:xfrm>
                  <a:off x="681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6" name="Picture 2" descr="http://img84.imageshack.us/img84/7744/oct611es5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6037" y="4076705"/>
                <a:ext cx="698500" cy="760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6" name="Group 100"/>
            <p:cNvGrpSpPr/>
            <p:nvPr/>
          </p:nvGrpSpPr>
          <p:grpSpPr>
            <a:xfrm rot="18686501">
              <a:off x="6612817" y="3661358"/>
              <a:ext cx="1598114" cy="659910"/>
              <a:chOff x="1762125" y="3778359"/>
              <a:chExt cx="2232025" cy="976239"/>
            </a:xfrm>
          </p:grpSpPr>
          <p:grpSp>
            <p:nvGrpSpPr>
              <p:cNvPr id="73" name="Group 29"/>
              <p:cNvGrpSpPr>
                <a:grpSpLocks/>
              </p:cNvGrpSpPr>
              <p:nvPr/>
            </p:nvGrpSpPr>
            <p:grpSpPr bwMode="auto">
              <a:xfrm rot="-1442312">
                <a:off x="1762125" y="3930650"/>
                <a:ext cx="2232025" cy="142875"/>
                <a:chOff x="157" y="4117"/>
                <a:chExt cx="7020" cy="1080"/>
              </a:xfrm>
            </p:grpSpPr>
            <p:sp>
              <p:nvSpPr>
                <p:cNvPr id="75" name="Freeform 30"/>
                <p:cNvSpPr>
                  <a:spLocks/>
                </p:cNvSpPr>
                <p:nvPr/>
              </p:nvSpPr>
              <p:spPr bwMode="auto">
                <a:xfrm>
                  <a:off x="24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Freeform 31"/>
                <p:cNvSpPr>
                  <a:spLocks/>
                </p:cNvSpPr>
                <p:nvPr/>
              </p:nvSpPr>
              <p:spPr bwMode="auto">
                <a:xfrm>
                  <a:off x="28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32"/>
                <p:cNvSpPr>
                  <a:spLocks/>
                </p:cNvSpPr>
                <p:nvPr/>
              </p:nvSpPr>
              <p:spPr bwMode="auto">
                <a:xfrm>
                  <a:off x="30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33"/>
                <p:cNvSpPr>
                  <a:spLocks/>
                </p:cNvSpPr>
                <p:nvPr/>
              </p:nvSpPr>
              <p:spPr bwMode="auto">
                <a:xfrm>
                  <a:off x="32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34"/>
                <p:cNvSpPr>
                  <a:spLocks/>
                </p:cNvSpPr>
                <p:nvPr/>
              </p:nvSpPr>
              <p:spPr bwMode="auto">
                <a:xfrm>
                  <a:off x="17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35"/>
                <p:cNvSpPr>
                  <a:spLocks/>
                </p:cNvSpPr>
                <p:nvPr/>
              </p:nvSpPr>
              <p:spPr bwMode="auto">
                <a:xfrm>
                  <a:off x="5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36"/>
                <p:cNvSpPr>
                  <a:spLocks/>
                </p:cNvSpPr>
                <p:nvPr/>
              </p:nvSpPr>
              <p:spPr bwMode="auto">
                <a:xfrm>
                  <a:off x="37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37"/>
                <p:cNvSpPr>
                  <a:spLocks/>
                </p:cNvSpPr>
                <p:nvPr/>
              </p:nvSpPr>
              <p:spPr bwMode="auto">
                <a:xfrm>
                  <a:off x="44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38"/>
                <p:cNvSpPr>
                  <a:spLocks/>
                </p:cNvSpPr>
                <p:nvPr/>
              </p:nvSpPr>
              <p:spPr bwMode="auto">
                <a:xfrm>
                  <a:off x="48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39"/>
                <p:cNvSpPr>
                  <a:spLocks/>
                </p:cNvSpPr>
                <p:nvPr/>
              </p:nvSpPr>
              <p:spPr bwMode="auto">
                <a:xfrm>
                  <a:off x="66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40"/>
                <p:cNvSpPr>
                  <a:spLocks/>
                </p:cNvSpPr>
                <p:nvPr/>
              </p:nvSpPr>
              <p:spPr bwMode="auto">
                <a:xfrm>
                  <a:off x="33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41"/>
                <p:cNvSpPr>
                  <a:spLocks noChangeShapeType="1"/>
                </p:cNvSpPr>
                <p:nvPr/>
              </p:nvSpPr>
              <p:spPr bwMode="auto">
                <a:xfrm>
                  <a:off x="15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42"/>
                <p:cNvSpPr>
                  <a:spLocks noChangeShapeType="1"/>
                </p:cNvSpPr>
                <p:nvPr/>
              </p:nvSpPr>
              <p:spPr bwMode="auto">
                <a:xfrm>
                  <a:off x="697" y="5197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43"/>
                <p:cNvSpPr>
                  <a:spLocks noChangeShapeType="1"/>
                </p:cNvSpPr>
                <p:nvPr/>
              </p:nvSpPr>
              <p:spPr bwMode="auto">
                <a:xfrm>
                  <a:off x="195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44"/>
                <p:cNvSpPr>
                  <a:spLocks noChangeShapeType="1"/>
                </p:cNvSpPr>
                <p:nvPr/>
              </p:nvSpPr>
              <p:spPr bwMode="auto">
                <a:xfrm>
                  <a:off x="26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45"/>
                <p:cNvSpPr>
                  <a:spLocks noChangeShapeType="1"/>
                </p:cNvSpPr>
                <p:nvPr/>
              </p:nvSpPr>
              <p:spPr bwMode="auto">
                <a:xfrm>
                  <a:off x="35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46"/>
                <p:cNvSpPr>
                  <a:spLocks noChangeShapeType="1"/>
                </p:cNvSpPr>
                <p:nvPr/>
              </p:nvSpPr>
              <p:spPr bwMode="auto">
                <a:xfrm>
                  <a:off x="393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47"/>
                <p:cNvSpPr>
                  <a:spLocks noChangeShapeType="1"/>
                </p:cNvSpPr>
                <p:nvPr/>
              </p:nvSpPr>
              <p:spPr bwMode="auto">
                <a:xfrm>
                  <a:off x="465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48"/>
                <p:cNvSpPr>
                  <a:spLocks noChangeShapeType="1"/>
                </p:cNvSpPr>
                <p:nvPr/>
              </p:nvSpPr>
              <p:spPr bwMode="auto">
                <a:xfrm>
                  <a:off x="5017" y="5197"/>
                  <a:ext cx="16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49"/>
                <p:cNvSpPr>
                  <a:spLocks noChangeShapeType="1"/>
                </p:cNvSpPr>
                <p:nvPr/>
              </p:nvSpPr>
              <p:spPr bwMode="auto">
                <a:xfrm>
                  <a:off x="681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74" name="Picture 2" descr="http://img84.imageshack.us/img84/7744/oct611es5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8089" y="3778359"/>
                <a:ext cx="896754" cy="976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" name="Group 145"/>
            <p:cNvGrpSpPr/>
            <p:nvPr/>
          </p:nvGrpSpPr>
          <p:grpSpPr>
            <a:xfrm rot="1730899">
              <a:off x="7832720" y="3262725"/>
              <a:ext cx="900076" cy="1836738"/>
              <a:chOff x="5392738" y="3089275"/>
              <a:chExt cx="900076" cy="1836738"/>
            </a:xfrm>
          </p:grpSpPr>
          <p:grpSp>
            <p:nvGrpSpPr>
              <p:cNvPr id="51" name="Group 29"/>
              <p:cNvGrpSpPr>
                <a:grpSpLocks/>
              </p:cNvGrpSpPr>
              <p:nvPr/>
            </p:nvGrpSpPr>
            <p:grpSpPr bwMode="auto">
              <a:xfrm rot="2714685">
                <a:off x="4546600" y="3935413"/>
                <a:ext cx="1836738" cy="144462"/>
                <a:chOff x="157" y="4117"/>
                <a:chExt cx="7020" cy="1080"/>
              </a:xfrm>
            </p:grpSpPr>
            <p:sp>
              <p:nvSpPr>
                <p:cNvPr id="53" name="Freeform 30"/>
                <p:cNvSpPr>
                  <a:spLocks/>
                </p:cNvSpPr>
                <p:nvPr/>
              </p:nvSpPr>
              <p:spPr bwMode="auto">
                <a:xfrm>
                  <a:off x="24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4" name="Freeform 31"/>
                <p:cNvSpPr>
                  <a:spLocks/>
                </p:cNvSpPr>
                <p:nvPr/>
              </p:nvSpPr>
              <p:spPr bwMode="auto">
                <a:xfrm>
                  <a:off x="28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auto">
                <a:xfrm>
                  <a:off x="30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auto">
                <a:xfrm>
                  <a:off x="32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auto">
                <a:xfrm>
                  <a:off x="17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auto">
                <a:xfrm>
                  <a:off x="5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auto">
                <a:xfrm>
                  <a:off x="37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auto">
                <a:xfrm>
                  <a:off x="44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auto">
                <a:xfrm>
                  <a:off x="48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auto">
                <a:xfrm>
                  <a:off x="66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auto">
                <a:xfrm flipH="1">
                  <a:off x="33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4" name="Line 41"/>
                <p:cNvSpPr>
                  <a:spLocks noChangeShapeType="1"/>
                </p:cNvSpPr>
                <p:nvPr/>
              </p:nvSpPr>
              <p:spPr bwMode="auto">
                <a:xfrm>
                  <a:off x="15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42"/>
                <p:cNvSpPr>
                  <a:spLocks noChangeShapeType="1"/>
                </p:cNvSpPr>
                <p:nvPr/>
              </p:nvSpPr>
              <p:spPr bwMode="auto">
                <a:xfrm>
                  <a:off x="697" y="5197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43"/>
                <p:cNvSpPr>
                  <a:spLocks noChangeShapeType="1"/>
                </p:cNvSpPr>
                <p:nvPr/>
              </p:nvSpPr>
              <p:spPr bwMode="auto">
                <a:xfrm>
                  <a:off x="195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44"/>
                <p:cNvSpPr>
                  <a:spLocks noChangeShapeType="1"/>
                </p:cNvSpPr>
                <p:nvPr/>
              </p:nvSpPr>
              <p:spPr bwMode="auto">
                <a:xfrm>
                  <a:off x="26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45"/>
                <p:cNvSpPr>
                  <a:spLocks noChangeShapeType="1"/>
                </p:cNvSpPr>
                <p:nvPr/>
              </p:nvSpPr>
              <p:spPr bwMode="auto">
                <a:xfrm>
                  <a:off x="35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46"/>
                <p:cNvSpPr>
                  <a:spLocks noChangeShapeType="1"/>
                </p:cNvSpPr>
                <p:nvPr/>
              </p:nvSpPr>
              <p:spPr bwMode="auto">
                <a:xfrm>
                  <a:off x="393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47"/>
                <p:cNvSpPr>
                  <a:spLocks noChangeShapeType="1"/>
                </p:cNvSpPr>
                <p:nvPr/>
              </p:nvSpPr>
              <p:spPr bwMode="auto">
                <a:xfrm>
                  <a:off x="465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017" y="5197"/>
                  <a:ext cx="16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49"/>
                <p:cNvSpPr>
                  <a:spLocks noChangeShapeType="1"/>
                </p:cNvSpPr>
                <p:nvPr/>
              </p:nvSpPr>
              <p:spPr bwMode="auto">
                <a:xfrm>
                  <a:off x="681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52" name="Picture 2" descr="http://img84.imageshack.us/img84/7744/oct611es5.gi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05672">
                <a:off x="5594314" y="3958641"/>
                <a:ext cx="698500" cy="760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System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Elipsa 209"/>
          <p:cNvSpPr/>
          <p:nvPr/>
        </p:nvSpPr>
        <p:spPr>
          <a:xfrm>
            <a:off x="4748213" y="3143183"/>
            <a:ext cx="196530" cy="2022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Elipsa 210"/>
          <p:cNvSpPr/>
          <p:nvPr/>
        </p:nvSpPr>
        <p:spPr>
          <a:xfrm>
            <a:off x="6204270" y="2905644"/>
            <a:ext cx="229958" cy="1844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" name="Elipsa 211"/>
          <p:cNvSpPr/>
          <p:nvPr/>
        </p:nvSpPr>
        <p:spPr>
          <a:xfrm>
            <a:off x="7831111" y="3180046"/>
            <a:ext cx="254965" cy="2193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3" name="Picture 60" descr="http://www.liv.ac.uk/science_eng_images/physics/hep/BeamInject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81826"/>
            <a:ext cx="774840" cy="49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" name="TextBox 29"/>
          <p:cNvSpPr txBox="1"/>
          <p:nvPr/>
        </p:nvSpPr>
        <p:spPr>
          <a:xfrm>
            <a:off x="3857301" y="4497910"/>
            <a:ext cx="1248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B</a:t>
            </a:r>
            <a:r>
              <a:rPr lang="en-US" dirty="0" smtClean="0"/>
              <a:t>eam 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en-US" dirty="0" smtClean="0"/>
              <a:t>nst. </a:t>
            </a:r>
          </a:p>
          <a:p>
            <a:pPr algn="ctr"/>
            <a:r>
              <a:rPr lang="en-US" dirty="0" smtClean="0"/>
              <a:t>Diagnostics</a:t>
            </a:r>
          </a:p>
        </p:txBody>
      </p:sp>
      <p:sp>
        <p:nvSpPr>
          <p:cNvPr id="216" name="Prostokąt 215"/>
          <p:cNvSpPr/>
          <p:nvPr/>
        </p:nvSpPr>
        <p:spPr>
          <a:xfrm>
            <a:off x="8305800" y="2142153"/>
            <a:ext cx="5229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 (Tekst podstawowy)"/>
                <a:cs typeface="Times New Roman" pitchFamily="18" charset="0"/>
              </a:rPr>
              <a:t>I(t) </a:t>
            </a:r>
            <a:endParaRPr lang="en-US" sz="1600" dirty="0">
              <a:latin typeface="Calibri (Tekst podstawowy)"/>
            </a:endParaRPr>
          </a:p>
        </p:txBody>
      </p:sp>
    </p:spTree>
    <p:extLst>
      <p:ext uri="{BB962C8B-B14F-4D97-AF65-F5344CB8AC3E}">
        <p14:creationId xmlns:p14="http://schemas.microsoft.com/office/powerpoint/2010/main" val="41874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86850" r="34842"/>
          <a:stretch/>
        </p:blipFill>
        <p:spPr>
          <a:xfrm flipV="1">
            <a:off x="6546720" y="587843"/>
            <a:ext cx="890027" cy="657329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5" r="26667"/>
          <a:stretch/>
        </p:blipFill>
        <p:spPr>
          <a:xfrm flipV="1">
            <a:off x="5670843" y="3811132"/>
            <a:ext cx="1089163" cy="665617"/>
          </a:xfrm>
          <a:prstGeom prst="rect">
            <a:avLst/>
          </a:prstGeom>
        </p:spPr>
      </p:pic>
      <p:grpSp>
        <p:nvGrpSpPr>
          <p:cNvPr id="37" name="Group 35"/>
          <p:cNvGrpSpPr/>
          <p:nvPr/>
        </p:nvGrpSpPr>
        <p:grpSpPr>
          <a:xfrm>
            <a:off x="7639614" y="3867150"/>
            <a:ext cx="874964" cy="456505"/>
            <a:chOff x="6182280" y="5681142"/>
            <a:chExt cx="1618695" cy="784108"/>
          </a:xfrm>
        </p:grpSpPr>
        <p:sp>
          <p:nvSpPr>
            <p:cNvPr id="38" name="Cube 36"/>
            <p:cNvSpPr/>
            <p:nvPr/>
          </p:nvSpPr>
          <p:spPr>
            <a:xfrm>
              <a:off x="6182280" y="5681142"/>
              <a:ext cx="1618695" cy="784108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7"/>
            <p:cNvSpPr/>
            <p:nvPr/>
          </p:nvSpPr>
          <p:spPr>
            <a:xfrm>
              <a:off x="6925346" y="6019800"/>
              <a:ext cx="542254" cy="3365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c 38"/>
            <p:cNvSpPr/>
            <p:nvPr/>
          </p:nvSpPr>
          <p:spPr>
            <a:xfrm>
              <a:off x="7010400" y="6095999"/>
              <a:ext cx="381000" cy="369251"/>
            </a:xfrm>
            <a:prstGeom prst="arc">
              <a:avLst>
                <a:gd name="adj1" fmla="val 10767061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39"/>
            <p:cNvCxnSpPr/>
            <p:nvPr/>
          </p:nvCxnSpPr>
          <p:spPr>
            <a:xfrm>
              <a:off x="7010400" y="6095999"/>
              <a:ext cx="186073" cy="184625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0"/>
            <p:cNvSpPr txBox="1"/>
            <p:nvPr/>
          </p:nvSpPr>
          <p:spPr>
            <a:xfrm>
              <a:off x="7361718" y="5931469"/>
              <a:ext cx="211764" cy="272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100" dirty="0" smtClean="0"/>
                <a:t>V</a:t>
              </a:r>
              <a:endParaRPr lang="en-US" dirty="0"/>
            </a:p>
          </p:txBody>
        </p:sp>
        <p:sp>
          <p:nvSpPr>
            <p:cNvPr id="43" name="Donut 41"/>
            <p:cNvSpPr/>
            <p:nvPr/>
          </p:nvSpPr>
          <p:spPr>
            <a:xfrm>
              <a:off x="6286103" y="6143626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Donut 42"/>
            <p:cNvSpPr/>
            <p:nvPr/>
          </p:nvSpPr>
          <p:spPr>
            <a:xfrm>
              <a:off x="6536552" y="6143625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Box 43"/>
          <p:cNvSpPr txBox="1"/>
          <p:nvPr/>
        </p:nvSpPr>
        <p:spPr>
          <a:xfrm>
            <a:off x="7533165" y="4481576"/>
            <a:ext cx="108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</a:t>
            </a:r>
            <a:r>
              <a:rPr lang="pl-PL" dirty="0" smtClean="0"/>
              <a:t>ower </a:t>
            </a:r>
          </a:p>
          <a:p>
            <a:pPr algn="ctr"/>
            <a:r>
              <a:rPr lang="en-US" dirty="0" smtClean="0"/>
              <a:t>converter</a:t>
            </a:r>
            <a:endParaRPr lang="pl-PL" dirty="0" smtClean="0"/>
          </a:p>
        </p:txBody>
      </p:sp>
      <p:sp>
        <p:nvSpPr>
          <p:cNvPr id="47" name="TextBox 151"/>
          <p:cNvSpPr txBox="1"/>
          <p:nvPr/>
        </p:nvSpPr>
        <p:spPr>
          <a:xfrm>
            <a:off x="6441872" y="240030"/>
            <a:ext cx="6447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 (t)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49" name="Straight Arrow Connector 160"/>
          <p:cNvCxnSpPr/>
          <p:nvPr/>
        </p:nvCxnSpPr>
        <p:spPr>
          <a:xfrm>
            <a:off x="5574661" y="3714749"/>
            <a:ext cx="1342683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61"/>
          <p:cNvSpPr txBox="1"/>
          <p:nvPr/>
        </p:nvSpPr>
        <p:spPr>
          <a:xfrm>
            <a:off x="5791200" y="3345418"/>
            <a:ext cx="7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f</a:t>
            </a:r>
            <a:r>
              <a:rPr lang="en-US" b="1" baseline="-25000" dirty="0" smtClean="0">
                <a:solidFill>
                  <a:srgbClr val="0070C0"/>
                </a:solidFill>
              </a:rPr>
              <a:t>rev </a:t>
            </a:r>
            <a:r>
              <a:rPr lang="en-US" b="1" dirty="0">
                <a:solidFill>
                  <a:srgbClr val="0070C0"/>
                </a:solidFill>
              </a:rPr>
              <a:t>(t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6" name="TextBox 13"/>
          <p:cNvSpPr txBox="1"/>
          <p:nvPr/>
        </p:nvSpPr>
        <p:spPr>
          <a:xfrm>
            <a:off x="5437876" y="4497169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Accelerating </a:t>
            </a:r>
            <a:endParaRPr lang="pl-PL" dirty="0" smtClean="0"/>
          </a:p>
          <a:p>
            <a:pPr algn="ctr"/>
            <a:r>
              <a:rPr lang="en-US" dirty="0" smtClean="0"/>
              <a:t>RF </a:t>
            </a:r>
            <a:r>
              <a:rPr lang="pl-PL" dirty="0" smtClean="0"/>
              <a:t>c</a:t>
            </a:r>
            <a:r>
              <a:rPr lang="en-US" dirty="0" smtClean="0"/>
              <a:t>avity</a:t>
            </a:r>
          </a:p>
        </p:txBody>
      </p:sp>
      <p:grpSp>
        <p:nvGrpSpPr>
          <p:cNvPr id="141" name="Group 24"/>
          <p:cNvGrpSpPr/>
          <p:nvPr/>
        </p:nvGrpSpPr>
        <p:grpSpPr>
          <a:xfrm>
            <a:off x="6880251" y="762000"/>
            <a:ext cx="176638" cy="176638"/>
            <a:chOff x="5181600" y="5486400"/>
            <a:chExt cx="457200" cy="457200"/>
          </a:xfrm>
        </p:grpSpPr>
        <p:sp>
          <p:nvSpPr>
            <p:cNvPr id="142" name="Oval 21"/>
            <p:cNvSpPr/>
            <p:nvPr/>
          </p:nvSpPr>
          <p:spPr>
            <a:xfrm>
              <a:off x="5181600" y="54864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22"/>
            <p:cNvSpPr/>
            <p:nvPr/>
          </p:nvSpPr>
          <p:spPr>
            <a:xfrm>
              <a:off x="5337823" y="5638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4" name="Elbow Connector 44"/>
          <p:cNvCxnSpPr>
            <a:stCxn id="38" idx="5"/>
          </p:cNvCxnSpPr>
          <p:nvPr/>
        </p:nvCxnSpPr>
        <p:spPr>
          <a:xfrm flipH="1" flipV="1">
            <a:off x="7315200" y="820879"/>
            <a:ext cx="1199378" cy="3217460"/>
          </a:xfrm>
          <a:prstGeom prst="bentConnector4">
            <a:avLst>
              <a:gd name="adj1" fmla="val -19060"/>
              <a:gd name="adj2" fmla="val 100974"/>
            </a:avLst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15"/>
          <p:cNvSpPr txBox="1"/>
          <p:nvPr/>
        </p:nvSpPr>
        <p:spPr>
          <a:xfrm>
            <a:off x="6975724" y="101530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Bending</a:t>
            </a:r>
          </a:p>
          <a:p>
            <a:pPr algn="ctr"/>
            <a:r>
              <a:rPr lang="pl-PL" dirty="0" smtClean="0"/>
              <a:t>m</a:t>
            </a:r>
            <a:r>
              <a:rPr lang="en-US" dirty="0" smtClean="0"/>
              <a:t>agnet</a:t>
            </a:r>
            <a:endParaRPr lang="pl-PL" dirty="0" smtClean="0"/>
          </a:p>
        </p:txBody>
      </p:sp>
      <p:grpSp>
        <p:nvGrpSpPr>
          <p:cNvPr id="33" name="Group 3"/>
          <p:cNvGrpSpPr/>
          <p:nvPr/>
        </p:nvGrpSpPr>
        <p:grpSpPr>
          <a:xfrm>
            <a:off x="4399645" y="1220956"/>
            <a:ext cx="4210955" cy="2590175"/>
            <a:chOff x="5725119" y="3192256"/>
            <a:chExt cx="3007677" cy="1907207"/>
          </a:xfrm>
        </p:grpSpPr>
        <p:grpSp>
          <p:nvGrpSpPr>
            <p:cNvPr id="34" name="Group 77"/>
            <p:cNvGrpSpPr/>
            <p:nvPr/>
          </p:nvGrpSpPr>
          <p:grpSpPr>
            <a:xfrm rot="19979861">
              <a:off x="5725119" y="3738048"/>
              <a:ext cx="2119527" cy="776093"/>
              <a:chOff x="1316037" y="3930650"/>
              <a:chExt cx="2678113" cy="906470"/>
            </a:xfrm>
          </p:grpSpPr>
          <p:grpSp>
            <p:nvGrpSpPr>
              <p:cNvPr id="95" name="Group 29"/>
              <p:cNvGrpSpPr>
                <a:grpSpLocks/>
              </p:cNvGrpSpPr>
              <p:nvPr/>
            </p:nvGrpSpPr>
            <p:grpSpPr bwMode="auto">
              <a:xfrm rot="-1442312">
                <a:off x="1762125" y="3930650"/>
                <a:ext cx="2232025" cy="142875"/>
                <a:chOff x="157" y="4117"/>
                <a:chExt cx="7020" cy="1080"/>
              </a:xfrm>
            </p:grpSpPr>
            <p:sp>
              <p:nvSpPr>
                <p:cNvPr id="97" name="Freeform 30"/>
                <p:cNvSpPr>
                  <a:spLocks/>
                </p:cNvSpPr>
                <p:nvPr/>
              </p:nvSpPr>
              <p:spPr bwMode="auto">
                <a:xfrm>
                  <a:off x="24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31"/>
                <p:cNvSpPr>
                  <a:spLocks/>
                </p:cNvSpPr>
                <p:nvPr/>
              </p:nvSpPr>
              <p:spPr bwMode="auto">
                <a:xfrm>
                  <a:off x="28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32"/>
                <p:cNvSpPr>
                  <a:spLocks/>
                </p:cNvSpPr>
                <p:nvPr/>
              </p:nvSpPr>
              <p:spPr bwMode="auto">
                <a:xfrm>
                  <a:off x="30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33"/>
                <p:cNvSpPr>
                  <a:spLocks/>
                </p:cNvSpPr>
                <p:nvPr/>
              </p:nvSpPr>
              <p:spPr bwMode="auto">
                <a:xfrm>
                  <a:off x="32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34"/>
                <p:cNvSpPr>
                  <a:spLocks/>
                </p:cNvSpPr>
                <p:nvPr/>
              </p:nvSpPr>
              <p:spPr bwMode="auto">
                <a:xfrm>
                  <a:off x="17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35"/>
                <p:cNvSpPr>
                  <a:spLocks/>
                </p:cNvSpPr>
                <p:nvPr/>
              </p:nvSpPr>
              <p:spPr bwMode="auto">
                <a:xfrm>
                  <a:off x="5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36"/>
                <p:cNvSpPr>
                  <a:spLocks/>
                </p:cNvSpPr>
                <p:nvPr/>
              </p:nvSpPr>
              <p:spPr bwMode="auto">
                <a:xfrm>
                  <a:off x="37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37"/>
                <p:cNvSpPr>
                  <a:spLocks/>
                </p:cNvSpPr>
                <p:nvPr/>
              </p:nvSpPr>
              <p:spPr bwMode="auto">
                <a:xfrm>
                  <a:off x="44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38"/>
                <p:cNvSpPr>
                  <a:spLocks/>
                </p:cNvSpPr>
                <p:nvPr/>
              </p:nvSpPr>
              <p:spPr bwMode="auto">
                <a:xfrm>
                  <a:off x="48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39"/>
                <p:cNvSpPr>
                  <a:spLocks/>
                </p:cNvSpPr>
                <p:nvPr/>
              </p:nvSpPr>
              <p:spPr bwMode="auto">
                <a:xfrm>
                  <a:off x="66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40"/>
                <p:cNvSpPr>
                  <a:spLocks/>
                </p:cNvSpPr>
                <p:nvPr/>
              </p:nvSpPr>
              <p:spPr bwMode="auto">
                <a:xfrm>
                  <a:off x="33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41"/>
                <p:cNvSpPr>
                  <a:spLocks noChangeShapeType="1"/>
                </p:cNvSpPr>
                <p:nvPr/>
              </p:nvSpPr>
              <p:spPr bwMode="auto">
                <a:xfrm>
                  <a:off x="15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42"/>
                <p:cNvSpPr>
                  <a:spLocks noChangeShapeType="1"/>
                </p:cNvSpPr>
                <p:nvPr/>
              </p:nvSpPr>
              <p:spPr bwMode="auto">
                <a:xfrm>
                  <a:off x="697" y="5197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43"/>
                <p:cNvSpPr>
                  <a:spLocks noChangeShapeType="1"/>
                </p:cNvSpPr>
                <p:nvPr/>
              </p:nvSpPr>
              <p:spPr bwMode="auto">
                <a:xfrm>
                  <a:off x="195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44"/>
                <p:cNvSpPr>
                  <a:spLocks noChangeShapeType="1"/>
                </p:cNvSpPr>
                <p:nvPr/>
              </p:nvSpPr>
              <p:spPr bwMode="auto">
                <a:xfrm>
                  <a:off x="26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45"/>
                <p:cNvSpPr>
                  <a:spLocks noChangeShapeType="1"/>
                </p:cNvSpPr>
                <p:nvPr/>
              </p:nvSpPr>
              <p:spPr bwMode="auto">
                <a:xfrm>
                  <a:off x="35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46"/>
                <p:cNvSpPr>
                  <a:spLocks noChangeShapeType="1"/>
                </p:cNvSpPr>
                <p:nvPr/>
              </p:nvSpPr>
              <p:spPr bwMode="auto">
                <a:xfrm>
                  <a:off x="393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47"/>
                <p:cNvSpPr>
                  <a:spLocks noChangeShapeType="1"/>
                </p:cNvSpPr>
                <p:nvPr/>
              </p:nvSpPr>
              <p:spPr bwMode="auto">
                <a:xfrm>
                  <a:off x="465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48"/>
                <p:cNvSpPr>
                  <a:spLocks noChangeShapeType="1"/>
                </p:cNvSpPr>
                <p:nvPr/>
              </p:nvSpPr>
              <p:spPr bwMode="auto">
                <a:xfrm>
                  <a:off x="5017" y="5197"/>
                  <a:ext cx="16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49"/>
                <p:cNvSpPr>
                  <a:spLocks noChangeShapeType="1"/>
                </p:cNvSpPr>
                <p:nvPr/>
              </p:nvSpPr>
              <p:spPr bwMode="auto">
                <a:xfrm>
                  <a:off x="681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6" name="Picture 2" descr="http://img84.imageshack.us/img84/7744/oct611es5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6037" y="4076705"/>
                <a:ext cx="698500" cy="760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6" name="Group 100"/>
            <p:cNvGrpSpPr/>
            <p:nvPr/>
          </p:nvGrpSpPr>
          <p:grpSpPr>
            <a:xfrm rot="18686501">
              <a:off x="6612817" y="3661358"/>
              <a:ext cx="1598114" cy="659910"/>
              <a:chOff x="1762125" y="3778359"/>
              <a:chExt cx="2232025" cy="976239"/>
            </a:xfrm>
          </p:grpSpPr>
          <p:grpSp>
            <p:nvGrpSpPr>
              <p:cNvPr id="73" name="Group 29"/>
              <p:cNvGrpSpPr>
                <a:grpSpLocks/>
              </p:cNvGrpSpPr>
              <p:nvPr/>
            </p:nvGrpSpPr>
            <p:grpSpPr bwMode="auto">
              <a:xfrm rot="-1442312">
                <a:off x="1762125" y="3930650"/>
                <a:ext cx="2232025" cy="142875"/>
                <a:chOff x="157" y="4117"/>
                <a:chExt cx="7020" cy="1080"/>
              </a:xfrm>
            </p:grpSpPr>
            <p:sp>
              <p:nvSpPr>
                <p:cNvPr id="75" name="Freeform 30"/>
                <p:cNvSpPr>
                  <a:spLocks/>
                </p:cNvSpPr>
                <p:nvPr/>
              </p:nvSpPr>
              <p:spPr bwMode="auto">
                <a:xfrm>
                  <a:off x="24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Freeform 31"/>
                <p:cNvSpPr>
                  <a:spLocks/>
                </p:cNvSpPr>
                <p:nvPr/>
              </p:nvSpPr>
              <p:spPr bwMode="auto">
                <a:xfrm>
                  <a:off x="28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32"/>
                <p:cNvSpPr>
                  <a:spLocks/>
                </p:cNvSpPr>
                <p:nvPr/>
              </p:nvSpPr>
              <p:spPr bwMode="auto">
                <a:xfrm>
                  <a:off x="30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33"/>
                <p:cNvSpPr>
                  <a:spLocks/>
                </p:cNvSpPr>
                <p:nvPr/>
              </p:nvSpPr>
              <p:spPr bwMode="auto">
                <a:xfrm>
                  <a:off x="32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34"/>
                <p:cNvSpPr>
                  <a:spLocks/>
                </p:cNvSpPr>
                <p:nvPr/>
              </p:nvSpPr>
              <p:spPr bwMode="auto">
                <a:xfrm>
                  <a:off x="17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35"/>
                <p:cNvSpPr>
                  <a:spLocks/>
                </p:cNvSpPr>
                <p:nvPr/>
              </p:nvSpPr>
              <p:spPr bwMode="auto">
                <a:xfrm>
                  <a:off x="5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36"/>
                <p:cNvSpPr>
                  <a:spLocks/>
                </p:cNvSpPr>
                <p:nvPr/>
              </p:nvSpPr>
              <p:spPr bwMode="auto">
                <a:xfrm>
                  <a:off x="37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37"/>
                <p:cNvSpPr>
                  <a:spLocks/>
                </p:cNvSpPr>
                <p:nvPr/>
              </p:nvSpPr>
              <p:spPr bwMode="auto">
                <a:xfrm>
                  <a:off x="44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38"/>
                <p:cNvSpPr>
                  <a:spLocks/>
                </p:cNvSpPr>
                <p:nvPr/>
              </p:nvSpPr>
              <p:spPr bwMode="auto">
                <a:xfrm>
                  <a:off x="48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39"/>
                <p:cNvSpPr>
                  <a:spLocks/>
                </p:cNvSpPr>
                <p:nvPr/>
              </p:nvSpPr>
              <p:spPr bwMode="auto">
                <a:xfrm>
                  <a:off x="66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40"/>
                <p:cNvSpPr>
                  <a:spLocks/>
                </p:cNvSpPr>
                <p:nvPr/>
              </p:nvSpPr>
              <p:spPr bwMode="auto">
                <a:xfrm>
                  <a:off x="33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41"/>
                <p:cNvSpPr>
                  <a:spLocks noChangeShapeType="1"/>
                </p:cNvSpPr>
                <p:nvPr/>
              </p:nvSpPr>
              <p:spPr bwMode="auto">
                <a:xfrm>
                  <a:off x="15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42"/>
                <p:cNvSpPr>
                  <a:spLocks noChangeShapeType="1"/>
                </p:cNvSpPr>
                <p:nvPr/>
              </p:nvSpPr>
              <p:spPr bwMode="auto">
                <a:xfrm>
                  <a:off x="697" y="5197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43"/>
                <p:cNvSpPr>
                  <a:spLocks noChangeShapeType="1"/>
                </p:cNvSpPr>
                <p:nvPr/>
              </p:nvSpPr>
              <p:spPr bwMode="auto">
                <a:xfrm>
                  <a:off x="195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44"/>
                <p:cNvSpPr>
                  <a:spLocks noChangeShapeType="1"/>
                </p:cNvSpPr>
                <p:nvPr/>
              </p:nvSpPr>
              <p:spPr bwMode="auto">
                <a:xfrm>
                  <a:off x="26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45"/>
                <p:cNvSpPr>
                  <a:spLocks noChangeShapeType="1"/>
                </p:cNvSpPr>
                <p:nvPr/>
              </p:nvSpPr>
              <p:spPr bwMode="auto">
                <a:xfrm>
                  <a:off x="35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46"/>
                <p:cNvSpPr>
                  <a:spLocks noChangeShapeType="1"/>
                </p:cNvSpPr>
                <p:nvPr/>
              </p:nvSpPr>
              <p:spPr bwMode="auto">
                <a:xfrm>
                  <a:off x="393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47"/>
                <p:cNvSpPr>
                  <a:spLocks noChangeShapeType="1"/>
                </p:cNvSpPr>
                <p:nvPr/>
              </p:nvSpPr>
              <p:spPr bwMode="auto">
                <a:xfrm>
                  <a:off x="465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48"/>
                <p:cNvSpPr>
                  <a:spLocks noChangeShapeType="1"/>
                </p:cNvSpPr>
                <p:nvPr/>
              </p:nvSpPr>
              <p:spPr bwMode="auto">
                <a:xfrm>
                  <a:off x="5017" y="5197"/>
                  <a:ext cx="16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49"/>
                <p:cNvSpPr>
                  <a:spLocks noChangeShapeType="1"/>
                </p:cNvSpPr>
                <p:nvPr/>
              </p:nvSpPr>
              <p:spPr bwMode="auto">
                <a:xfrm>
                  <a:off x="681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74" name="Picture 2" descr="http://img84.imageshack.us/img84/7744/oct611es5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8089" y="3778359"/>
                <a:ext cx="896754" cy="976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" name="Group 145"/>
            <p:cNvGrpSpPr/>
            <p:nvPr/>
          </p:nvGrpSpPr>
          <p:grpSpPr>
            <a:xfrm rot="1730899">
              <a:off x="7832720" y="3262725"/>
              <a:ext cx="900076" cy="1836738"/>
              <a:chOff x="5392738" y="3089275"/>
              <a:chExt cx="900076" cy="1836738"/>
            </a:xfrm>
          </p:grpSpPr>
          <p:grpSp>
            <p:nvGrpSpPr>
              <p:cNvPr id="51" name="Group 29"/>
              <p:cNvGrpSpPr>
                <a:grpSpLocks/>
              </p:cNvGrpSpPr>
              <p:nvPr/>
            </p:nvGrpSpPr>
            <p:grpSpPr bwMode="auto">
              <a:xfrm rot="2714685">
                <a:off x="4546600" y="3935413"/>
                <a:ext cx="1836738" cy="144462"/>
                <a:chOff x="157" y="4117"/>
                <a:chExt cx="7020" cy="1080"/>
              </a:xfrm>
            </p:grpSpPr>
            <p:sp>
              <p:nvSpPr>
                <p:cNvPr id="53" name="Freeform 30"/>
                <p:cNvSpPr>
                  <a:spLocks/>
                </p:cNvSpPr>
                <p:nvPr/>
              </p:nvSpPr>
              <p:spPr bwMode="auto">
                <a:xfrm>
                  <a:off x="24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4" name="Freeform 31"/>
                <p:cNvSpPr>
                  <a:spLocks/>
                </p:cNvSpPr>
                <p:nvPr/>
              </p:nvSpPr>
              <p:spPr bwMode="auto">
                <a:xfrm>
                  <a:off x="28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auto">
                <a:xfrm>
                  <a:off x="30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auto">
                <a:xfrm>
                  <a:off x="32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auto">
                <a:xfrm>
                  <a:off x="17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auto">
                <a:xfrm>
                  <a:off x="5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auto">
                <a:xfrm>
                  <a:off x="37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auto">
                <a:xfrm>
                  <a:off x="44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auto">
                <a:xfrm>
                  <a:off x="48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auto">
                <a:xfrm>
                  <a:off x="66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auto">
                <a:xfrm flipH="1">
                  <a:off x="33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4" name="Line 41"/>
                <p:cNvSpPr>
                  <a:spLocks noChangeShapeType="1"/>
                </p:cNvSpPr>
                <p:nvPr/>
              </p:nvSpPr>
              <p:spPr bwMode="auto">
                <a:xfrm>
                  <a:off x="15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42"/>
                <p:cNvSpPr>
                  <a:spLocks noChangeShapeType="1"/>
                </p:cNvSpPr>
                <p:nvPr/>
              </p:nvSpPr>
              <p:spPr bwMode="auto">
                <a:xfrm>
                  <a:off x="697" y="5197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43"/>
                <p:cNvSpPr>
                  <a:spLocks noChangeShapeType="1"/>
                </p:cNvSpPr>
                <p:nvPr/>
              </p:nvSpPr>
              <p:spPr bwMode="auto">
                <a:xfrm>
                  <a:off x="195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44"/>
                <p:cNvSpPr>
                  <a:spLocks noChangeShapeType="1"/>
                </p:cNvSpPr>
                <p:nvPr/>
              </p:nvSpPr>
              <p:spPr bwMode="auto">
                <a:xfrm>
                  <a:off x="26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45"/>
                <p:cNvSpPr>
                  <a:spLocks noChangeShapeType="1"/>
                </p:cNvSpPr>
                <p:nvPr/>
              </p:nvSpPr>
              <p:spPr bwMode="auto">
                <a:xfrm>
                  <a:off x="35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46"/>
                <p:cNvSpPr>
                  <a:spLocks noChangeShapeType="1"/>
                </p:cNvSpPr>
                <p:nvPr/>
              </p:nvSpPr>
              <p:spPr bwMode="auto">
                <a:xfrm>
                  <a:off x="393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47"/>
                <p:cNvSpPr>
                  <a:spLocks noChangeShapeType="1"/>
                </p:cNvSpPr>
                <p:nvPr/>
              </p:nvSpPr>
              <p:spPr bwMode="auto">
                <a:xfrm>
                  <a:off x="465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017" y="5197"/>
                  <a:ext cx="16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49"/>
                <p:cNvSpPr>
                  <a:spLocks noChangeShapeType="1"/>
                </p:cNvSpPr>
                <p:nvPr/>
              </p:nvSpPr>
              <p:spPr bwMode="auto">
                <a:xfrm>
                  <a:off x="681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52" name="Picture 2" descr="http://img84.imageshack.us/img84/7744/oct611es5.gi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05672">
                <a:off x="5594314" y="3958641"/>
                <a:ext cx="698500" cy="760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System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Elipsa 209"/>
          <p:cNvSpPr/>
          <p:nvPr/>
        </p:nvSpPr>
        <p:spPr>
          <a:xfrm>
            <a:off x="4748213" y="3143183"/>
            <a:ext cx="196530" cy="2022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Elipsa 210"/>
          <p:cNvSpPr/>
          <p:nvPr/>
        </p:nvSpPr>
        <p:spPr>
          <a:xfrm>
            <a:off x="6204270" y="2905644"/>
            <a:ext cx="229958" cy="1844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" name="Elipsa 211"/>
          <p:cNvSpPr/>
          <p:nvPr/>
        </p:nvSpPr>
        <p:spPr>
          <a:xfrm>
            <a:off x="7831111" y="3180046"/>
            <a:ext cx="254965" cy="2193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3" name="Picture 60" descr="http://www.liv.ac.uk/science_eng_images/physics/hep/BeamInject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81826"/>
            <a:ext cx="774840" cy="49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" name="TextBox 29"/>
          <p:cNvSpPr txBox="1"/>
          <p:nvPr/>
        </p:nvSpPr>
        <p:spPr>
          <a:xfrm>
            <a:off x="3857301" y="4497910"/>
            <a:ext cx="1248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B</a:t>
            </a:r>
            <a:r>
              <a:rPr lang="en-US" dirty="0" smtClean="0"/>
              <a:t>eam 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en-US" dirty="0" smtClean="0"/>
              <a:t>nst. </a:t>
            </a:r>
          </a:p>
          <a:p>
            <a:pPr algn="ctr"/>
            <a:r>
              <a:rPr lang="en-US" dirty="0" smtClean="0"/>
              <a:t>Diagnostics</a:t>
            </a:r>
          </a:p>
        </p:txBody>
      </p:sp>
      <p:sp>
        <p:nvSpPr>
          <p:cNvPr id="216" name="Prostokąt 215"/>
          <p:cNvSpPr/>
          <p:nvPr/>
        </p:nvSpPr>
        <p:spPr>
          <a:xfrm>
            <a:off x="8305800" y="2142153"/>
            <a:ext cx="5229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 (Tekst podstawowy)"/>
                <a:cs typeface="Times New Roman" pitchFamily="18" charset="0"/>
              </a:rPr>
              <a:t>I(t) </a:t>
            </a:r>
            <a:endParaRPr lang="en-US" sz="1600" dirty="0">
              <a:latin typeface="Calibri (Tekst podstawowy)"/>
            </a:endParaRPr>
          </a:p>
        </p:txBody>
      </p:sp>
      <p:pic>
        <p:nvPicPr>
          <p:cNvPr id="117" name="Obraz 1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147">
            <a:off x="5150778" y="2255857"/>
            <a:ext cx="1034468" cy="659473"/>
          </a:xfrm>
          <a:prstGeom prst="rect">
            <a:avLst/>
          </a:prstGeom>
        </p:spPr>
      </p:pic>
      <p:sp>
        <p:nvSpPr>
          <p:cNvPr id="118" name="Freeform 36"/>
          <p:cNvSpPr>
            <a:spLocks/>
          </p:cNvSpPr>
          <p:nvPr/>
        </p:nvSpPr>
        <p:spPr bwMode="auto">
          <a:xfrm flipH="1">
            <a:off x="4311601" y="1184619"/>
            <a:ext cx="330855" cy="553186"/>
          </a:xfrm>
          <a:custGeom>
            <a:avLst/>
            <a:gdLst>
              <a:gd name="T0" fmla="*/ 0 w 1080"/>
              <a:gd name="T1" fmla="*/ 1080 h 3960"/>
              <a:gd name="T2" fmla="*/ 30 w 1080"/>
              <a:gd name="T3" fmla="*/ 1080 h 3960"/>
              <a:gd name="T4" fmla="*/ 30 w 1080"/>
              <a:gd name="T5" fmla="*/ 0 h 3960"/>
              <a:gd name="T6" fmla="*/ 150 w 1080"/>
              <a:gd name="T7" fmla="*/ 0 h 3960"/>
              <a:gd name="T8" fmla="*/ 150 w 1080"/>
              <a:gd name="T9" fmla="*/ 1080 h 3960"/>
              <a:gd name="T10" fmla="*/ 180 w 1080"/>
              <a:gd name="T11" fmla="*/ 1080 h 3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0"/>
              <a:gd name="T19" fmla="*/ 0 h 3960"/>
              <a:gd name="T20" fmla="*/ 1080 w 1080"/>
              <a:gd name="T21" fmla="*/ 3960 h 3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0" h="3960">
                <a:moveTo>
                  <a:pt x="0" y="3960"/>
                </a:moveTo>
                <a:lnTo>
                  <a:pt x="180" y="3960"/>
                </a:lnTo>
                <a:lnTo>
                  <a:pt x="180" y="0"/>
                </a:lnTo>
                <a:lnTo>
                  <a:pt x="900" y="0"/>
                </a:lnTo>
                <a:lnTo>
                  <a:pt x="900" y="3960"/>
                </a:lnTo>
                <a:lnTo>
                  <a:pt x="1080" y="396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Elipsa 2"/>
          <p:cNvSpPr/>
          <p:nvPr/>
        </p:nvSpPr>
        <p:spPr>
          <a:xfrm>
            <a:off x="3810000" y="776527"/>
            <a:ext cx="1320421" cy="132042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Łącznik prostoliniowy 5"/>
          <p:cNvCxnSpPr/>
          <p:nvPr/>
        </p:nvCxnSpPr>
        <p:spPr>
          <a:xfrm>
            <a:off x="5073418" y="1125242"/>
            <a:ext cx="639965" cy="12871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Łącznik prostoliniowy 118"/>
          <p:cNvCxnSpPr>
            <a:stCxn id="3" idx="3"/>
          </p:cNvCxnSpPr>
          <p:nvPr/>
        </p:nvCxnSpPr>
        <p:spPr>
          <a:xfrm>
            <a:off x="4003371" y="1903577"/>
            <a:ext cx="1434505" cy="7772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/>
          <p:nvPr/>
        </p:nvCxnSpPr>
        <p:spPr>
          <a:xfrm flipH="1">
            <a:off x="3868868" y="1737239"/>
            <a:ext cx="499884" cy="5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Łącznik prostoliniowy 119"/>
          <p:cNvCxnSpPr/>
          <p:nvPr/>
        </p:nvCxnSpPr>
        <p:spPr>
          <a:xfrm flipH="1">
            <a:off x="4586032" y="1734888"/>
            <a:ext cx="487386" cy="23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4221462" y="776527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pole tekstowe 120"/>
          <p:cNvSpPr txBox="1"/>
          <p:nvPr/>
        </p:nvSpPr>
        <p:spPr>
          <a:xfrm>
            <a:off x="3810000" y="124063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24V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1905000" y="1250619"/>
            <a:ext cx="2047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0.1 Gauss =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(max 500kHz)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3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86850" r="34842"/>
          <a:stretch/>
        </p:blipFill>
        <p:spPr>
          <a:xfrm flipV="1">
            <a:off x="6546720" y="587843"/>
            <a:ext cx="890027" cy="657329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5" r="26667"/>
          <a:stretch/>
        </p:blipFill>
        <p:spPr>
          <a:xfrm flipV="1">
            <a:off x="5670843" y="3811132"/>
            <a:ext cx="1089163" cy="665617"/>
          </a:xfrm>
          <a:prstGeom prst="rect">
            <a:avLst/>
          </a:prstGeom>
        </p:spPr>
      </p:pic>
      <p:grpSp>
        <p:nvGrpSpPr>
          <p:cNvPr id="37" name="Group 35"/>
          <p:cNvGrpSpPr/>
          <p:nvPr/>
        </p:nvGrpSpPr>
        <p:grpSpPr>
          <a:xfrm>
            <a:off x="7639614" y="3867150"/>
            <a:ext cx="874964" cy="456505"/>
            <a:chOff x="6182280" y="5681142"/>
            <a:chExt cx="1618695" cy="784108"/>
          </a:xfrm>
        </p:grpSpPr>
        <p:sp>
          <p:nvSpPr>
            <p:cNvPr id="38" name="Cube 36"/>
            <p:cNvSpPr/>
            <p:nvPr/>
          </p:nvSpPr>
          <p:spPr>
            <a:xfrm>
              <a:off x="6182280" y="5681142"/>
              <a:ext cx="1618695" cy="784108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7"/>
            <p:cNvSpPr/>
            <p:nvPr/>
          </p:nvSpPr>
          <p:spPr>
            <a:xfrm>
              <a:off x="6925346" y="6019800"/>
              <a:ext cx="542254" cy="3365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c 38"/>
            <p:cNvSpPr/>
            <p:nvPr/>
          </p:nvSpPr>
          <p:spPr>
            <a:xfrm>
              <a:off x="7010400" y="6095999"/>
              <a:ext cx="381000" cy="369251"/>
            </a:xfrm>
            <a:prstGeom prst="arc">
              <a:avLst>
                <a:gd name="adj1" fmla="val 10767061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39"/>
            <p:cNvCxnSpPr/>
            <p:nvPr/>
          </p:nvCxnSpPr>
          <p:spPr>
            <a:xfrm>
              <a:off x="7010400" y="6095999"/>
              <a:ext cx="186073" cy="184625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0"/>
            <p:cNvSpPr txBox="1"/>
            <p:nvPr/>
          </p:nvSpPr>
          <p:spPr>
            <a:xfrm>
              <a:off x="7361718" y="5931469"/>
              <a:ext cx="211764" cy="272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100" dirty="0" smtClean="0"/>
                <a:t>V</a:t>
              </a:r>
              <a:endParaRPr lang="en-US" dirty="0"/>
            </a:p>
          </p:txBody>
        </p:sp>
        <p:sp>
          <p:nvSpPr>
            <p:cNvPr id="43" name="Donut 41"/>
            <p:cNvSpPr/>
            <p:nvPr/>
          </p:nvSpPr>
          <p:spPr>
            <a:xfrm>
              <a:off x="6286103" y="6143626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Donut 42"/>
            <p:cNvSpPr/>
            <p:nvPr/>
          </p:nvSpPr>
          <p:spPr>
            <a:xfrm>
              <a:off x="6536552" y="6143625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Box 43"/>
          <p:cNvSpPr txBox="1"/>
          <p:nvPr/>
        </p:nvSpPr>
        <p:spPr>
          <a:xfrm>
            <a:off x="7533165" y="4481576"/>
            <a:ext cx="108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</a:t>
            </a:r>
            <a:r>
              <a:rPr lang="pl-PL" dirty="0" smtClean="0"/>
              <a:t>ower </a:t>
            </a:r>
          </a:p>
          <a:p>
            <a:pPr algn="ctr"/>
            <a:r>
              <a:rPr lang="en-US" dirty="0" smtClean="0"/>
              <a:t>converter</a:t>
            </a:r>
            <a:endParaRPr lang="pl-PL" dirty="0" smtClean="0"/>
          </a:p>
        </p:txBody>
      </p:sp>
      <p:sp>
        <p:nvSpPr>
          <p:cNvPr id="47" name="TextBox 151"/>
          <p:cNvSpPr txBox="1"/>
          <p:nvPr/>
        </p:nvSpPr>
        <p:spPr>
          <a:xfrm>
            <a:off x="6441872" y="240030"/>
            <a:ext cx="6447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 (t)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49" name="Straight Arrow Connector 160"/>
          <p:cNvCxnSpPr/>
          <p:nvPr/>
        </p:nvCxnSpPr>
        <p:spPr>
          <a:xfrm>
            <a:off x="5574661" y="3714749"/>
            <a:ext cx="1342683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61"/>
          <p:cNvSpPr txBox="1"/>
          <p:nvPr/>
        </p:nvSpPr>
        <p:spPr>
          <a:xfrm>
            <a:off x="5791200" y="3345418"/>
            <a:ext cx="7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f</a:t>
            </a:r>
            <a:r>
              <a:rPr lang="en-US" b="1" baseline="-25000" dirty="0" smtClean="0">
                <a:solidFill>
                  <a:srgbClr val="0070C0"/>
                </a:solidFill>
              </a:rPr>
              <a:t>rev </a:t>
            </a:r>
            <a:r>
              <a:rPr lang="en-US" b="1" dirty="0">
                <a:solidFill>
                  <a:srgbClr val="0070C0"/>
                </a:solidFill>
              </a:rPr>
              <a:t>(t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6" name="TextBox 13"/>
          <p:cNvSpPr txBox="1"/>
          <p:nvPr/>
        </p:nvSpPr>
        <p:spPr>
          <a:xfrm>
            <a:off x="5437876" y="4497169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Accelerating </a:t>
            </a:r>
            <a:endParaRPr lang="pl-PL" dirty="0" smtClean="0"/>
          </a:p>
          <a:p>
            <a:pPr algn="ctr"/>
            <a:r>
              <a:rPr lang="en-US" dirty="0" smtClean="0"/>
              <a:t>RF </a:t>
            </a:r>
            <a:r>
              <a:rPr lang="pl-PL" dirty="0" smtClean="0"/>
              <a:t>c</a:t>
            </a:r>
            <a:r>
              <a:rPr lang="en-US" dirty="0" smtClean="0"/>
              <a:t>avity</a:t>
            </a:r>
          </a:p>
        </p:txBody>
      </p:sp>
      <p:grpSp>
        <p:nvGrpSpPr>
          <p:cNvPr id="141" name="Group 24"/>
          <p:cNvGrpSpPr/>
          <p:nvPr/>
        </p:nvGrpSpPr>
        <p:grpSpPr>
          <a:xfrm>
            <a:off x="6880251" y="762000"/>
            <a:ext cx="176638" cy="176638"/>
            <a:chOff x="5181600" y="5486400"/>
            <a:chExt cx="457200" cy="457200"/>
          </a:xfrm>
        </p:grpSpPr>
        <p:sp>
          <p:nvSpPr>
            <p:cNvPr id="142" name="Oval 21"/>
            <p:cNvSpPr/>
            <p:nvPr/>
          </p:nvSpPr>
          <p:spPr>
            <a:xfrm>
              <a:off x="5181600" y="54864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22"/>
            <p:cNvSpPr/>
            <p:nvPr/>
          </p:nvSpPr>
          <p:spPr>
            <a:xfrm>
              <a:off x="5337823" y="5638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4" name="Elbow Connector 44"/>
          <p:cNvCxnSpPr>
            <a:stCxn id="38" idx="5"/>
          </p:cNvCxnSpPr>
          <p:nvPr/>
        </p:nvCxnSpPr>
        <p:spPr>
          <a:xfrm flipH="1" flipV="1">
            <a:off x="7315200" y="820879"/>
            <a:ext cx="1199378" cy="3217460"/>
          </a:xfrm>
          <a:prstGeom prst="bentConnector4">
            <a:avLst>
              <a:gd name="adj1" fmla="val -19060"/>
              <a:gd name="adj2" fmla="val 100974"/>
            </a:avLst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15"/>
          <p:cNvSpPr txBox="1"/>
          <p:nvPr/>
        </p:nvSpPr>
        <p:spPr>
          <a:xfrm>
            <a:off x="6975724" y="101530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Bending</a:t>
            </a:r>
          </a:p>
          <a:p>
            <a:pPr algn="ctr"/>
            <a:r>
              <a:rPr lang="pl-PL" dirty="0" smtClean="0"/>
              <a:t>m</a:t>
            </a:r>
            <a:r>
              <a:rPr lang="en-US" dirty="0" smtClean="0"/>
              <a:t>agnet</a:t>
            </a:r>
            <a:endParaRPr lang="pl-PL" dirty="0" smtClean="0"/>
          </a:p>
        </p:txBody>
      </p:sp>
      <p:grpSp>
        <p:nvGrpSpPr>
          <p:cNvPr id="33" name="Group 3"/>
          <p:cNvGrpSpPr/>
          <p:nvPr/>
        </p:nvGrpSpPr>
        <p:grpSpPr>
          <a:xfrm>
            <a:off x="4399645" y="1220956"/>
            <a:ext cx="4210955" cy="2590175"/>
            <a:chOff x="5725119" y="3192256"/>
            <a:chExt cx="3007677" cy="1907207"/>
          </a:xfrm>
        </p:grpSpPr>
        <p:grpSp>
          <p:nvGrpSpPr>
            <p:cNvPr id="34" name="Group 77"/>
            <p:cNvGrpSpPr/>
            <p:nvPr/>
          </p:nvGrpSpPr>
          <p:grpSpPr>
            <a:xfrm rot="19979861">
              <a:off x="5725119" y="3738048"/>
              <a:ext cx="2119527" cy="776093"/>
              <a:chOff x="1316037" y="3930650"/>
              <a:chExt cx="2678113" cy="906470"/>
            </a:xfrm>
          </p:grpSpPr>
          <p:grpSp>
            <p:nvGrpSpPr>
              <p:cNvPr id="95" name="Group 29"/>
              <p:cNvGrpSpPr>
                <a:grpSpLocks/>
              </p:cNvGrpSpPr>
              <p:nvPr/>
            </p:nvGrpSpPr>
            <p:grpSpPr bwMode="auto">
              <a:xfrm rot="-1442312">
                <a:off x="1762125" y="3930650"/>
                <a:ext cx="2232025" cy="142875"/>
                <a:chOff x="157" y="4117"/>
                <a:chExt cx="7020" cy="1080"/>
              </a:xfrm>
            </p:grpSpPr>
            <p:sp>
              <p:nvSpPr>
                <p:cNvPr id="97" name="Freeform 30"/>
                <p:cNvSpPr>
                  <a:spLocks/>
                </p:cNvSpPr>
                <p:nvPr/>
              </p:nvSpPr>
              <p:spPr bwMode="auto">
                <a:xfrm>
                  <a:off x="24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31"/>
                <p:cNvSpPr>
                  <a:spLocks/>
                </p:cNvSpPr>
                <p:nvPr/>
              </p:nvSpPr>
              <p:spPr bwMode="auto">
                <a:xfrm>
                  <a:off x="28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32"/>
                <p:cNvSpPr>
                  <a:spLocks/>
                </p:cNvSpPr>
                <p:nvPr/>
              </p:nvSpPr>
              <p:spPr bwMode="auto">
                <a:xfrm>
                  <a:off x="30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33"/>
                <p:cNvSpPr>
                  <a:spLocks/>
                </p:cNvSpPr>
                <p:nvPr/>
              </p:nvSpPr>
              <p:spPr bwMode="auto">
                <a:xfrm>
                  <a:off x="32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34"/>
                <p:cNvSpPr>
                  <a:spLocks/>
                </p:cNvSpPr>
                <p:nvPr/>
              </p:nvSpPr>
              <p:spPr bwMode="auto">
                <a:xfrm>
                  <a:off x="17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35"/>
                <p:cNvSpPr>
                  <a:spLocks/>
                </p:cNvSpPr>
                <p:nvPr/>
              </p:nvSpPr>
              <p:spPr bwMode="auto">
                <a:xfrm>
                  <a:off x="5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36"/>
                <p:cNvSpPr>
                  <a:spLocks/>
                </p:cNvSpPr>
                <p:nvPr/>
              </p:nvSpPr>
              <p:spPr bwMode="auto">
                <a:xfrm>
                  <a:off x="37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37"/>
                <p:cNvSpPr>
                  <a:spLocks/>
                </p:cNvSpPr>
                <p:nvPr/>
              </p:nvSpPr>
              <p:spPr bwMode="auto">
                <a:xfrm>
                  <a:off x="44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38"/>
                <p:cNvSpPr>
                  <a:spLocks/>
                </p:cNvSpPr>
                <p:nvPr/>
              </p:nvSpPr>
              <p:spPr bwMode="auto">
                <a:xfrm>
                  <a:off x="48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39"/>
                <p:cNvSpPr>
                  <a:spLocks/>
                </p:cNvSpPr>
                <p:nvPr/>
              </p:nvSpPr>
              <p:spPr bwMode="auto">
                <a:xfrm>
                  <a:off x="66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40"/>
                <p:cNvSpPr>
                  <a:spLocks/>
                </p:cNvSpPr>
                <p:nvPr/>
              </p:nvSpPr>
              <p:spPr bwMode="auto">
                <a:xfrm>
                  <a:off x="33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41"/>
                <p:cNvSpPr>
                  <a:spLocks noChangeShapeType="1"/>
                </p:cNvSpPr>
                <p:nvPr/>
              </p:nvSpPr>
              <p:spPr bwMode="auto">
                <a:xfrm>
                  <a:off x="15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42"/>
                <p:cNvSpPr>
                  <a:spLocks noChangeShapeType="1"/>
                </p:cNvSpPr>
                <p:nvPr/>
              </p:nvSpPr>
              <p:spPr bwMode="auto">
                <a:xfrm>
                  <a:off x="697" y="5197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43"/>
                <p:cNvSpPr>
                  <a:spLocks noChangeShapeType="1"/>
                </p:cNvSpPr>
                <p:nvPr/>
              </p:nvSpPr>
              <p:spPr bwMode="auto">
                <a:xfrm>
                  <a:off x="195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44"/>
                <p:cNvSpPr>
                  <a:spLocks noChangeShapeType="1"/>
                </p:cNvSpPr>
                <p:nvPr/>
              </p:nvSpPr>
              <p:spPr bwMode="auto">
                <a:xfrm>
                  <a:off x="26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45"/>
                <p:cNvSpPr>
                  <a:spLocks noChangeShapeType="1"/>
                </p:cNvSpPr>
                <p:nvPr/>
              </p:nvSpPr>
              <p:spPr bwMode="auto">
                <a:xfrm>
                  <a:off x="35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46"/>
                <p:cNvSpPr>
                  <a:spLocks noChangeShapeType="1"/>
                </p:cNvSpPr>
                <p:nvPr/>
              </p:nvSpPr>
              <p:spPr bwMode="auto">
                <a:xfrm>
                  <a:off x="393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47"/>
                <p:cNvSpPr>
                  <a:spLocks noChangeShapeType="1"/>
                </p:cNvSpPr>
                <p:nvPr/>
              </p:nvSpPr>
              <p:spPr bwMode="auto">
                <a:xfrm>
                  <a:off x="465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48"/>
                <p:cNvSpPr>
                  <a:spLocks noChangeShapeType="1"/>
                </p:cNvSpPr>
                <p:nvPr/>
              </p:nvSpPr>
              <p:spPr bwMode="auto">
                <a:xfrm>
                  <a:off x="5017" y="5197"/>
                  <a:ext cx="16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49"/>
                <p:cNvSpPr>
                  <a:spLocks noChangeShapeType="1"/>
                </p:cNvSpPr>
                <p:nvPr/>
              </p:nvSpPr>
              <p:spPr bwMode="auto">
                <a:xfrm>
                  <a:off x="681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6" name="Picture 2" descr="http://img84.imageshack.us/img84/7744/oct611es5.gi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6037" y="4076705"/>
                <a:ext cx="698500" cy="760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6" name="Group 100"/>
            <p:cNvGrpSpPr/>
            <p:nvPr/>
          </p:nvGrpSpPr>
          <p:grpSpPr>
            <a:xfrm rot="18686501">
              <a:off x="6612817" y="3661358"/>
              <a:ext cx="1598114" cy="659910"/>
              <a:chOff x="1762125" y="3778359"/>
              <a:chExt cx="2232025" cy="976239"/>
            </a:xfrm>
          </p:grpSpPr>
          <p:grpSp>
            <p:nvGrpSpPr>
              <p:cNvPr id="73" name="Group 29"/>
              <p:cNvGrpSpPr>
                <a:grpSpLocks/>
              </p:cNvGrpSpPr>
              <p:nvPr/>
            </p:nvGrpSpPr>
            <p:grpSpPr bwMode="auto">
              <a:xfrm rot="-1442312">
                <a:off x="1762125" y="3930650"/>
                <a:ext cx="2232025" cy="142875"/>
                <a:chOff x="157" y="4117"/>
                <a:chExt cx="7020" cy="1080"/>
              </a:xfrm>
            </p:grpSpPr>
            <p:sp>
              <p:nvSpPr>
                <p:cNvPr id="75" name="Freeform 30"/>
                <p:cNvSpPr>
                  <a:spLocks/>
                </p:cNvSpPr>
                <p:nvPr/>
              </p:nvSpPr>
              <p:spPr bwMode="auto">
                <a:xfrm>
                  <a:off x="24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Freeform 31"/>
                <p:cNvSpPr>
                  <a:spLocks/>
                </p:cNvSpPr>
                <p:nvPr/>
              </p:nvSpPr>
              <p:spPr bwMode="auto">
                <a:xfrm>
                  <a:off x="28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32"/>
                <p:cNvSpPr>
                  <a:spLocks/>
                </p:cNvSpPr>
                <p:nvPr/>
              </p:nvSpPr>
              <p:spPr bwMode="auto">
                <a:xfrm>
                  <a:off x="30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33"/>
                <p:cNvSpPr>
                  <a:spLocks/>
                </p:cNvSpPr>
                <p:nvPr/>
              </p:nvSpPr>
              <p:spPr bwMode="auto">
                <a:xfrm>
                  <a:off x="32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34"/>
                <p:cNvSpPr>
                  <a:spLocks/>
                </p:cNvSpPr>
                <p:nvPr/>
              </p:nvSpPr>
              <p:spPr bwMode="auto">
                <a:xfrm>
                  <a:off x="17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35"/>
                <p:cNvSpPr>
                  <a:spLocks/>
                </p:cNvSpPr>
                <p:nvPr/>
              </p:nvSpPr>
              <p:spPr bwMode="auto">
                <a:xfrm>
                  <a:off x="5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36"/>
                <p:cNvSpPr>
                  <a:spLocks/>
                </p:cNvSpPr>
                <p:nvPr/>
              </p:nvSpPr>
              <p:spPr bwMode="auto">
                <a:xfrm>
                  <a:off x="37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37"/>
                <p:cNvSpPr>
                  <a:spLocks/>
                </p:cNvSpPr>
                <p:nvPr/>
              </p:nvSpPr>
              <p:spPr bwMode="auto">
                <a:xfrm>
                  <a:off x="44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38"/>
                <p:cNvSpPr>
                  <a:spLocks/>
                </p:cNvSpPr>
                <p:nvPr/>
              </p:nvSpPr>
              <p:spPr bwMode="auto">
                <a:xfrm>
                  <a:off x="48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39"/>
                <p:cNvSpPr>
                  <a:spLocks/>
                </p:cNvSpPr>
                <p:nvPr/>
              </p:nvSpPr>
              <p:spPr bwMode="auto">
                <a:xfrm>
                  <a:off x="66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40"/>
                <p:cNvSpPr>
                  <a:spLocks/>
                </p:cNvSpPr>
                <p:nvPr/>
              </p:nvSpPr>
              <p:spPr bwMode="auto">
                <a:xfrm>
                  <a:off x="33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41"/>
                <p:cNvSpPr>
                  <a:spLocks noChangeShapeType="1"/>
                </p:cNvSpPr>
                <p:nvPr/>
              </p:nvSpPr>
              <p:spPr bwMode="auto">
                <a:xfrm>
                  <a:off x="15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42"/>
                <p:cNvSpPr>
                  <a:spLocks noChangeShapeType="1"/>
                </p:cNvSpPr>
                <p:nvPr/>
              </p:nvSpPr>
              <p:spPr bwMode="auto">
                <a:xfrm>
                  <a:off x="697" y="5197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43"/>
                <p:cNvSpPr>
                  <a:spLocks noChangeShapeType="1"/>
                </p:cNvSpPr>
                <p:nvPr/>
              </p:nvSpPr>
              <p:spPr bwMode="auto">
                <a:xfrm>
                  <a:off x="195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44"/>
                <p:cNvSpPr>
                  <a:spLocks noChangeShapeType="1"/>
                </p:cNvSpPr>
                <p:nvPr/>
              </p:nvSpPr>
              <p:spPr bwMode="auto">
                <a:xfrm>
                  <a:off x="26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45"/>
                <p:cNvSpPr>
                  <a:spLocks noChangeShapeType="1"/>
                </p:cNvSpPr>
                <p:nvPr/>
              </p:nvSpPr>
              <p:spPr bwMode="auto">
                <a:xfrm>
                  <a:off x="35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46"/>
                <p:cNvSpPr>
                  <a:spLocks noChangeShapeType="1"/>
                </p:cNvSpPr>
                <p:nvPr/>
              </p:nvSpPr>
              <p:spPr bwMode="auto">
                <a:xfrm>
                  <a:off x="393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47"/>
                <p:cNvSpPr>
                  <a:spLocks noChangeShapeType="1"/>
                </p:cNvSpPr>
                <p:nvPr/>
              </p:nvSpPr>
              <p:spPr bwMode="auto">
                <a:xfrm>
                  <a:off x="465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48"/>
                <p:cNvSpPr>
                  <a:spLocks noChangeShapeType="1"/>
                </p:cNvSpPr>
                <p:nvPr/>
              </p:nvSpPr>
              <p:spPr bwMode="auto">
                <a:xfrm>
                  <a:off x="5017" y="5197"/>
                  <a:ext cx="16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49"/>
                <p:cNvSpPr>
                  <a:spLocks noChangeShapeType="1"/>
                </p:cNvSpPr>
                <p:nvPr/>
              </p:nvSpPr>
              <p:spPr bwMode="auto">
                <a:xfrm>
                  <a:off x="681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74" name="Picture 2" descr="http://img84.imageshack.us/img84/7744/oct611es5.gi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8089" y="3778359"/>
                <a:ext cx="896754" cy="976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" name="Group 145"/>
            <p:cNvGrpSpPr/>
            <p:nvPr/>
          </p:nvGrpSpPr>
          <p:grpSpPr>
            <a:xfrm rot="1730899">
              <a:off x="7832720" y="3262725"/>
              <a:ext cx="900076" cy="1836738"/>
              <a:chOff x="5392738" y="3089275"/>
              <a:chExt cx="900076" cy="1836738"/>
            </a:xfrm>
          </p:grpSpPr>
          <p:grpSp>
            <p:nvGrpSpPr>
              <p:cNvPr id="51" name="Group 29"/>
              <p:cNvGrpSpPr>
                <a:grpSpLocks/>
              </p:cNvGrpSpPr>
              <p:nvPr/>
            </p:nvGrpSpPr>
            <p:grpSpPr bwMode="auto">
              <a:xfrm rot="2714685">
                <a:off x="4546600" y="3935413"/>
                <a:ext cx="1836738" cy="144462"/>
                <a:chOff x="157" y="4117"/>
                <a:chExt cx="7020" cy="1080"/>
              </a:xfrm>
            </p:grpSpPr>
            <p:sp>
              <p:nvSpPr>
                <p:cNvPr id="53" name="Freeform 30"/>
                <p:cNvSpPr>
                  <a:spLocks/>
                </p:cNvSpPr>
                <p:nvPr/>
              </p:nvSpPr>
              <p:spPr bwMode="auto">
                <a:xfrm>
                  <a:off x="24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4" name="Freeform 31"/>
                <p:cNvSpPr>
                  <a:spLocks/>
                </p:cNvSpPr>
                <p:nvPr/>
              </p:nvSpPr>
              <p:spPr bwMode="auto">
                <a:xfrm>
                  <a:off x="28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auto">
                <a:xfrm>
                  <a:off x="30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auto">
                <a:xfrm>
                  <a:off x="32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auto">
                <a:xfrm>
                  <a:off x="17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auto">
                <a:xfrm>
                  <a:off x="5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auto">
                <a:xfrm>
                  <a:off x="37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auto">
                <a:xfrm>
                  <a:off x="44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auto">
                <a:xfrm>
                  <a:off x="48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auto">
                <a:xfrm>
                  <a:off x="66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auto">
                <a:xfrm flipH="1">
                  <a:off x="33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4" name="Line 41"/>
                <p:cNvSpPr>
                  <a:spLocks noChangeShapeType="1"/>
                </p:cNvSpPr>
                <p:nvPr/>
              </p:nvSpPr>
              <p:spPr bwMode="auto">
                <a:xfrm>
                  <a:off x="15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42"/>
                <p:cNvSpPr>
                  <a:spLocks noChangeShapeType="1"/>
                </p:cNvSpPr>
                <p:nvPr/>
              </p:nvSpPr>
              <p:spPr bwMode="auto">
                <a:xfrm>
                  <a:off x="697" y="5197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43"/>
                <p:cNvSpPr>
                  <a:spLocks noChangeShapeType="1"/>
                </p:cNvSpPr>
                <p:nvPr/>
              </p:nvSpPr>
              <p:spPr bwMode="auto">
                <a:xfrm>
                  <a:off x="195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44"/>
                <p:cNvSpPr>
                  <a:spLocks noChangeShapeType="1"/>
                </p:cNvSpPr>
                <p:nvPr/>
              </p:nvSpPr>
              <p:spPr bwMode="auto">
                <a:xfrm>
                  <a:off x="26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45"/>
                <p:cNvSpPr>
                  <a:spLocks noChangeShapeType="1"/>
                </p:cNvSpPr>
                <p:nvPr/>
              </p:nvSpPr>
              <p:spPr bwMode="auto">
                <a:xfrm>
                  <a:off x="35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46"/>
                <p:cNvSpPr>
                  <a:spLocks noChangeShapeType="1"/>
                </p:cNvSpPr>
                <p:nvPr/>
              </p:nvSpPr>
              <p:spPr bwMode="auto">
                <a:xfrm>
                  <a:off x="393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47"/>
                <p:cNvSpPr>
                  <a:spLocks noChangeShapeType="1"/>
                </p:cNvSpPr>
                <p:nvPr/>
              </p:nvSpPr>
              <p:spPr bwMode="auto">
                <a:xfrm>
                  <a:off x="465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017" y="5197"/>
                  <a:ext cx="16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49"/>
                <p:cNvSpPr>
                  <a:spLocks noChangeShapeType="1"/>
                </p:cNvSpPr>
                <p:nvPr/>
              </p:nvSpPr>
              <p:spPr bwMode="auto">
                <a:xfrm>
                  <a:off x="681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52" name="Picture 2" descr="http://img84.imageshack.us/img84/7744/oct611es5.gif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05672">
                <a:off x="5594314" y="3958641"/>
                <a:ext cx="698500" cy="760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19" name="AutoShape 27"/>
          <p:cNvCxnSpPr>
            <a:cxnSpLocks noChangeShapeType="1"/>
          </p:cNvCxnSpPr>
          <p:nvPr/>
        </p:nvCxnSpPr>
        <p:spPr bwMode="auto">
          <a:xfrm flipH="1" flipV="1">
            <a:off x="919514" y="1636159"/>
            <a:ext cx="14000" cy="2021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" name="Text Box 29"/>
          <p:cNvSpPr txBox="1">
            <a:spLocks noChangeArrowheads="1"/>
          </p:cNvSpPr>
          <p:nvPr/>
        </p:nvSpPr>
        <p:spPr bwMode="auto">
          <a:xfrm>
            <a:off x="223030" y="1678583"/>
            <a:ext cx="433115" cy="18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400" b="1" i="1">
                <a:cs typeface="Arial" charset="0"/>
              </a:rPr>
              <a:t>B</a:t>
            </a:r>
            <a:r>
              <a:rPr lang="en-US" sz="1400" b="1" i="1" baseline="-25000">
                <a:cs typeface="Arial" charset="0"/>
              </a:rPr>
              <a:t>flat top</a:t>
            </a:r>
            <a:r>
              <a:rPr lang="en-US" sz="1400">
                <a:cs typeface="Arial" charset="0"/>
              </a:rPr>
              <a:t> </a:t>
            </a:r>
            <a:endParaRPr lang="en-US" sz="600">
              <a:cs typeface="Arial" charset="0"/>
            </a:endParaRPr>
          </a:p>
        </p:txBody>
      </p:sp>
      <p:sp>
        <p:nvSpPr>
          <p:cNvPr id="122" name="Text Box 30"/>
          <p:cNvSpPr txBox="1">
            <a:spLocks noChangeArrowheads="1"/>
          </p:cNvSpPr>
          <p:nvPr/>
        </p:nvSpPr>
        <p:spPr bwMode="auto">
          <a:xfrm>
            <a:off x="3525206" y="3525621"/>
            <a:ext cx="268619" cy="18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400" b="1" i="1" dirty="0">
                <a:cs typeface="Arial" charset="0"/>
              </a:rPr>
              <a:t>time</a:t>
            </a:r>
            <a:endParaRPr lang="en-US" sz="600" dirty="0">
              <a:cs typeface="Arial" charset="0"/>
            </a:endParaRPr>
          </a:p>
        </p:txBody>
      </p:sp>
      <p:cxnSp>
        <p:nvCxnSpPr>
          <p:cNvPr id="123" name="AutoShape 31"/>
          <p:cNvCxnSpPr>
            <a:cxnSpLocks noChangeShapeType="1"/>
          </p:cNvCxnSpPr>
          <p:nvPr/>
        </p:nvCxnSpPr>
        <p:spPr bwMode="auto">
          <a:xfrm flipV="1">
            <a:off x="870515" y="3445486"/>
            <a:ext cx="2923310" cy="6285"/>
          </a:xfrm>
          <a:prstGeom prst="straightConnector1">
            <a:avLst/>
          </a:prstGeom>
          <a:noFill/>
          <a:ln w="19050">
            <a:solidFill>
              <a:srgbClr val="A5A5A5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AutoShape 32"/>
          <p:cNvCxnSpPr>
            <a:cxnSpLocks noChangeShapeType="1"/>
          </p:cNvCxnSpPr>
          <p:nvPr/>
        </p:nvCxnSpPr>
        <p:spPr bwMode="auto">
          <a:xfrm>
            <a:off x="870515" y="1794072"/>
            <a:ext cx="1968706" cy="0"/>
          </a:xfrm>
          <a:prstGeom prst="straightConnector1">
            <a:avLst/>
          </a:prstGeom>
          <a:noFill/>
          <a:ln w="19050">
            <a:solidFill>
              <a:srgbClr val="A5A5A5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" name="Freeform 33"/>
          <p:cNvSpPr>
            <a:spLocks/>
          </p:cNvSpPr>
          <p:nvPr/>
        </p:nvSpPr>
        <p:spPr bwMode="auto">
          <a:xfrm>
            <a:off x="879265" y="1760290"/>
            <a:ext cx="2797312" cy="1685196"/>
          </a:xfrm>
          <a:custGeom>
            <a:avLst/>
            <a:gdLst>
              <a:gd name="T0" fmla="*/ 0 w 7992"/>
              <a:gd name="T1" fmla="*/ 3405188 h 5363"/>
              <a:gd name="T2" fmla="*/ 1351502 w 7992"/>
              <a:gd name="T3" fmla="*/ 3405188 h 5363"/>
              <a:gd name="T4" fmla="*/ 2768420 w 7992"/>
              <a:gd name="T5" fmla="*/ 0 h 5363"/>
              <a:gd name="T6" fmla="*/ 2879563 w 7992"/>
              <a:gd name="T7" fmla="*/ 93971 h 5363"/>
              <a:gd name="T8" fmla="*/ 2930371 w 7992"/>
              <a:gd name="T9" fmla="*/ 26033 h 5363"/>
              <a:gd name="T10" fmla="*/ 3050406 w 7992"/>
              <a:gd name="T11" fmla="*/ 77463 h 5363"/>
              <a:gd name="T12" fmla="*/ 3169806 w 7992"/>
              <a:gd name="T13" fmla="*/ 51430 h 5363"/>
              <a:gd name="T14" fmla="*/ 3999252 w 7992"/>
              <a:gd name="T15" fmla="*/ 55240 h 5363"/>
              <a:gd name="T16" fmla="*/ 4588628 w 7992"/>
              <a:gd name="T17" fmla="*/ 3405188 h 5363"/>
              <a:gd name="T18" fmla="*/ 5075753 w 7992"/>
              <a:gd name="T19" fmla="*/ 3405188 h 53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92"/>
              <a:gd name="T31" fmla="*/ 0 h 5363"/>
              <a:gd name="T32" fmla="*/ 7992 w 7992"/>
              <a:gd name="T33" fmla="*/ 5363 h 53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92" h="5363">
                <a:moveTo>
                  <a:pt x="0" y="5363"/>
                </a:moveTo>
                <a:lnTo>
                  <a:pt x="2128" y="5363"/>
                </a:lnTo>
                <a:lnTo>
                  <a:pt x="4359" y="0"/>
                </a:lnTo>
                <a:lnTo>
                  <a:pt x="4534" y="148"/>
                </a:lnTo>
                <a:lnTo>
                  <a:pt x="4614" y="41"/>
                </a:lnTo>
                <a:lnTo>
                  <a:pt x="4803" y="122"/>
                </a:lnTo>
                <a:lnTo>
                  <a:pt x="4991" y="81"/>
                </a:lnTo>
                <a:lnTo>
                  <a:pt x="6297" y="87"/>
                </a:lnTo>
                <a:lnTo>
                  <a:pt x="7225" y="5363"/>
                </a:lnTo>
                <a:lnTo>
                  <a:pt x="7992" y="5363"/>
                </a:lnTo>
              </a:path>
            </a:pathLst>
          </a:custGeom>
          <a:noFill/>
          <a:ln w="381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400"/>
          </a:p>
        </p:txBody>
      </p:sp>
      <p:sp>
        <p:nvSpPr>
          <p:cNvPr id="126" name="Text Box 34"/>
          <p:cNvSpPr txBox="1">
            <a:spLocks noChangeArrowheads="1"/>
          </p:cNvSpPr>
          <p:nvPr/>
        </p:nvSpPr>
        <p:spPr bwMode="auto">
          <a:xfrm>
            <a:off x="995638" y="1607090"/>
            <a:ext cx="243245" cy="18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400" b="1" i="1">
                <a:cs typeface="Arial" charset="0"/>
              </a:rPr>
              <a:t>B(t)</a:t>
            </a:r>
            <a:endParaRPr lang="en-US" sz="600">
              <a:cs typeface="Arial" charset="0"/>
            </a:endParaRPr>
          </a:p>
        </p:txBody>
      </p:sp>
      <p:sp>
        <p:nvSpPr>
          <p:cNvPr id="127" name="Text Box 35"/>
          <p:cNvSpPr txBox="1">
            <a:spLocks noChangeArrowheads="1"/>
          </p:cNvSpPr>
          <p:nvPr/>
        </p:nvSpPr>
        <p:spPr bwMode="auto">
          <a:xfrm>
            <a:off x="167031" y="3318998"/>
            <a:ext cx="589737" cy="18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400" b="1" i="1" dirty="0" err="1">
                <a:cs typeface="Arial" charset="0"/>
              </a:rPr>
              <a:t>B</a:t>
            </a:r>
            <a:r>
              <a:rPr lang="en-US" sz="1400" b="1" i="1" baseline="-25000" dirty="0" err="1">
                <a:cs typeface="Arial" charset="0"/>
              </a:rPr>
              <a:t>flat</a:t>
            </a:r>
            <a:r>
              <a:rPr lang="en-US" sz="1400" b="1" i="1" baseline="-25000" dirty="0">
                <a:cs typeface="Arial" charset="0"/>
              </a:rPr>
              <a:t> bottom</a:t>
            </a:r>
            <a:r>
              <a:rPr lang="en-US" sz="1400" dirty="0">
                <a:cs typeface="Arial" charset="0"/>
              </a:rPr>
              <a:t> </a:t>
            </a:r>
            <a:endParaRPr lang="en-US" sz="600" dirty="0">
              <a:cs typeface="Arial" charset="0"/>
            </a:endParaRPr>
          </a:p>
        </p:txBody>
      </p:sp>
      <p:cxnSp>
        <p:nvCxnSpPr>
          <p:cNvPr id="128" name="AutoShape 36"/>
          <p:cNvCxnSpPr>
            <a:cxnSpLocks noChangeShapeType="1"/>
          </p:cNvCxnSpPr>
          <p:nvPr/>
        </p:nvCxnSpPr>
        <p:spPr bwMode="auto">
          <a:xfrm>
            <a:off x="2247735" y="2106757"/>
            <a:ext cx="1750" cy="1505285"/>
          </a:xfrm>
          <a:prstGeom prst="straightConnector1">
            <a:avLst/>
          </a:prstGeom>
          <a:noFill/>
          <a:ln w="19050">
            <a:solidFill>
              <a:srgbClr val="A5A5A5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" name="AutoShape 37"/>
          <p:cNvCxnSpPr>
            <a:cxnSpLocks noChangeShapeType="1"/>
          </p:cNvCxnSpPr>
          <p:nvPr/>
        </p:nvCxnSpPr>
        <p:spPr bwMode="auto">
          <a:xfrm>
            <a:off x="1709622" y="3222365"/>
            <a:ext cx="6125" cy="303256"/>
          </a:xfrm>
          <a:prstGeom prst="straightConnector1">
            <a:avLst/>
          </a:prstGeom>
          <a:noFill/>
          <a:ln w="19050">
            <a:solidFill>
              <a:srgbClr val="A5A5A5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0" name="Text Box 38"/>
          <p:cNvSpPr txBox="1">
            <a:spLocks noChangeArrowheads="1"/>
          </p:cNvSpPr>
          <p:nvPr/>
        </p:nvSpPr>
        <p:spPr bwMode="auto">
          <a:xfrm>
            <a:off x="1612499" y="3525621"/>
            <a:ext cx="91873" cy="18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400" b="1" i="1">
                <a:cs typeface="Arial" charset="0"/>
              </a:rPr>
              <a:t>t</a:t>
            </a:r>
            <a:r>
              <a:rPr lang="en-US" sz="1400" b="1" i="1" baseline="-25000">
                <a:cs typeface="Arial" charset="0"/>
              </a:rPr>
              <a:t>1</a:t>
            </a:r>
            <a:endParaRPr lang="en-US" sz="600">
              <a:cs typeface="Arial" charset="0"/>
            </a:endParaRPr>
          </a:p>
        </p:txBody>
      </p:sp>
      <p:sp>
        <p:nvSpPr>
          <p:cNvPr id="131" name="Text Box 39"/>
          <p:cNvSpPr txBox="1">
            <a:spLocks noChangeArrowheads="1"/>
          </p:cNvSpPr>
          <p:nvPr/>
        </p:nvSpPr>
        <p:spPr bwMode="auto">
          <a:xfrm>
            <a:off x="2172486" y="3525621"/>
            <a:ext cx="91873" cy="18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400" b="1" i="1">
                <a:cs typeface="Arial" charset="0"/>
              </a:rPr>
              <a:t>t</a:t>
            </a:r>
            <a:r>
              <a:rPr lang="en-US" sz="1400" b="1" i="1" baseline="-25000">
                <a:cs typeface="Arial" charset="0"/>
              </a:rPr>
              <a:t>2</a:t>
            </a:r>
            <a:endParaRPr lang="en-US" sz="600">
              <a:cs typeface="Arial" charset="0"/>
            </a:endParaRPr>
          </a:p>
        </p:txBody>
      </p:sp>
      <p:sp>
        <p:nvSpPr>
          <p:cNvPr id="132" name="Text Box 40"/>
          <p:cNvSpPr txBox="1">
            <a:spLocks noChangeArrowheads="1"/>
          </p:cNvSpPr>
          <p:nvPr/>
        </p:nvSpPr>
        <p:spPr bwMode="auto">
          <a:xfrm>
            <a:off x="933514" y="2944248"/>
            <a:ext cx="846106" cy="3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000" b="1" i="1" dirty="0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Peaking strip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000" b="1" i="1" dirty="0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marker </a:t>
            </a:r>
            <a:r>
              <a:rPr lang="en-US" sz="1000" b="1" i="1" dirty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1</a:t>
            </a:r>
            <a:endParaRPr lang="en-US" sz="400" dirty="0">
              <a:cs typeface="Arial" charset="0"/>
            </a:endParaRPr>
          </a:p>
        </p:txBody>
      </p:sp>
      <p:sp>
        <p:nvSpPr>
          <p:cNvPr id="133" name="Text Box 41"/>
          <p:cNvSpPr txBox="1">
            <a:spLocks noChangeArrowheads="1"/>
          </p:cNvSpPr>
          <p:nvPr/>
        </p:nvSpPr>
        <p:spPr bwMode="auto">
          <a:xfrm>
            <a:off x="2229360" y="1417455"/>
            <a:ext cx="11042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000" b="1" i="1" dirty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marker 2 (optional)</a:t>
            </a:r>
            <a:endParaRPr lang="en-US" sz="400" dirty="0">
              <a:cs typeface="Arial" charset="0"/>
            </a:endParaRPr>
          </a:p>
        </p:txBody>
      </p:sp>
      <p:sp>
        <p:nvSpPr>
          <p:cNvPr id="134" name="Text Box 42"/>
          <p:cNvSpPr txBox="1">
            <a:spLocks noChangeArrowheads="1"/>
          </p:cNvSpPr>
          <p:nvPr/>
        </p:nvSpPr>
        <p:spPr bwMode="auto">
          <a:xfrm>
            <a:off x="972013" y="1852210"/>
            <a:ext cx="928354" cy="46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000" b="1" i="1" dirty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coil measurement</a:t>
            </a:r>
            <a:br>
              <a:rPr lang="en-US" sz="1000" b="1" i="1" dirty="0">
                <a:solidFill>
                  <a:srgbClr val="0070C0"/>
                </a:solidFill>
                <a:latin typeface="Tahoma" pitchFamily="34" charset="0"/>
                <a:cs typeface="Arial" charset="0"/>
              </a:rPr>
            </a:br>
            <a:r>
              <a:rPr lang="en-US" sz="1000" b="1" i="1" dirty="0" err="1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V</a:t>
            </a:r>
            <a:r>
              <a:rPr lang="en-US" sz="1000" b="1" i="1" baseline="-25000" dirty="0" err="1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coil</a:t>
            </a:r>
            <a:r>
              <a:rPr lang="en-US" sz="1000" b="1" i="1" dirty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 ~</a:t>
            </a:r>
            <a:r>
              <a:rPr lang="en-US" sz="1000" b="1" i="1" dirty="0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1000" b="1" i="1" dirty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Ḃ</a:t>
            </a:r>
            <a:r>
              <a:rPr lang="en-US" sz="1000" b="1" i="1" dirty="0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 </a:t>
            </a:r>
            <a:endParaRPr lang="en-US" sz="400" dirty="0">
              <a:cs typeface="Arial" charset="0"/>
            </a:endParaRPr>
          </a:p>
        </p:txBody>
      </p:sp>
      <p:sp>
        <p:nvSpPr>
          <p:cNvPr id="135" name="Freeform 43"/>
          <p:cNvSpPr>
            <a:spLocks/>
          </p:cNvSpPr>
          <p:nvPr/>
        </p:nvSpPr>
        <p:spPr bwMode="auto">
          <a:xfrm flipH="1">
            <a:off x="1653623" y="2312594"/>
            <a:ext cx="396366" cy="160270"/>
          </a:xfrm>
          <a:custGeom>
            <a:avLst/>
            <a:gdLst>
              <a:gd name="T0" fmla="*/ 2147483647 w 727"/>
              <a:gd name="T1" fmla="*/ 0 h 387"/>
              <a:gd name="T2" fmla="*/ 0 w 727"/>
              <a:gd name="T3" fmla="*/ 2147483647 h 387"/>
              <a:gd name="T4" fmla="*/ 0 60000 65536"/>
              <a:gd name="T5" fmla="*/ 0 60000 65536"/>
              <a:gd name="T6" fmla="*/ 0 w 727"/>
              <a:gd name="T7" fmla="*/ 0 h 387"/>
              <a:gd name="T8" fmla="*/ 727 w 727"/>
              <a:gd name="T9" fmla="*/ 387 h 3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7" h="387">
                <a:moveTo>
                  <a:pt x="727" y="0"/>
                </a:moveTo>
                <a:cubicBezTo>
                  <a:pt x="606" y="64"/>
                  <a:pt x="151" y="307"/>
                  <a:pt x="0" y="387"/>
                </a:cubicBezTo>
              </a:path>
            </a:pathLst>
          </a:custGeom>
          <a:noFill/>
          <a:ln w="19050">
            <a:solidFill>
              <a:srgbClr val="1F497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400"/>
          </a:p>
        </p:txBody>
      </p:sp>
      <p:sp>
        <p:nvSpPr>
          <p:cNvPr id="137" name="AutoShape 44"/>
          <p:cNvSpPr>
            <a:spLocks noChangeArrowheads="1"/>
          </p:cNvSpPr>
          <p:nvPr/>
        </p:nvSpPr>
        <p:spPr bwMode="auto">
          <a:xfrm>
            <a:off x="1626499" y="3143801"/>
            <a:ext cx="178496" cy="181483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spcBef>
                <a:spcPct val="0"/>
              </a:spcBef>
              <a:defRPr/>
            </a:pPr>
            <a:endParaRPr lang="en-US" sz="1400">
              <a:cs typeface="Arial" charset="0"/>
            </a:endParaRPr>
          </a:p>
        </p:txBody>
      </p:sp>
      <p:sp>
        <p:nvSpPr>
          <p:cNvPr id="139" name="AutoShape 45"/>
          <p:cNvSpPr>
            <a:spLocks noChangeArrowheads="1"/>
          </p:cNvSpPr>
          <p:nvPr/>
        </p:nvSpPr>
        <p:spPr bwMode="auto">
          <a:xfrm>
            <a:off x="2149737" y="2010123"/>
            <a:ext cx="178496" cy="18069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spcBef>
                <a:spcPct val="0"/>
              </a:spcBef>
              <a:defRPr/>
            </a:pPr>
            <a:endParaRPr lang="en-US" sz="1400">
              <a:cs typeface="Arial" charset="0"/>
            </a:endParaRPr>
          </a:p>
        </p:txBody>
      </p:sp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System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64981"/>
              </p:ext>
            </p:extLst>
          </p:nvPr>
        </p:nvGraphicFramePr>
        <p:xfrm>
          <a:off x="885892" y="722461"/>
          <a:ext cx="264318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" name="Równanie" r:id="rId8" imgW="1473120" imgH="355320" progId="Equation.3">
                  <p:embed/>
                </p:oleObj>
              </mc:Choice>
              <mc:Fallback>
                <p:oleObj name="Równanie" r:id="rId8" imgW="14731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92" y="722461"/>
                        <a:ext cx="2643188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lipsa 6"/>
          <p:cNvSpPr/>
          <p:nvPr/>
        </p:nvSpPr>
        <p:spPr>
          <a:xfrm>
            <a:off x="4748213" y="3143183"/>
            <a:ext cx="196530" cy="2022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Elipsa 216"/>
          <p:cNvSpPr/>
          <p:nvPr/>
        </p:nvSpPr>
        <p:spPr>
          <a:xfrm>
            <a:off x="6204270" y="2905644"/>
            <a:ext cx="229958" cy="1844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" name="Elipsa 217"/>
          <p:cNvSpPr/>
          <p:nvPr/>
        </p:nvSpPr>
        <p:spPr>
          <a:xfrm>
            <a:off x="7831111" y="3180046"/>
            <a:ext cx="254965" cy="2193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9" name="Picture 60" descr="http://www.liv.ac.uk/science_eng_images/physics/hep/BeamInjectio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81826"/>
            <a:ext cx="774840" cy="49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" name="TextBox 29"/>
          <p:cNvSpPr txBox="1"/>
          <p:nvPr/>
        </p:nvSpPr>
        <p:spPr>
          <a:xfrm>
            <a:off x="3857301" y="4497910"/>
            <a:ext cx="1248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B</a:t>
            </a:r>
            <a:r>
              <a:rPr lang="en-US" dirty="0" smtClean="0"/>
              <a:t>eam 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en-US" dirty="0" smtClean="0"/>
              <a:t>nst. </a:t>
            </a:r>
          </a:p>
          <a:p>
            <a:pPr algn="ctr"/>
            <a:r>
              <a:rPr lang="en-US" dirty="0" smtClean="0"/>
              <a:t>Diagnostics</a:t>
            </a:r>
          </a:p>
        </p:txBody>
      </p:sp>
      <p:sp>
        <p:nvSpPr>
          <p:cNvPr id="273" name="Prostokąt 272"/>
          <p:cNvSpPr/>
          <p:nvPr/>
        </p:nvSpPr>
        <p:spPr>
          <a:xfrm>
            <a:off x="8305800" y="2142153"/>
            <a:ext cx="5229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 (Tekst podstawowy)"/>
                <a:cs typeface="Times New Roman" pitchFamily="18" charset="0"/>
              </a:rPr>
              <a:t>I(t) </a:t>
            </a:r>
            <a:endParaRPr lang="en-US" sz="1600" dirty="0">
              <a:latin typeface="Calibri (Tekst podstawowy)"/>
            </a:endParaRPr>
          </a:p>
        </p:txBody>
      </p:sp>
      <p:cxnSp>
        <p:nvCxnSpPr>
          <p:cNvPr id="120" name="AutoShape 28"/>
          <p:cNvCxnSpPr>
            <a:cxnSpLocks noChangeShapeType="1"/>
          </p:cNvCxnSpPr>
          <p:nvPr/>
        </p:nvCxnSpPr>
        <p:spPr bwMode="auto">
          <a:xfrm flipV="1">
            <a:off x="752393" y="3570403"/>
            <a:ext cx="3177929" cy="86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7236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Outline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WR in a nutshell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over WR (Maciej)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WR Trigger Distribution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Dimitris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RF Signal Distribution over WR (John)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Q&amp;A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86850" r="34842"/>
          <a:stretch/>
        </p:blipFill>
        <p:spPr>
          <a:xfrm flipV="1">
            <a:off x="6546720" y="587843"/>
            <a:ext cx="890027" cy="657329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5" r="26667"/>
          <a:stretch/>
        </p:blipFill>
        <p:spPr>
          <a:xfrm flipV="1">
            <a:off x="5670843" y="3811132"/>
            <a:ext cx="1089163" cy="665617"/>
          </a:xfrm>
          <a:prstGeom prst="rect">
            <a:avLst/>
          </a:prstGeom>
        </p:spPr>
      </p:pic>
      <p:grpSp>
        <p:nvGrpSpPr>
          <p:cNvPr id="37" name="Group 35"/>
          <p:cNvGrpSpPr/>
          <p:nvPr/>
        </p:nvGrpSpPr>
        <p:grpSpPr>
          <a:xfrm>
            <a:off x="7639614" y="3867150"/>
            <a:ext cx="874964" cy="456505"/>
            <a:chOff x="6182280" y="5681142"/>
            <a:chExt cx="1618695" cy="784108"/>
          </a:xfrm>
        </p:grpSpPr>
        <p:sp>
          <p:nvSpPr>
            <p:cNvPr id="38" name="Cube 36"/>
            <p:cNvSpPr/>
            <p:nvPr/>
          </p:nvSpPr>
          <p:spPr>
            <a:xfrm>
              <a:off x="6182280" y="5681142"/>
              <a:ext cx="1618695" cy="784108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7"/>
            <p:cNvSpPr/>
            <p:nvPr/>
          </p:nvSpPr>
          <p:spPr>
            <a:xfrm>
              <a:off x="6925346" y="6019800"/>
              <a:ext cx="542254" cy="3365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c 38"/>
            <p:cNvSpPr/>
            <p:nvPr/>
          </p:nvSpPr>
          <p:spPr>
            <a:xfrm>
              <a:off x="7010400" y="6095999"/>
              <a:ext cx="381000" cy="369251"/>
            </a:xfrm>
            <a:prstGeom prst="arc">
              <a:avLst>
                <a:gd name="adj1" fmla="val 10767061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39"/>
            <p:cNvCxnSpPr/>
            <p:nvPr/>
          </p:nvCxnSpPr>
          <p:spPr>
            <a:xfrm>
              <a:off x="7010400" y="6095999"/>
              <a:ext cx="186073" cy="184625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0"/>
            <p:cNvSpPr txBox="1"/>
            <p:nvPr/>
          </p:nvSpPr>
          <p:spPr>
            <a:xfrm>
              <a:off x="7361718" y="5931469"/>
              <a:ext cx="211764" cy="272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100" dirty="0" smtClean="0"/>
                <a:t>V</a:t>
              </a:r>
              <a:endParaRPr lang="en-US" dirty="0"/>
            </a:p>
          </p:txBody>
        </p:sp>
        <p:sp>
          <p:nvSpPr>
            <p:cNvPr id="43" name="Donut 41"/>
            <p:cNvSpPr/>
            <p:nvPr/>
          </p:nvSpPr>
          <p:spPr>
            <a:xfrm>
              <a:off x="6286103" y="6143626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Donut 42"/>
            <p:cNvSpPr/>
            <p:nvPr/>
          </p:nvSpPr>
          <p:spPr>
            <a:xfrm>
              <a:off x="6536552" y="6143625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Box 43"/>
          <p:cNvSpPr txBox="1"/>
          <p:nvPr/>
        </p:nvSpPr>
        <p:spPr>
          <a:xfrm>
            <a:off x="7533165" y="4481576"/>
            <a:ext cx="108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</a:t>
            </a:r>
            <a:r>
              <a:rPr lang="pl-PL" dirty="0" smtClean="0"/>
              <a:t>ower </a:t>
            </a:r>
          </a:p>
          <a:p>
            <a:pPr algn="ctr"/>
            <a:r>
              <a:rPr lang="en-US" dirty="0" smtClean="0"/>
              <a:t>converter</a:t>
            </a:r>
            <a:endParaRPr lang="pl-PL" dirty="0" smtClean="0"/>
          </a:p>
        </p:txBody>
      </p:sp>
      <p:sp>
        <p:nvSpPr>
          <p:cNvPr id="47" name="TextBox 151"/>
          <p:cNvSpPr txBox="1"/>
          <p:nvPr/>
        </p:nvSpPr>
        <p:spPr>
          <a:xfrm>
            <a:off x="6441872" y="240030"/>
            <a:ext cx="6447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 (t)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49" name="Straight Arrow Connector 160"/>
          <p:cNvCxnSpPr/>
          <p:nvPr/>
        </p:nvCxnSpPr>
        <p:spPr>
          <a:xfrm>
            <a:off x="5574661" y="3714749"/>
            <a:ext cx="1342683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61"/>
          <p:cNvSpPr txBox="1"/>
          <p:nvPr/>
        </p:nvSpPr>
        <p:spPr>
          <a:xfrm>
            <a:off x="5791200" y="3345418"/>
            <a:ext cx="7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f</a:t>
            </a:r>
            <a:r>
              <a:rPr lang="en-US" b="1" baseline="-25000" dirty="0" smtClean="0">
                <a:solidFill>
                  <a:srgbClr val="0070C0"/>
                </a:solidFill>
              </a:rPr>
              <a:t>rev </a:t>
            </a:r>
            <a:r>
              <a:rPr lang="en-US" b="1" dirty="0">
                <a:solidFill>
                  <a:srgbClr val="0070C0"/>
                </a:solidFill>
              </a:rPr>
              <a:t>(t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6" name="TextBox 13"/>
          <p:cNvSpPr txBox="1"/>
          <p:nvPr/>
        </p:nvSpPr>
        <p:spPr>
          <a:xfrm>
            <a:off x="5437876" y="4497169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Accelerating </a:t>
            </a:r>
            <a:endParaRPr lang="pl-PL" dirty="0" smtClean="0"/>
          </a:p>
          <a:p>
            <a:pPr algn="ctr"/>
            <a:r>
              <a:rPr lang="en-US" dirty="0" smtClean="0"/>
              <a:t>RF </a:t>
            </a:r>
            <a:r>
              <a:rPr lang="pl-PL" dirty="0" smtClean="0"/>
              <a:t>c</a:t>
            </a:r>
            <a:r>
              <a:rPr lang="en-US" dirty="0" smtClean="0"/>
              <a:t>avity</a:t>
            </a:r>
          </a:p>
        </p:txBody>
      </p:sp>
      <p:grpSp>
        <p:nvGrpSpPr>
          <p:cNvPr id="141" name="Group 24"/>
          <p:cNvGrpSpPr/>
          <p:nvPr/>
        </p:nvGrpSpPr>
        <p:grpSpPr>
          <a:xfrm>
            <a:off x="6880251" y="762000"/>
            <a:ext cx="176638" cy="176638"/>
            <a:chOff x="5181600" y="5486400"/>
            <a:chExt cx="457200" cy="457200"/>
          </a:xfrm>
        </p:grpSpPr>
        <p:sp>
          <p:nvSpPr>
            <p:cNvPr id="142" name="Oval 21"/>
            <p:cNvSpPr/>
            <p:nvPr/>
          </p:nvSpPr>
          <p:spPr>
            <a:xfrm>
              <a:off x="5181600" y="54864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22"/>
            <p:cNvSpPr/>
            <p:nvPr/>
          </p:nvSpPr>
          <p:spPr>
            <a:xfrm>
              <a:off x="5337823" y="5638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4" name="Elbow Connector 44"/>
          <p:cNvCxnSpPr>
            <a:stCxn id="38" idx="5"/>
          </p:cNvCxnSpPr>
          <p:nvPr/>
        </p:nvCxnSpPr>
        <p:spPr>
          <a:xfrm flipH="1" flipV="1">
            <a:off x="7315200" y="820879"/>
            <a:ext cx="1199378" cy="3217460"/>
          </a:xfrm>
          <a:prstGeom prst="bentConnector4">
            <a:avLst>
              <a:gd name="adj1" fmla="val -19060"/>
              <a:gd name="adj2" fmla="val 100974"/>
            </a:avLst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15"/>
          <p:cNvSpPr txBox="1"/>
          <p:nvPr/>
        </p:nvSpPr>
        <p:spPr>
          <a:xfrm>
            <a:off x="6975724" y="101530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Bending</a:t>
            </a:r>
          </a:p>
          <a:p>
            <a:pPr algn="ctr"/>
            <a:r>
              <a:rPr lang="pl-PL" dirty="0" smtClean="0"/>
              <a:t>m</a:t>
            </a:r>
            <a:r>
              <a:rPr lang="en-US" dirty="0" smtClean="0"/>
              <a:t>agnet</a:t>
            </a:r>
            <a:endParaRPr lang="pl-PL" dirty="0" smtClean="0"/>
          </a:p>
        </p:txBody>
      </p:sp>
      <p:grpSp>
        <p:nvGrpSpPr>
          <p:cNvPr id="33" name="Group 3"/>
          <p:cNvGrpSpPr/>
          <p:nvPr/>
        </p:nvGrpSpPr>
        <p:grpSpPr>
          <a:xfrm>
            <a:off x="4399645" y="1220956"/>
            <a:ext cx="4210955" cy="2590175"/>
            <a:chOff x="5725119" y="3192256"/>
            <a:chExt cx="3007677" cy="1907207"/>
          </a:xfrm>
        </p:grpSpPr>
        <p:grpSp>
          <p:nvGrpSpPr>
            <p:cNvPr id="34" name="Group 77"/>
            <p:cNvGrpSpPr/>
            <p:nvPr/>
          </p:nvGrpSpPr>
          <p:grpSpPr>
            <a:xfrm rot="19979861">
              <a:off x="5725119" y="3738048"/>
              <a:ext cx="2119527" cy="776093"/>
              <a:chOff x="1316037" y="3930650"/>
              <a:chExt cx="2678113" cy="906470"/>
            </a:xfrm>
          </p:grpSpPr>
          <p:grpSp>
            <p:nvGrpSpPr>
              <p:cNvPr id="95" name="Group 29"/>
              <p:cNvGrpSpPr>
                <a:grpSpLocks/>
              </p:cNvGrpSpPr>
              <p:nvPr/>
            </p:nvGrpSpPr>
            <p:grpSpPr bwMode="auto">
              <a:xfrm rot="-1442312">
                <a:off x="1762125" y="3930650"/>
                <a:ext cx="2232025" cy="142875"/>
                <a:chOff x="157" y="4117"/>
                <a:chExt cx="7020" cy="1080"/>
              </a:xfrm>
            </p:grpSpPr>
            <p:sp>
              <p:nvSpPr>
                <p:cNvPr id="97" name="Freeform 30"/>
                <p:cNvSpPr>
                  <a:spLocks/>
                </p:cNvSpPr>
                <p:nvPr/>
              </p:nvSpPr>
              <p:spPr bwMode="auto">
                <a:xfrm>
                  <a:off x="24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31"/>
                <p:cNvSpPr>
                  <a:spLocks/>
                </p:cNvSpPr>
                <p:nvPr/>
              </p:nvSpPr>
              <p:spPr bwMode="auto">
                <a:xfrm>
                  <a:off x="28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32"/>
                <p:cNvSpPr>
                  <a:spLocks/>
                </p:cNvSpPr>
                <p:nvPr/>
              </p:nvSpPr>
              <p:spPr bwMode="auto">
                <a:xfrm>
                  <a:off x="30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33"/>
                <p:cNvSpPr>
                  <a:spLocks/>
                </p:cNvSpPr>
                <p:nvPr/>
              </p:nvSpPr>
              <p:spPr bwMode="auto">
                <a:xfrm>
                  <a:off x="32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34"/>
                <p:cNvSpPr>
                  <a:spLocks/>
                </p:cNvSpPr>
                <p:nvPr/>
              </p:nvSpPr>
              <p:spPr bwMode="auto">
                <a:xfrm>
                  <a:off x="17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35"/>
                <p:cNvSpPr>
                  <a:spLocks/>
                </p:cNvSpPr>
                <p:nvPr/>
              </p:nvSpPr>
              <p:spPr bwMode="auto">
                <a:xfrm>
                  <a:off x="5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36"/>
                <p:cNvSpPr>
                  <a:spLocks/>
                </p:cNvSpPr>
                <p:nvPr/>
              </p:nvSpPr>
              <p:spPr bwMode="auto">
                <a:xfrm>
                  <a:off x="37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37"/>
                <p:cNvSpPr>
                  <a:spLocks/>
                </p:cNvSpPr>
                <p:nvPr/>
              </p:nvSpPr>
              <p:spPr bwMode="auto">
                <a:xfrm>
                  <a:off x="44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38"/>
                <p:cNvSpPr>
                  <a:spLocks/>
                </p:cNvSpPr>
                <p:nvPr/>
              </p:nvSpPr>
              <p:spPr bwMode="auto">
                <a:xfrm>
                  <a:off x="48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39"/>
                <p:cNvSpPr>
                  <a:spLocks/>
                </p:cNvSpPr>
                <p:nvPr/>
              </p:nvSpPr>
              <p:spPr bwMode="auto">
                <a:xfrm>
                  <a:off x="66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40"/>
                <p:cNvSpPr>
                  <a:spLocks/>
                </p:cNvSpPr>
                <p:nvPr/>
              </p:nvSpPr>
              <p:spPr bwMode="auto">
                <a:xfrm>
                  <a:off x="33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41"/>
                <p:cNvSpPr>
                  <a:spLocks noChangeShapeType="1"/>
                </p:cNvSpPr>
                <p:nvPr/>
              </p:nvSpPr>
              <p:spPr bwMode="auto">
                <a:xfrm>
                  <a:off x="15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42"/>
                <p:cNvSpPr>
                  <a:spLocks noChangeShapeType="1"/>
                </p:cNvSpPr>
                <p:nvPr/>
              </p:nvSpPr>
              <p:spPr bwMode="auto">
                <a:xfrm>
                  <a:off x="697" y="5197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43"/>
                <p:cNvSpPr>
                  <a:spLocks noChangeShapeType="1"/>
                </p:cNvSpPr>
                <p:nvPr/>
              </p:nvSpPr>
              <p:spPr bwMode="auto">
                <a:xfrm>
                  <a:off x="195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44"/>
                <p:cNvSpPr>
                  <a:spLocks noChangeShapeType="1"/>
                </p:cNvSpPr>
                <p:nvPr/>
              </p:nvSpPr>
              <p:spPr bwMode="auto">
                <a:xfrm>
                  <a:off x="26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45"/>
                <p:cNvSpPr>
                  <a:spLocks noChangeShapeType="1"/>
                </p:cNvSpPr>
                <p:nvPr/>
              </p:nvSpPr>
              <p:spPr bwMode="auto">
                <a:xfrm>
                  <a:off x="35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46"/>
                <p:cNvSpPr>
                  <a:spLocks noChangeShapeType="1"/>
                </p:cNvSpPr>
                <p:nvPr/>
              </p:nvSpPr>
              <p:spPr bwMode="auto">
                <a:xfrm>
                  <a:off x="393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47"/>
                <p:cNvSpPr>
                  <a:spLocks noChangeShapeType="1"/>
                </p:cNvSpPr>
                <p:nvPr/>
              </p:nvSpPr>
              <p:spPr bwMode="auto">
                <a:xfrm>
                  <a:off x="465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48"/>
                <p:cNvSpPr>
                  <a:spLocks noChangeShapeType="1"/>
                </p:cNvSpPr>
                <p:nvPr/>
              </p:nvSpPr>
              <p:spPr bwMode="auto">
                <a:xfrm>
                  <a:off x="5017" y="5197"/>
                  <a:ext cx="16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49"/>
                <p:cNvSpPr>
                  <a:spLocks noChangeShapeType="1"/>
                </p:cNvSpPr>
                <p:nvPr/>
              </p:nvSpPr>
              <p:spPr bwMode="auto">
                <a:xfrm>
                  <a:off x="681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6" name="Picture 2" descr="http://img84.imageshack.us/img84/7744/oct611es5.gi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6037" y="4076705"/>
                <a:ext cx="698500" cy="760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6" name="Group 100"/>
            <p:cNvGrpSpPr/>
            <p:nvPr/>
          </p:nvGrpSpPr>
          <p:grpSpPr>
            <a:xfrm rot="18686501">
              <a:off x="6612817" y="3661358"/>
              <a:ext cx="1598114" cy="659910"/>
              <a:chOff x="1762125" y="3778359"/>
              <a:chExt cx="2232025" cy="976239"/>
            </a:xfrm>
          </p:grpSpPr>
          <p:grpSp>
            <p:nvGrpSpPr>
              <p:cNvPr id="73" name="Group 29"/>
              <p:cNvGrpSpPr>
                <a:grpSpLocks/>
              </p:cNvGrpSpPr>
              <p:nvPr/>
            </p:nvGrpSpPr>
            <p:grpSpPr bwMode="auto">
              <a:xfrm rot="-1442312">
                <a:off x="1762125" y="3930650"/>
                <a:ext cx="2232025" cy="142875"/>
                <a:chOff x="157" y="4117"/>
                <a:chExt cx="7020" cy="1080"/>
              </a:xfrm>
            </p:grpSpPr>
            <p:sp>
              <p:nvSpPr>
                <p:cNvPr id="75" name="Freeform 30"/>
                <p:cNvSpPr>
                  <a:spLocks/>
                </p:cNvSpPr>
                <p:nvPr/>
              </p:nvSpPr>
              <p:spPr bwMode="auto">
                <a:xfrm>
                  <a:off x="24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Freeform 31"/>
                <p:cNvSpPr>
                  <a:spLocks/>
                </p:cNvSpPr>
                <p:nvPr/>
              </p:nvSpPr>
              <p:spPr bwMode="auto">
                <a:xfrm>
                  <a:off x="28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32"/>
                <p:cNvSpPr>
                  <a:spLocks/>
                </p:cNvSpPr>
                <p:nvPr/>
              </p:nvSpPr>
              <p:spPr bwMode="auto">
                <a:xfrm>
                  <a:off x="30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33"/>
                <p:cNvSpPr>
                  <a:spLocks/>
                </p:cNvSpPr>
                <p:nvPr/>
              </p:nvSpPr>
              <p:spPr bwMode="auto">
                <a:xfrm>
                  <a:off x="32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34"/>
                <p:cNvSpPr>
                  <a:spLocks/>
                </p:cNvSpPr>
                <p:nvPr/>
              </p:nvSpPr>
              <p:spPr bwMode="auto">
                <a:xfrm>
                  <a:off x="17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35"/>
                <p:cNvSpPr>
                  <a:spLocks/>
                </p:cNvSpPr>
                <p:nvPr/>
              </p:nvSpPr>
              <p:spPr bwMode="auto">
                <a:xfrm>
                  <a:off x="5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36"/>
                <p:cNvSpPr>
                  <a:spLocks/>
                </p:cNvSpPr>
                <p:nvPr/>
              </p:nvSpPr>
              <p:spPr bwMode="auto">
                <a:xfrm>
                  <a:off x="37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37"/>
                <p:cNvSpPr>
                  <a:spLocks/>
                </p:cNvSpPr>
                <p:nvPr/>
              </p:nvSpPr>
              <p:spPr bwMode="auto">
                <a:xfrm>
                  <a:off x="44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38"/>
                <p:cNvSpPr>
                  <a:spLocks/>
                </p:cNvSpPr>
                <p:nvPr/>
              </p:nvSpPr>
              <p:spPr bwMode="auto">
                <a:xfrm>
                  <a:off x="48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39"/>
                <p:cNvSpPr>
                  <a:spLocks/>
                </p:cNvSpPr>
                <p:nvPr/>
              </p:nvSpPr>
              <p:spPr bwMode="auto">
                <a:xfrm>
                  <a:off x="66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40"/>
                <p:cNvSpPr>
                  <a:spLocks/>
                </p:cNvSpPr>
                <p:nvPr/>
              </p:nvSpPr>
              <p:spPr bwMode="auto">
                <a:xfrm>
                  <a:off x="33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41"/>
                <p:cNvSpPr>
                  <a:spLocks noChangeShapeType="1"/>
                </p:cNvSpPr>
                <p:nvPr/>
              </p:nvSpPr>
              <p:spPr bwMode="auto">
                <a:xfrm>
                  <a:off x="15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42"/>
                <p:cNvSpPr>
                  <a:spLocks noChangeShapeType="1"/>
                </p:cNvSpPr>
                <p:nvPr/>
              </p:nvSpPr>
              <p:spPr bwMode="auto">
                <a:xfrm>
                  <a:off x="697" y="5197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43"/>
                <p:cNvSpPr>
                  <a:spLocks noChangeShapeType="1"/>
                </p:cNvSpPr>
                <p:nvPr/>
              </p:nvSpPr>
              <p:spPr bwMode="auto">
                <a:xfrm>
                  <a:off x="195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44"/>
                <p:cNvSpPr>
                  <a:spLocks noChangeShapeType="1"/>
                </p:cNvSpPr>
                <p:nvPr/>
              </p:nvSpPr>
              <p:spPr bwMode="auto">
                <a:xfrm>
                  <a:off x="26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45"/>
                <p:cNvSpPr>
                  <a:spLocks noChangeShapeType="1"/>
                </p:cNvSpPr>
                <p:nvPr/>
              </p:nvSpPr>
              <p:spPr bwMode="auto">
                <a:xfrm>
                  <a:off x="35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46"/>
                <p:cNvSpPr>
                  <a:spLocks noChangeShapeType="1"/>
                </p:cNvSpPr>
                <p:nvPr/>
              </p:nvSpPr>
              <p:spPr bwMode="auto">
                <a:xfrm>
                  <a:off x="393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47"/>
                <p:cNvSpPr>
                  <a:spLocks noChangeShapeType="1"/>
                </p:cNvSpPr>
                <p:nvPr/>
              </p:nvSpPr>
              <p:spPr bwMode="auto">
                <a:xfrm>
                  <a:off x="465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48"/>
                <p:cNvSpPr>
                  <a:spLocks noChangeShapeType="1"/>
                </p:cNvSpPr>
                <p:nvPr/>
              </p:nvSpPr>
              <p:spPr bwMode="auto">
                <a:xfrm>
                  <a:off x="5017" y="5197"/>
                  <a:ext cx="16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49"/>
                <p:cNvSpPr>
                  <a:spLocks noChangeShapeType="1"/>
                </p:cNvSpPr>
                <p:nvPr/>
              </p:nvSpPr>
              <p:spPr bwMode="auto">
                <a:xfrm>
                  <a:off x="681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74" name="Picture 2" descr="http://img84.imageshack.us/img84/7744/oct611es5.gi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8089" y="3778359"/>
                <a:ext cx="896754" cy="976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" name="Group 145"/>
            <p:cNvGrpSpPr/>
            <p:nvPr/>
          </p:nvGrpSpPr>
          <p:grpSpPr>
            <a:xfrm rot="1730899">
              <a:off x="7832720" y="3262725"/>
              <a:ext cx="900076" cy="1836738"/>
              <a:chOff x="5392738" y="3089275"/>
              <a:chExt cx="900076" cy="1836738"/>
            </a:xfrm>
          </p:grpSpPr>
          <p:grpSp>
            <p:nvGrpSpPr>
              <p:cNvPr id="51" name="Group 29"/>
              <p:cNvGrpSpPr>
                <a:grpSpLocks/>
              </p:cNvGrpSpPr>
              <p:nvPr/>
            </p:nvGrpSpPr>
            <p:grpSpPr bwMode="auto">
              <a:xfrm rot="2714685">
                <a:off x="4546600" y="3935413"/>
                <a:ext cx="1836738" cy="144462"/>
                <a:chOff x="157" y="4117"/>
                <a:chExt cx="7020" cy="1080"/>
              </a:xfrm>
            </p:grpSpPr>
            <p:sp>
              <p:nvSpPr>
                <p:cNvPr id="53" name="Freeform 30"/>
                <p:cNvSpPr>
                  <a:spLocks/>
                </p:cNvSpPr>
                <p:nvPr/>
              </p:nvSpPr>
              <p:spPr bwMode="auto">
                <a:xfrm>
                  <a:off x="24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4" name="Freeform 31"/>
                <p:cNvSpPr>
                  <a:spLocks/>
                </p:cNvSpPr>
                <p:nvPr/>
              </p:nvSpPr>
              <p:spPr bwMode="auto">
                <a:xfrm>
                  <a:off x="28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auto">
                <a:xfrm>
                  <a:off x="30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auto">
                <a:xfrm>
                  <a:off x="32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auto">
                <a:xfrm>
                  <a:off x="17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auto">
                <a:xfrm>
                  <a:off x="5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auto">
                <a:xfrm>
                  <a:off x="37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auto">
                <a:xfrm>
                  <a:off x="44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auto">
                <a:xfrm>
                  <a:off x="48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auto">
                <a:xfrm>
                  <a:off x="66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auto">
                <a:xfrm flipH="1">
                  <a:off x="33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4" name="Line 41"/>
                <p:cNvSpPr>
                  <a:spLocks noChangeShapeType="1"/>
                </p:cNvSpPr>
                <p:nvPr/>
              </p:nvSpPr>
              <p:spPr bwMode="auto">
                <a:xfrm>
                  <a:off x="15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42"/>
                <p:cNvSpPr>
                  <a:spLocks noChangeShapeType="1"/>
                </p:cNvSpPr>
                <p:nvPr/>
              </p:nvSpPr>
              <p:spPr bwMode="auto">
                <a:xfrm>
                  <a:off x="697" y="5197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43"/>
                <p:cNvSpPr>
                  <a:spLocks noChangeShapeType="1"/>
                </p:cNvSpPr>
                <p:nvPr/>
              </p:nvSpPr>
              <p:spPr bwMode="auto">
                <a:xfrm>
                  <a:off x="195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44"/>
                <p:cNvSpPr>
                  <a:spLocks noChangeShapeType="1"/>
                </p:cNvSpPr>
                <p:nvPr/>
              </p:nvSpPr>
              <p:spPr bwMode="auto">
                <a:xfrm>
                  <a:off x="26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45"/>
                <p:cNvSpPr>
                  <a:spLocks noChangeShapeType="1"/>
                </p:cNvSpPr>
                <p:nvPr/>
              </p:nvSpPr>
              <p:spPr bwMode="auto">
                <a:xfrm>
                  <a:off x="35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46"/>
                <p:cNvSpPr>
                  <a:spLocks noChangeShapeType="1"/>
                </p:cNvSpPr>
                <p:nvPr/>
              </p:nvSpPr>
              <p:spPr bwMode="auto">
                <a:xfrm>
                  <a:off x="393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47"/>
                <p:cNvSpPr>
                  <a:spLocks noChangeShapeType="1"/>
                </p:cNvSpPr>
                <p:nvPr/>
              </p:nvSpPr>
              <p:spPr bwMode="auto">
                <a:xfrm>
                  <a:off x="465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017" y="5197"/>
                  <a:ext cx="16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49"/>
                <p:cNvSpPr>
                  <a:spLocks noChangeShapeType="1"/>
                </p:cNvSpPr>
                <p:nvPr/>
              </p:nvSpPr>
              <p:spPr bwMode="auto">
                <a:xfrm>
                  <a:off x="681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52" name="Picture 2" descr="http://img84.imageshack.us/img84/7744/oct611es5.gif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05672">
                <a:off x="5594314" y="3958641"/>
                <a:ext cx="698500" cy="760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19" name="AutoShape 27"/>
          <p:cNvCxnSpPr>
            <a:cxnSpLocks noChangeShapeType="1"/>
          </p:cNvCxnSpPr>
          <p:nvPr/>
        </p:nvCxnSpPr>
        <p:spPr bwMode="auto">
          <a:xfrm flipH="1" flipV="1">
            <a:off x="919514" y="1636159"/>
            <a:ext cx="14000" cy="2021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" name="AutoShape 28"/>
          <p:cNvCxnSpPr>
            <a:cxnSpLocks noChangeShapeType="1"/>
          </p:cNvCxnSpPr>
          <p:nvPr/>
        </p:nvCxnSpPr>
        <p:spPr bwMode="auto">
          <a:xfrm flipV="1">
            <a:off x="752393" y="3570403"/>
            <a:ext cx="3177929" cy="86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" name="Text Box 29"/>
          <p:cNvSpPr txBox="1">
            <a:spLocks noChangeArrowheads="1"/>
          </p:cNvSpPr>
          <p:nvPr/>
        </p:nvSpPr>
        <p:spPr bwMode="auto">
          <a:xfrm>
            <a:off x="223030" y="1678583"/>
            <a:ext cx="433115" cy="18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400" b="1" i="1">
                <a:cs typeface="Arial" charset="0"/>
              </a:rPr>
              <a:t>B</a:t>
            </a:r>
            <a:r>
              <a:rPr lang="en-US" sz="1400" b="1" i="1" baseline="-25000">
                <a:cs typeface="Arial" charset="0"/>
              </a:rPr>
              <a:t>flat top</a:t>
            </a:r>
            <a:r>
              <a:rPr lang="en-US" sz="1400">
                <a:cs typeface="Arial" charset="0"/>
              </a:rPr>
              <a:t> </a:t>
            </a:r>
            <a:endParaRPr lang="en-US" sz="600">
              <a:cs typeface="Arial" charset="0"/>
            </a:endParaRPr>
          </a:p>
        </p:txBody>
      </p:sp>
      <p:sp>
        <p:nvSpPr>
          <p:cNvPr id="122" name="Text Box 30"/>
          <p:cNvSpPr txBox="1">
            <a:spLocks noChangeArrowheads="1"/>
          </p:cNvSpPr>
          <p:nvPr/>
        </p:nvSpPr>
        <p:spPr bwMode="auto">
          <a:xfrm>
            <a:off x="3525206" y="3525621"/>
            <a:ext cx="268619" cy="18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400" b="1" i="1" dirty="0">
                <a:cs typeface="Arial" charset="0"/>
              </a:rPr>
              <a:t>time</a:t>
            </a:r>
            <a:endParaRPr lang="en-US" sz="600" dirty="0">
              <a:cs typeface="Arial" charset="0"/>
            </a:endParaRPr>
          </a:p>
        </p:txBody>
      </p:sp>
      <p:cxnSp>
        <p:nvCxnSpPr>
          <p:cNvPr id="123" name="AutoShape 31"/>
          <p:cNvCxnSpPr>
            <a:cxnSpLocks noChangeShapeType="1"/>
          </p:cNvCxnSpPr>
          <p:nvPr/>
        </p:nvCxnSpPr>
        <p:spPr bwMode="auto">
          <a:xfrm flipV="1">
            <a:off x="870515" y="3445486"/>
            <a:ext cx="2923310" cy="6285"/>
          </a:xfrm>
          <a:prstGeom prst="straightConnector1">
            <a:avLst/>
          </a:prstGeom>
          <a:noFill/>
          <a:ln w="19050">
            <a:solidFill>
              <a:srgbClr val="A5A5A5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AutoShape 32"/>
          <p:cNvCxnSpPr>
            <a:cxnSpLocks noChangeShapeType="1"/>
          </p:cNvCxnSpPr>
          <p:nvPr/>
        </p:nvCxnSpPr>
        <p:spPr bwMode="auto">
          <a:xfrm>
            <a:off x="870515" y="1794072"/>
            <a:ext cx="1968706" cy="0"/>
          </a:xfrm>
          <a:prstGeom prst="straightConnector1">
            <a:avLst/>
          </a:prstGeom>
          <a:noFill/>
          <a:ln w="19050">
            <a:solidFill>
              <a:srgbClr val="A5A5A5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" name="Freeform 33"/>
          <p:cNvSpPr>
            <a:spLocks/>
          </p:cNvSpPr>
          <p:nvPr/>
        </p:nvSpPr>
        <p:spPr bwMode="auto">
          <a:xfrm>
            <a:off x="879265" y="1760290"/>
            <a:ext cx="2797312" cy="1685196"/>
          </a:xfrm>
          <a:custGeom>
            <a:avLst/>
            <a:gdLst>
              <a:gd name="T0" fmla="*/ 0 w 7992"/>
              <a:gd name="T1" fmla="*/ 3405188 h 5363"/>
              <a:gd name="T2" fmla="*/ 1351502 w 7992"/>
              <a:gd name="T3" fmla="*/ 3405188 h 5363"/>
              <a:gd name="T4" fmla="*/ 2768420 w 7992"/>
              <a:gd name="T5" fmla="*/ 0 h 5363"/>
              <a:gd name="T6" fmla="*/ 2879563 w 7992"/>
              <a:gd name="T7" fmla="*/ 93971 h 5363"/>
              <a:gd name="T8" fmla="*/ 2930371 w 7992"/>
              <a:gd name="T9" fmla="*/ 26033 h 5363"/>
              <a:gd name="T10" fmla="*/ 3050406 w 7992"/>
              <a:gd name="T11" fmla="*/ 77463 h 5363"/>
              <a:gd name="T12" fmla="*/ 3169806 w 7992"/>
              <a:gd name="T13" fmla="*/ 51430 h 5363"/>
              <a:gd name="T14" fmla="*/ 3999252 w 7992"/>
              <a:gd name="T15" fmla="*/ 55240 h 5363"/>
              <a:gd name="T16" fmla="*/ 4588628 w 7992"/>
              <a:gd name="T17" fmla="*/ 3405188 h 5363"/>
              <a:gd name="T18" fmla="*/ 5075753 w 7992"/>
              <a:gd name="T19" fmla="*/ 3405188 h 53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92"/>
              <a:gd name="T31" fmla="*/ 0 h 5363"/>
              <a:gd name="T32" fmla="*/ 7992 w 7992"/>
              <a:gd name="T33" fmla="*/ 5363 h 53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92" h="5363">
                <a:moveTo>
                  <a:pt x="0" y="5363"/>
                </a:moveTo>
                <a:lnTo>
                  <a:pt x="2128" y="5363"/>
                </a:lnTo>
                <a:lnTo>
                  <a:pt x="4359" y="0"/>
                </a:lnTo>
                <a:lnTo>
                  <a:pt x="4534" y="148"/>
                </a:lnTo>
                <a:lnTo>
                  <a:pt x="4614" y="41"/>
                </a:lnTo>
                <a:lnTo>
                  <a:pt x="4803" y="122"/>
                </a:lnTo>
                <a:lnTo>
                  <a:pt x="4991" y="81"/>
                </a:lnTo>
                <a:lnTo>
                  <a:pt x="6297" y="87"/>
                </a:lnTo>
                <a:lnTo>
                  <a:pt x="7225" y="5363"/>
                </a:lnTo>
                <a:lnTo>
                  <a:pt x="7992" y="5363"/>
                </a:lnTo>
              </a:path>
            </a:pathLst>
          </a:custGeom>
          <a:noFill/>
          <a:ln w="381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400"/>
          </a:p>
        </p:txBody>
      </p:sp>
      <p:sp>
        <p:nvSpPr>
          <p:cNvPr id="126" name="Text Box 34"/>
          <p:cNvSpPr txBox="1">
            <a:spLocks noChangeArrowheads="1"/>
          </p:cNvSpPr>
          <p:nvPr/>
        </p:nvSpPr>
        <p:spPr bwMode="auto">
          <a:xfrm>
            <a:off x="995638" y="1607090"/>
            <a:ext cx="243245" cy="18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400" b="1" i="1">
                <a:cs typeface="Arial" charset="0"/>
              </a:rPr>
              <a:t>B(t)</a:t>
            </a:r>
            <a:endParaRPr lang="en-US" sz="600">
              <a:cs typeface="Arial" charset="0"/>
            </a:endParaRPr>
          </a:p>
        </p:txBody>
      </p:sp>
      <p:sp>
        <p:nvSpPr>
          <p:cNvPr id="127" name="Text Box 35"/>
          <p:cNvSpPr txBox="1">
            <a:spLocks noChangeArrowheads="1"/>
          </p:cNvSpPr>
          <p:nvPr/>
        </p:nvSpPr>
        <p:spPr bwMode="auto">
          <a:xfrm>
            <a:off x="167031" y="3318998"/>
            <a:ext cx="589737" cy="18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400" b="1" i="1" dirty="0" err="1">
                <a:cs typeface="Arial" charset="0"/>
              </a:rPr>
              <a:t>B</a:t>
            </a:r>
            <a:r>
              <a:rPr lang="en-US" sz="1400" b="1" i="1" baseline="-25000" dirty="0" err="1">
                <a:cs typeface="Arial" charset="0"/>
              </a:rPr>
              <a:t>flat</a:t>
            </a:r>
            <a:r>
              <a:rPr lang="en-US" sz="1400" b="1" i="1" baseline="-25000" dirty="0">
                <a:cs typeface="Arial" charset="0"/>
              </a:rPr>
              <a:t> bottom</a:t>
            </a:r>
            <a:r>
              <a:rPr lang="en-US" sz="1400" dirty="0">
                <a:cs typeface="Arial" charset="0"/>
              </a:rPr>
              <a:t> </a:t>
            </a:r>
            <a:endParaRPr lang="en-US" sz="600" dirty="0">
              <a:cs typeface="Arial" charset="0"/>
            </a:endParaRPr>
          </a:p>
        </p:txBody>
      </p:sp>
      <p:cxnSp>
        <p:nvCxnSpPr>
          <p:cNvPr id="128" name="AutoShape 36"/>
          <p:cNvCxnSpPr>
            <a:cxnSpLocks noChangeShapeType="1"/>
          </p:cNvCxnSpPr>
          <p:nvPr/>
        </p:nvCxnSpPr>
        <p:spPr bwMode="auto">
          <a:xfrm>
            <a:off x="2247735" y="2106757"/>
            <a:ext cx="1750" cy="1505285"/>
          </a:xfrm>
          <a:prstGeom prst="straightConnector1">
            <a:avLst/>
          </a:prstGeom>
          <a:noFill/>
          <a:ln w="19050">
            <a:solidFill>
              <a:srgbClr val="A5A5A5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" name="AutoShape 37"/>
          <p:cNvCxnSpPr>
            <a:cxnSpLocks noChangeShapeType="1"/>
          </p:cNvCxnSpPr>
          <p:nvPr/>
        </p:nvCxnSpPr>
        <p:spPr bwMode="auto">
          <a:xfrm>
            <a:off x="1709622" y="3222365"/>
            <a:ext cx="0" cy="1152532"/>
          </a:xfrm>
          <a:prstGeom prst="straightConnector1">
            <a:avLst/>
          </a:prstGeom>
          <a:noFill/>
          <a:ln w="19050">
            <a:solidFill>
              <a:srgbClr val="A5A5A5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0" name="Text Box 38"/>
          <p:cNvSpPr txBox="1">
            <a:spLocks noChangeArrowheads="1"/>
          </p:cNvSpPr>
          <p:nvPr/>
        </p:nvSpPr>
        <p:spPr bwMode="auto">
          <a:xfrm>
            <a:off x="1612499" y="3525621"/>
            <a:ext cx="91873" cy="18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400" b="1" i="1">
                <a:cs typeface="Arial" charset="0"/>
              </a:rPr>
              <a:t>t</a:t>
            </a:r>
            <a:r>
              <a:rPr lang="en-US" sz="1400" b="1" i="1" baseline="-25000">
                <a:cs typeface="Arial" charset="0"/>
              </a:rPr>
              <a:t>1</a:t>
            </a:r>
            <a:endParaRPr lang="en-US" sz="600">
              <a:cs typeface="Arial" charset="0"/>
            </a:endParaRPr>
          </a:p>
        </p:txBody>
      </p:sp>
      <p:sp>
        <p:nvSpPr>
          <p:cNvPr id="131" name="Text Box 39"/>
          <p:cNvSpPr txBox="1">
            <a:spLocks noChangeArrowheads="1"/>
          </p:cNvSpPr>
          <p:nvPr/>
        </p:nvSpPr>
        <p:spPr bwMode="auto">
          <a:xfrm>
            <a:off x="2172486" y="3525621"/>
            <a:ext cx="91873" cy="18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400" b="1" i="1">
                <a:cs typeface="Arial" charset="0"/>
              </a:rPr>
              <a:t>t</a:t>
            </a:r>
            <a:r>
              <a:rPr lang="en-US" sz="1400" b="1" i="1" baseline="-25000">
                <a:cs typeface="Arial" charset="0"/>
              </a:rPr>
              <a:t>2</a:t>
            </a:r>
            <a:endParaRPr lang="en-US" sz="600">
              <a:cs typeface="Arial" charset="0"/>
            </a:endParaRPr>
          </a:p>
        </p:txBody>
      </p:sp>
      <p:sp>
        <p:nvSpPr>
          <p:cNvPr id="132" name="Text Box 40"/>
          <p:cNvSpPr txBox="1">
            <a:spLocks noChangeArrowheads="1"/>
          </p:cNvSpPr>
          <p:nvPr/>
        </p:nvSpPr>
        <p:spPr bwMode="auto">
          <a:xfrm>
            <a:off x="933514" y="2944248"/>
            <a:ext cx="846106" cy="3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000" b="1" i="1" dirty="0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Peaking strip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000" b="1" i="1" dirty="0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marker </a:t>
            </a:r>
            <a:r>
              <a:rPr lang="en-US" sz="1000" b="1" i="1" dirty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1</a:t>
            </a:r>
            <a:endParaRPr lang="en-US" sz="400" dirty="0">
              <a:cs typeface="Arial" charset="0"/>
            </a:endParaRPr>
          </a:p>
        </p:txBody>
      </p:sp>
      <p:sp>
        <p:nvSpPr>
          <p:cNvPr id="133" name="Text Box 41"/>
          <p:cNvSpPr txBox="1">
            <a:spLocks noChangeArrowheads="1"/>
          </p:cNvSpPr>
          <p:nvPr/>
        </p:nvSpPr>
        <p:spPr bwMode="auto">
          <a:xfrm>
            <a:off x="2229360" y="1417455"/>
            <a:ext cx="11042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000" b="1" i="1" dirty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marker 2 (optional)</a:t>
            </a:r>
            <a:endParaRPr lang="en-US" sz="400" dirty="0">
              <a:cs typeface="Arial" charset="0"/>
            </a:endParaRPr>
          </a:p>
        </p:txBody>
      </p:sp>
      <p:sp>
        <p:nvSpPr>
          <p:cNvPr id="134" name="Text Box 42"/>
          <p:cNvSpPr txBox="1">
            <a:spLocks noChangeArrowheads="1"/>
          </p:cNvSpPr>
          <p:nvPr/>
        </p:nvSpPr>
        <p:spPr bwMode="auto">
          <a:xfrm>
            <a:off x="972013" y="1852210"/>
            <a:ext cx="928354" cy="46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000" b="1" i="1" dirty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coil measurement</a:t>
            </a:r>
            <a:br>
              <a:rPr lang="en-US" sz="1000" b="1" i="1" dirty="0">
                <a:solidFill>
                  <a:srgbClr val="0070C0"/>
                </a:solidFill>
                <a:latin typeface="Tahoma" pitchFamily="34" charset="0"/>
                <a:cs typeface="Arial" charset="0"/>
              </a:rPr>
            </a:br>
            <a:r>
              <a:rPr lang="en-US" sz="1000" b="1" i="1" dirty="0" err="1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V</a:t>
            </a:r>
            <a:r>
              <a:rPr lang="en-US" sz="1000" b="1" i="1" baseline="-25000" dirty="0" err="1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coil</a:t>
            </a:r>
            <a:r>
              <a:rPr lang="en-US" sz="1000" b="1" i="1" dirty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 ~</a:t>
            </a:r>
            <a:r>
              <a:rPr lang="en-US" sz="1000" b="1" i="1" dirty="0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1000" b="1" i="1" dirty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Ḃ</a:t>
            </a:r>
            <a:r>
              <a:rPr lang="en-US" sz="1000" b="1" i="1" dirty="0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 </a:t>
            </a:r>
            <a:endParaRPr lang="en-US" sz="400" dirty="0">
              <a:cs typeface="Arial" charset="0"/>
            </a:endParaRPr>
          </a:p>
        </p:txBody>
      </p:sp>
      <p:sp>
        <p:nvSpPr>
          <p:cNvPr id="135" name="Freeform 43"/>
          <p:cNvSpPr>
            <a:spLocks/>
          </p:cNvSpPr>
          <p:nvPr/>
        </p:nvSpPr>
        <p:spPr bwMode="auto">
          <a:xfrm flipH="1">
            <a:off x="1653623" y="2312594"/>
            <a:ext cx="396366" cy="160270"/>
          </a:xfrm>
          <a:custGeom>
            <a:avLst/>
            <a:gdLst>
              <a:gd name="T0" fmla="*/ 2147483647 w 727"/>
              <a:gd name="T1" fmla="*/ 0 h 387"/>
              <a:gd name="T2" fmla="*/ 0 w 727"/>
              <a:gd name="T3" fmla="*/ 2147483647 h 387"/>
              <a:gd name="T4" fmla="*/ 0 60000 65536"/>
              <a:gd name="T5" fmla="*/ 0 60000 65536"/>
              <a:gd name="T6" fmla="*/ 0 w 727"/>
              <a:gd name="T7" fmla="*/ 0 h 387"/>
              <a:gd name="T8" fmla="*/ 727 w 727"/>
              <a:gd name="T9" fmla="*/ 387 h 3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7" h="387">
                <a:moveTo>
                  <a:pt x="727" y="0"/>
                </a:moveTo>
                <a:cubicBezTo>
                  <a:pt x="606" y="64"/>
                  <a:pt x="151" y="307"/>
                  <a:pt x="0" y="387"/>
                </a:cubicBezTo>
              </a:path>
            </a:pathLst>
          </a:custGeom>
          <a:noFill/>
          <a:ln w="19050">
            <a:solidFill>
              <a:srgbClr val="1F497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400"/>
          </a:p>
        </p:txBody>
      </p:sp>
      <p:sp>
        <p:nvSpPr>
          <p:cNvPr id="137" name="AutoShape 44"/>
          <p:cNvSpPr>
            <a:spLocks noChangeArrowheads="1"/>
          </p:cNvSpPr>
          <p:nvPr/>
        </p:nvSpPr>
        <p:spPr bwMode="auto">
          <a:xfrm>
            <a:off x="1626499" y="3143801"/>
            <a:ext cx="178496" cy="181483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spcBef>
                <a:spcPct val="0"/>
              </a:spcBef>
              <a:defRPr/>
            </a:pPr>
            <a:endParaRPr lang="en-US" sz="1400">
              <a:cs typeface="Arial" charset="0"/>
            </a:endParaRPr>
          </a:p>
        </p:txBody>
      </p:sp>
      <p:sp>
        <p:nvSpPr>
          <p:cNvPr id="139" name="AutoShape 45"/>
          <p:cNvSpPr>
            <a:spLocks noChangeArrowheads="1"/>
          </p:cNvSpPr>
          <p:nvPr/>
        </p:nvSpPr>
        <p:spPr bwMode="auto">
          <a:xfrm>
            <a:off x="2149737" y="2010123"/>
            <a:ext cx="178496" cy="18069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spcBef>
                <a:spcPct val="0"/>
              </a:spcBef>
              <a:defRPr/>
            </a:pPr>
            <a:endParaRPr lang="en-US" sz="1400">
              <a:cs typeface="Arial" charset="0"/>
            </a:endParaRPr>
          </a:p>
        </p:txBody>
      </p:sp>
      <p:cxnSp>
        <p:nvCxnSpPr>
          <p:cNvPr id="140" name="AutoShape 46"/>
          <p:cNvCxnSpPr>
            <a:cxnSpLocks noChangeShapeType="1"/>
          </p:cNvCxnSpPr>
          <p:nvPr/>
        </p:nvCxnSpPr>
        <p:spPr bwMode="auto">
          <a:xfrm flipV="1">
            <a:off x="944014" y="3837520"/>
            <a:ext cx="0" cy="27104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5" name="AutoShape 47"/>
          <p:cNvCxnSpPr>
            <a:cxnSpLocks noChangeShapeType="1"/>
          </p:cNvCxnSpPr>
          <p:nvPr/>
        </p:nvCxnSpPr>
        <p:spPr bwMode="auto">
          <a:xfrm flipV="1">
            <a:off x="760268" y="4085782"/>
            <a:ext cx="317005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6" name="AutoShape 48"/>
          <p:cNvCxnSpPr>
            <a:cxnSpLocks noChangeShapeType="1"/>
          </p:cNvCxnSpPr>
          <p:nvPr/>
        </p:nvCxnSpPr>
        <p:spPr bwMode="auto">
          <a:xfrm flipV="1">
            <a:off x="944014" y="4079497"/>
            <a:ext cx="2849811" cy="6285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7" name="AutoShape 49"/>
          <p:cNvCxnSpPr>
            <a:cxnSpLocks noChangeShapeType="1"/>
          </p:cNvCxnSpPr>
          <p:nvPr/>
        </p:nvCxnSpPr>
        <p:spPr bwMode="auto">
          <a:xfrm flipH="1" flipV="1">
            <a:off x="1137385" y="3868946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" name="AutoShape 50"/>
          <p:cNvCxnSpPr>
            <a:cxnSpLocks noChangeShapeType="1"/>
          </p:cNvCxnSpPr>
          <p:nvPr/>
        </p:nvCxnSpPr>
        <p:spPr bwMode="auto">
          <a:xfrm flipH="1" flipV="1">
            <a:off x="1098010" y="3868946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9" name="AutoShape 51"/>
          <p:cNvCxnSpPr>
            <a:cxnSpLocks noChangeShapeType="1"/>
          </p:cNvCxnSpPr>
          <p:nvPr/>
        </p:nvCxnSpPr>
        <p:spPr bwMode="auto">
          <a:xfrm flipH="1" flipV="1">
            <a:off x="1177634" y="3868946"/>
            <a:ext cx="875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0" name="AutoShape 52"/>
          <p:cNvCxnSpPr>
            <a:cxnSpLocks noChangeShapeType="1"/>
          </p:cNvCxnSpPr>
          <p:nvPr/>
        </p:nvCxnSpPr>
        <p:spPr bwMode="auto">
          <a:xfrm flipH="1" flipV="1">
            <a:off x="1719246" y="3861875"/>
            <a:ext cx="875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1" name="AutoShape 53"/>
          <p:cNvCxnSpPr>
            <a:cxnSpLocks noChangeShapeType="1"/>
          </p:cNvCxnSpPr>
          <p:nvPr/>
        </p:nvCxnSpPr>
        <p:spPr bwMode="auto">
          <a:xfrm flipH="1" flipV="1">
            <a:off x="1744621" y="3861875"/>
            <a:ext cx="875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2" name="AutoShape 54"/>
          <p:cNvCxnSpPr>
            <a:cxnSpLocks noChangeShapeType="1"/>
          </p:cNvCxnSpPr>
          <p:nvPr/>
        </p:nvCxnSpPr>
        <p:spPr bwMode="auto">
          <a:xfrm flipH="1" flipV="1">
            <a:off x="1768245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" name="AutoShape 55"/>
          <p:cNvCxnSpPr>
            <a:cxnSpLocks noChangeShapeType="1"/>
          </p:cNvCxnSpPr>
          <p:nvPr/>
        </p:nvCxnSpPr>
        <p:spPr bwMode="auto">
          <a:xfrm flipH="1" flipV="1">
            <a:off x="1817244" y="3861875"/>
            <a:ext cx="875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" name="AutoShape 56"/>
          <p:cNvCxnSpPr>
            <a:cxnSpLocks noChangeShapeType="1"/>
          </p:cNvCxnSpPr>
          <p:nvPr/>
        </p:nvCxnSpPr>
        <p:spPr bwMode="auto">
          <a:xfrm flipH="1" flipV="1">
            <a:off x="1792745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" name="AutoShape 57"/>
          <p:cNvCxnSpPr>
            <a:cxnSpLocks noChangeShapeType="1"/>
          </p:cNvCxnSpPr>
          <p:nvPr/>
        </p:nvCxnSpPr>
        <p:spPr bwMode="auto">
          <a:xfrm flipH="1" flipV="1">
            <a:off x="1840869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" name="AutoShape 58"/>
          <p:cNvCxnSpPr>
            <a:cxnSpLocks noChangeShapeType="1"/>
          </p:cNvCxnSpPr>
          <p:nvPr/>
        </p:nvCxnSpPr>
        <p:spPr bwMode="auto">
          <a:xfrm flipH="1" flipV="1">
            <a:off x="1866243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7" name="AutoShape 59"/>
          <p:cNvCxnSpPr>
            <a:cxnSpLocks noChangeShapeType="1"/>
          </p:cNvCxnSpPr>
          <p:nvPr/>
        </p:nvCxnSpPr>
        <p:spPr bwMode="auto">
          <a:xfrm flipH="1" flipV="1">
            <a:off x="1890743" y="3861875"/>
            <a:ext cx="875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" name="AutoShape 60"/>
          <p:cNvCxnSpPr>
            <a:cxnSpLocks noChangeShapeType="1"/>
          </p:cNvCxnSpPr>
          <p:nvPr/>
        </p:nvCxnSpPr>
        <p:spPr bwMode="auto">
          <a:xfrm flipH="1" flipV="1">
            <a:off x="1938867" y="3861875"/>
            <a:ext cx="875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9" name="AutoShape 61"/>
          <p:cNvCxnSpPr>
            <a:cxnSpLocks noChangeShapeType="1"/>
          </p:cNvCxnSpPr>
          <p:nvPr/>
        </p:nvCxnSpPr>
        <p:spPr bwMode="auto">
          <a:xfrm flipH="1" flipV="1">
            <a:off x="1914367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" name="AutoShape 62"/>
          <p:cNvCxnSpPr>
            <a:cxnSpLocks noChangeShapeType="1"/>
          </p:cNvCxnSpPr>
          <p:nvPr/>
        </p:nvCxnSpPr>
        <p:spPr bwMode="auto">
          <a:xfrm flipH="1" flipV="1">
            <a:off x="1962491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" name="AutoShape 63"/>
          <p:cNvCxnSpPr>
            <a:cxnSpLocks noChangeShapeType="1"/>
          </p:cNvCxnSpPr>
          <p:nvPr/>
        </p:nvCxnSpPr>
        <p:spPr bwMode="auto">
          <a:xfrm flipH="1" flipV="1">
            <a:off x="1987865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2" name="AutoShape 64"/>
          <p:cNvCxnSpPr>
            <a:cxnSpLocks noChangeShapeType="1"/>
          </p:cNvCxnSpPr>
          <p:nvPr/>
        </p:nvCxnSpPr>
        <p:spPr bwMode="auto">
          <a:xfrm flipH="1" flipV="1">
            <a:off x="2012365" y="3861875"/>
            <a:ext cx="875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" name="AutoShape 65"/>
          <p:cNvCxnSpPr>
            <a:cxnSpLocks noChangeShapeType="1"/>
          </p:cNvCxnSpPr>
          <p:nvPr/>
        </p:nvCxnSpPr>
        <p:spPr bwMode="auto">
          <a:xfrm flipH="1" flipV="1">
            <a:off x="2060489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" name="AutoShape 66"/>
          <p:cNvCxnSpPr>
            <a:cxnSpLocks noChangeShapeType="1"/>
          </p:cNvCxnSpPr>
          <p:nvPr/>
        </p:nvCxnSpPr>
        <p:spPr bwMode="auto">
          <a:xfrm flipH="1" flipV="1">
            <a:off x="2035989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" name="AutoShape 67"/>
          <p:cNvCxnSpPr>
            <a:cxnSpLocks noChangeShapeType="1"/>
          </p:cNvCxnSpPr>
          <p:nvPr/>
        </p:nvCxnSpPr>
        <p:spPr bwMode="auto">
          <a:xfrm flipH="1" flipV="1">
            <a:off x="2084988" y="3861875"/>
            <a:ext cx="875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6" name="AutoShape 68"/>
          <p:cNvCxnSpPr>
            <a:cxnSpLocks noChangeShapeType="1"/>
          </p:cNvCxnSpPr>
          <p:nvPr/>
        </p:nvCxnSpPr>
        <p:spPr bwMode="auto">
          <a:xfrm flipH="1" flipV="1">
            <a:off x="2109488" y="3861875"/>
            <a:ext cx="875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" name="AutoShape 69"/>
          <p:cNvCxnSpPr>
            <a:cxnSpLocks noChangeShapeType="1"/>
          </p:cNvCxnSpPr>
          <p:nvPr/>
        </p:nvCxnSpPr>
        <p:spPr bwMode="auto">
          <a:xfrm flipH="1" flipV="1">
            <a:off x="2133112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AutoShape 70"/>
          <p:cNvCxnSpPr>
            <a:cxnSpLocks noChangeShapeType="1"/>
          </p:cNvCxnSpPr>
          <p:nvPr/>
        </p:nvCxnSpPr>
        <p:spPr bwMode="auto">
          <a:xfrm flipH="1" flipV="1">
            <a:off x="2181236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" name="AutoShape 71"/>
          <p:cNvCxnSpPr>
            <a:cxnSpLocks noChangeShapeType="1"/>
          </p:cNvCxnSpPr>
          <p:nvPr/>
        </p:nvCxnSpPr>
        <p:spPr bwMode="auto">
          <a:xfrm flipH="1" flipV="1">
            <a:off x="2157612" y="3861875"/>
            <a:ext cx="875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AutoShape 72"/>
          <p:cNvCxnSpPr>
            <a:cxnSpLocks noChangeShapeType="1"/>
          </p:cNvCxnSpPr>
          <p:nvPr/>
        </p:nvCxnSpPr>
        <p:spPr bwMode="auto">
          <a:xfrm flipH="1" flipV="1">
            <a:off x="2205736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" name="AutoShape 73"/>
          <p:cNvCxnSpPr>
            <a:cxnSpLocks noChangeShapeType="1"/>
          </p:cNvCxnSpPr>
          <p:nvPr/>
        </p:nvCxnSpPr>
        <p:spPr bwMode="auto">
          <a:xfrm flipH="1" flipV="1">
            <a:off x="2231110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2" name="AutoShape 74"/>
          <p:cNvCxnSpPr>
            <a:cxnSpLocks noChangeShapeType="1"/>
          </p:cNvCxnSpPr>
          <p:nvPr/>
        </p:nvCxnSpPr>
        <p:spPr bwMode="auto">
          <a:xfrm flipH="1" flipV="1">
            <a:off x="2260859" y="3861875"/>
            <a:ext cx="875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" name="AutoShape 75"/>
          <p:cNvCxnSpPr>
            <a:cxnSpLocks noChangeShapeType="1"/>
          </p:cNvCxnSpPr>
          <p:nvPr/>
        </p:nvCxnSpPr>
        <p:spPr bwMode="auto">
          <a:xfrm flipH="1" flipV="1">
            <a:off x="2376357" y="3861875"/>
            <a:ext cx="875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" name="AutoShape 76"/>
          <p:cNvCxnSpPr>
            <a:cxnSpLocks noChangeShapeType="1"/>
          </p:cNvCxnSpPr>
          <p:nvPr/>
        </p:nvCxnSpPr>
        <p:spPr bwMode="auto">
          <a:xfrm flipH="1" flipV="1">
            <a:off x="2289734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" name="AutoShape 77"/>
          <p:cNvCxnSpPr>
            <a:cxnSpLocks noChangeShapeType="1"/>
          </p:cNvCxnSpPr>
          <p:nvPr/>
        </p:nvCxnSpPr>
        <p:spPr bwMode="auto">
          <a:xfrm flipH="1" flipV="1">
            <a:off x="2349232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6" name="AutoShape 78"/>
          <p:cNvCxnSpPr>
            <a:cxnSpLocks noChangeShapeType="1"/>
          </p:cNvCxnSpPr>
          <p:nvPr/>
        </p:nvCxnSpPr>
        <p:spPr bwMode="auto">
          <a:xfrm flipH="1" flipV="1">
            <a:off x="2450730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AutoShape 79"/>
          <p:cNvCxnSpPr>
            <a:cxnSpLocks noChangeShapeType="1"/>
          </p:cNvCxnSpPr>
          <p:nvPr/>
        </p:nvCxnSpPr>
        <p:spPr bwMode="auto">
          <a:xfrm flipH="1" flipV="1">
            <a:off x="2423606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AutoShape 80"/>
          <p:cNvCxnSpPr>
            <a:cxnSpLocks noChangeShapeType="1"/>
          </p:cNvCxnSpPr>
          <p:nvPr/>
        </p:nvCxnSpPr>
        <p:spPr bwMode="auto">
          <a:xfrm flipV="1">
            <a:off x="3388709" y="4154133"/>
            <a:ext cx="1750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AutoShape 81"/>
          <p:cNvCxnSpPr>
            <a:cxnSpLocks noChangeShapeType="1"/>
          </p:cNvCxnSpPr>
          <p:nvPr/>
        </p:nvCxnSpPr>
        <p:spPr bwMode="auto">
          <a:xfrm flipV="1">
            <a:off x="3424583" y="4154133"/>
            <a:ext cx="1750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AutoShape 82"/>
          <p:cNvCxnSpPr>
            <a:cxnSpLocks noChangeShapeType="1"/>
          </p:cNvCxnSpPr>
          <p:nvPr/>
        </p:nvCxnSpPr>
        <p:spPr bwMode="auto">
          <a:xfrm flipV="1">
            <a:off x="3351085" y="4154133"/>
            <a:ext cx="875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AutoShape 83"/>
          <p:cNvCxnSpPr>
            <a:cxnSpLocks noChangeShapeType="1"/>
          </p:cNvCxnSpPr>
          <p:nvPr/>
        </p:nvCxnSpPr>
        <p:spPr bwMode="auto">
          <a:xfrm flipV="1">
            <a:off x="3325711" y="4154133"/>
            <a:ext cx="1750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2" name="AutoShape 84"/>
          <p:cNvCxnSpPr>
            <a:cxnSpLocks noChangeShapeType="1"/>
          </p:cNvCxnSpPr>
          <p:nvPr/>
        </p:nvCxnSpPr>
        <p:spPr bwMode="auto">
          <a:xfrm flipV="1">
            <a:off x="3301211" y="4154133"/>
            <a:ext cx="1750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" name="AutoShape 85"/>
          <p:cNvCxnSpPr>
            <a:cxnSpLocks noChangeShapeType="1"/>
          </p:cNvCxnSpPr>
          <p:nvPr/>
        </p:nvCxnSpPr>
        <p:spPr bwMode="auto">
          <a:xfrm flipV="1">
            <a:off x="3276712" y="4154133"/>
            <a:ext cx="875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" name="AutoShape 86"/>
          <p:cNvCxnSpPr>
            <a:cxnSpLocks noChangeShapeType="1"/>
          </p:cNvCxnSpPr>
          <p:nvPr/>
        </p:nvCxnSpPr>
        <p:spPr bwMode="auto">
          <a:xfrm flipV="1">
            <a:off x="3226838" y="4154133"/>
            <a:ext cx="875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" name="AutoShape 87"/>
          <p:cNvCxnSpPr>
            <a:cxnSpLocks noChangeShapeType="1"/>
          </p:cNvCxnSpPr>
          <p:nvPr/>
        </p:nvCxnSpPr>
        <p:spPr bwMode="auto">
          <a:xfrm flipV="1">
            <a:off x="3251337" y="4154133"/>
            <a:ext cx="1750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" name="AutoShape 88"/>
          <p:cNvCxnSpPr>
            <a:cxnSpLocks noChangeShapeType="1"/>
          </p:cNvCxnSpPr>
          <p:nvPr/>
        </p:nvCxnSpPr>
        <p:spPr bwMode="auto">
          <a:xfrm flipV="1">
            <a:off x="3201463" y="4154133"/>
            <a:ext cx="1750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7" name="AutoShape 89"/>
          <p:cNvCxnSpPr>
            <a:cxnSpLocks noChangeShapeType="1"/>
          </p:cNvCxnSpPr>
          <p:nvPr/>
        </p:nvCxnSpPr>
        <p:spPr bwMode="auto">
          <a:xfrm flipV="1">
            <a:off x="3176964" y="4154133"/>
            <a:ext cx="1750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8" name="AutoShape 90"/>
          <p:cNvCxnSpPr>
            <a:cxnSpLocks noChangeShapeType="1"/>
          </p:cNvCxnSpPr>
          <p:nvPr/>
        </p:nvCxnSpPr>
        <p:spPr bwMode="auto">
          <a:xfrm flipV="1">
            <a:off x="3152464" y="4154133"/>
            <a:ext cx="875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9" name="AutoShape 91"/>
          <p:cNvCxnSpPr>
            <a:cxnSpLocks noChangeShapeType="1"/>
          </p:cNvCxnSpPr>
          <p:nvPr/>
        </p:nvCxnSpPr>
        <p:spPr bwMode="auto">
          <a:xfrm flipV="1">
            <a:off x="3102591" y="4154133"/>
            <a:ext cx="875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0" name="AutoShape 92"/>
          <p:cNvCxnSpPr>
            <a:cxnSpLocks noChangeShapeType="1"/>
          </p:cNvCxnSpPr>
          <p:nvPr/>
        </p:nvCxnSpPr>
        <p:spPr bwMode="auto">
          <a:xfrm flipV="1">
            <a:off x="3127090" y="4154133"/>
            <a:ext cx="1750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1" name="AutoShape 93"/>
          <p:cNvCxnSpPr>
            <a:cxnSpLocks noChangeShapeType="1"/>
          </p:cNvCxnSpPr>
          <p:nvPr/>
        </p:nvCxnSpPr>
        <p:spPr bwMode="auto">
          <a:xfrm flipV="1">
            <a:off x="3077216" y="4154133"/>
            <a:ext cx="1750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2" name="AutoShape 94"/>
          <p:cNvCxnSpPr>
            <a:cxnSpLocks noChangeShapeType="1"/>
          </p:cNvCxnSpPr>
          <p:nvPr/>
        </p:nvCxnSpPr>
        <p:spPr bwMode="auto">
          <a:xfrm flipV="1">
            <a:off x="3052717" y="4154133"/>
            <a:ext cx="1750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3" name="AutoShape 95"/>
          <p:cNvCxnSpPr>
            <a:cxnSpLocks noChangeShapeType="1"/>
          </p:cNvCxnSpPr>
          <p:nvPr/>
        </p:nvCxnSpPr>
        <p:spPr bwMode="auto">
          <a:xfrm flipV="1">
            <a:off x="2391231" y="4154133"/>
            <a:ext cx="1750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" name="AutoShape 96"/>
          <p:cNvCxnSpPr>
            <a:cxnSpLocks noChangeShapeType="1"/>
          </p:cNvCxnSpPr>
          <p:nvPr/>
        </p:nvCxnSpPr>
        <p:spPr bwMode="auto">
          <a:xfrm flipV="1">
            <a:off x="2418356" y="4154133"/>
            <a:ext cx="875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" name="AutoShape 97"/>
          <p:cNvCxnSpPr>
            <a:cxnSpLocks noChangeShapeType="1"/>
          </p:cNvCxnSpPr>
          <p:nvPr/>
        </p:nvCxnSpPr>
        <p:spPr bwMode="auto">
          <a:xfrm flipV="1">
            <a:off x="2316858" y="4154133"/>
            <a:ext cx="875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6" name="AutoShape 98"/>
          <p:cNvCxnSpPr>
            <a:cxnSpLocks noChangeShapeType="1"/>
          </p:cNvCxnSpPr>
          <p:nvPr/>
        </p:nvCxnSpPr>
        <p:spPr bwMode="auto">
          <a:xfrm flipV="1">
            <a:off x="2343983" y="4154133"/>
            <a:ext cx="875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7" name="AutoShape 99"/>
          <p:cNvCxnSpPr>
            <a:cxnSpLocks noChangeShapeType="1"/>
          </p:cNvCxnSpPr>
          <p:nvPr/>
        </p:nvCxnSpPr>
        <p:spPr bwMode="auto">
          <a:xfrm flipV="1">
            <a:off x="945764" y="4126636"/>
            <a:ext cx="0" cy="27104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8" name="AutoShape 100"/>
          <p:cNvCxnSpPr>
            <a:cxnSpLocks noChangeShapeType="1"/>
          </p:cNvCxnSpPr>
          <p:nvPr/>
        </p:nvCxnSpPr>
        <p:spPr bwMode="auto">
          <a:xfrm flipV="1">
            <a:off x="762018" y="4368612"/>
            <a:ext cx="3168304" cy="628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9" name="AutoShape 101"/>
          <p:cNvCxnSpPr>
            <a:cxnSpLocks noChangeShapeType="1"/>
          </p:cNvCxnSpPr>
          <p:nvPr/>
        </p:nvCxnSpPr>
        <p:spPr bwMode="auto">
          <a:xfrm flipV="1">
            <a:off x="945764" y="4368612"/>
            <a:ext cx="2848061" cy="6285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0" name="TextBox 102"/>
          <p:cNvSpPr txBox="1">
            <a:spLocks noChangeArrowheads="1"/>
          </p:cNvSpPr>
          <p:nvPr/>
        </p:nvSpPr>
        <p:spPr bwMode="auto">
          <a:xfrm>
            <a:off x="304800" y="3867150"/>
            <a:ext cx="5854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200" b="1" dirty="0">
                <a:cs typeface="Times New Roman" pitchFamily="18" charset="0"/>
              </a:rPr>
              <a:t>+</a:t>
            </a:r>
            <a:r>
              <a:rPr lang="en-US" sz="1200" b="1" dirty="0" smtClean="0">
                <a:cs typeface="Times New Roman" pitchFamily="18" charset="0"/>
              </a:rPr>
              <a:t>0.1G</a:t>
            </a:r>
            <a:endParaRPr lang="en-US" sz="1200" b="1" dirty="0">
              <a:cs typeface="Times New Roman" pitchFamily="18" charset="0"/>
            </a:endParaRPr>
          </a:p>
        </p:txBody>
      </p:sp>
      <p:sp>
        <p:nvSpPr>
          <p:cNvPr id="201" name="TextBox 103"/>
          <p:cNvSpPr txBox="1">
            <a:spLocks noChangeArrowheads="1"/>
          </p:cNvSpPr>
          <p:nvPr/>
        </p:nvSpPr>
        <p:spPr bwMode="auto">
          <a:xfrm>
            <a:off x="283276" y="4129395"/>
            <a:ext cx="58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200" b="1" dirty="0" smtClean="0">
                <a:cs typeface="Arial" charset="0"/>
              </a:rPr>
              <a:t>- 0.1G</a:t>
            </a:r>
            <a:endParaRPr lang="en-US" sz="1200" b="1" dirty="0">
              <a:cs typeface="Arial" charset="0"/>
            </a:endParaRPr>
          </a:p>
        </p:txBody>
      </p:sp>
      <p:cxnSp>
        <p:nvCxnSpPr>
          <p:cNvPr id="202" name="AutoShape 49"/>
          <p:cNvCxnSpPr>
            <a:cxnSpLocks noChangeShapeType="1"/>
          </p:cNvCxnSpPr>
          <p:nvPr/>
        </p:nvCxnSpPr>
        <p:spPr bwMode="auto">
          <a:xfrm flipH="1" flipV="1">
            <a:off x="1155759" y="3872874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3" name="AutoShape 50"/>
          <p:cNvCxnSpPr>
            <a:cxnSpLocks noChangeShapeType="1"/>
          </p:cNvCxnSpPr>
          <p:nvPr/>
        </p:nvCxnSpPr>
        <p:spPr bwMode="auto">
          <a:xfrm flipH="1" flipV="1">
            <a:off x="1118135" y="3880730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" name="AutoShape 51"/>
          <p:cNvCxnSpPr>
            <a:cxnSpLocks noChangeShapeType="1"/>
          </p:cNvCxnSpPr>
          <p:nvPr/>
        </p:nvCxnSpPr>
        <p:spPr bwMode="auto">
          <a:xfrm flipH="1" flipV="1">
            <a:off x="1196008" y="3872874"/>
            <a:ext cx="875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" name="AutoShape 94"/>
          <p:cNvSpPr>
            <a:spLocks/>
          </p:cNvSpPr>
          <p:nvPr/>
        </p:nvSpPr>
        <p:spPr bwMode="auto">
          <a:xfrm rot="16200000">
            <a:off x="1146134" y="3771707"/>
            <a:ext cx="0" cy="181121"/>
          </a:xfrm>
          <a:prstGeom prst="rightBrace">
            <a:avLst>
              <a:gd name="adj1" fmla="val 150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 sz="1400"/>
          </a:p>
        </p:txBody>
      </p:sp>
      <p:sp>
        <p:nvSpPr>
          <p:cNvPr id="206" name="Text Box 40"/>
          <p:cNvSpPr txBox="1">
            <a:spLocks noChangeArrowheads="1"/>
          </p:cNvSpPr>
          <p:nvPr/>
        </p:nvSpPr>
        <p:spPr bwMode="auto">
          <a:xfrm>
            <a:off x="985138" y="3679607"/>
            <a:ext cx="591487" cy="13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900" i="1" dirty="0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preset B(t</a:t>
            </a:r>
            <a:r>
              <a:rPr lang="en-US" sz="900" i="1" baseline="-25000" dirty="0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1</a:t>
            </a:r>
            <a:r>
              <a:rPr lang="en-US" sz="900" i="1" dirty="0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)</a:t>
            </a:r>
            <a:endParaRPr lang="en-US" sz="900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221" name="TextBox 103"/>
          <p:cNvSpPr txBox="1">
            <a:spLocks noChangeArrowheads="1"/>
          </p:cNvSpPr>
          <p:nvPr/>
        </p:nvSpPr>
        <p:spPr bwMode="auto">
          <a:xfrm>
            <a:off x="-76200" y="3989934"/>
            <a:ext cx="440990" cy="27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200" b="1" i="1" dirty="0" smtClean="0">
                <a:cs typeface="Arial" charset="0"/>
              </a:rPr>
              <a:t>B(t)</a:t>
            </a:r>
            <a:endParaRPr lang="en-US" sz="1200" b="1" i="1" dirty="0">
              <a:cs typeface="Arial" charset="0"/>
            </a:endParaRPr>
          </a:p>
        </p:txBody>
      </p:sp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System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226420"/>
              </p:ext>
            </p:extLst>
          </p:nvPr>
        </p:nvGraphicFramePr>
        <p:xfrm>
          <a:off x="885892" y="722461"/>
          <a:ext cx="264318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" name="Równanie" r:id="rId8" imgW="1473120" imgH="355320" progId="Equation.3">
                  <p:embed/>
                </p:oleObj>
              </mc:Choice>
              <mc:Fallback>
                <p:oleObj name="Równanie" r:id="rId8" imgW="14731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92" y="722461"/>
                        <a:ext cx="2643188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lipsa 6"/>
          <p:cNvSpPr/>
          <p:nvPr/>
        </p:nvSpPr>
        <p:spPr>
          <a:xfrm>
            <a:off x="4748213" y="3143183"/>
            <a:ext cx="196530" cy="2022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Elipsa 216"/>
          <p:cNvSpPr/>
          <p:nvPr/>
        </p:nvSpPr>
        <p:spPr>
          <a:xfrm>
            <a:off x="6204270" y="2905644"/>
            <a:ext cx="229958" cy="1844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" name="Elipsa 217"/>
          <p:cNvSpPr/>
          <p:nvPr/>
        </p:nvSpPr>
        <p:spPr>
          <a:xfrm>
            <a:off x="7831111" y="3180046"/>
            <a:ext cx="254965" cy="2193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9" name="Picture 60" descr="http://www.liv.ac.uk/science_eng_images/physics/hep/BeamInjectio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81826"/>
            <a:ext cx="774840" cy="49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" name="TextBox 29"/>
          <p:cNvSpPr txBox="1"/>
          <p:nvPr/>
        </p:nvSpPr>
        <p:spPr>
          <a:xfrm>
            <a:off x="3857301" y="4497910"/>
            <a:ext cx="1248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B</a:t>
            </a:r>
            <a:r>
              <a:rPr lang="en-US" dirty="0" smtClean="0"/>
              <a:t>eam 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en-US" dirty="0" smtClean="0"/>
              <a:t>nst. </a:t>
            </a:r>
          </a:p>
          <a:p>
            <a:pPr algn="ctr"/>
            <a:r>
              <a:rPr lang="en-US" dirty="0" smtClean="0"/>
              <a:t>Diagnostics</a:t>
            </a:r>
          </a:p>
        </p:txBody>
      </p:sp>
      <p:sp>
        <p:nvSpPr>
          <p:cNvPr id="8" name="Nawias klamrowy otwierający 7"/>
          <p:cNvSpPr/>
          <p:nvPr/>
        </p:nvSpPr>
        <p:spPr>
          <a:xfrm>
            <a:off x="263215" y="3905184"/>
            <a:ext cx="152323" cy="4634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Prostokąt 209"/>
          <p:cNvSpPr/>
          <p:nvPr/>
        </p:nvSpPr>
        <p:spPr>
          <a:xfrm>
            <a:off x="8305800" y="2142153"/>
            <a:ext cx="5229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 (Tekst podstawowy)"/>
                <a:cs typeface="Times New Roman" pitchFamily="18" charset="0"/>
              </a:rPr>
              <a:t>I(t) </a:t>
            </a:r>
            <a:endParaRPr lang="en-US" sz="1600" dirty="0">
              <a:latin typeface="Calibri (Tekst podstawowy)"/>
            </a:endParaRPr>
          </a:p>
        </p:txBody>
      </p:sp>
    </p:spTree>
    <p:extLst>
      <p:ext uri="{BB962C8B-B14F-4D97-AF65-F5344CB8AC3E}">
        <p14:creationId xmlns:p14="http://schemas.microsoft.com/office/powerpoint/2010/main" val="12364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86850" r="34842"/>
          <a:stretch/>
        </p:blipFill>
        <p:spPr>
          <a:xfrm flipV="1">
            <a:off x="6546720" y="587843"/>
            <a:ext cx="890027" cy="657329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5" r="26667"/>
          <a:stretch/>
        </p:blipFill>
        <p:spPr>
          <a:xfrm flipV="1">
            <a:off x="5670843" y="3811132"/>
            <a:ext cx="1089163" cy="665617"/>
          </a:xfrm>
          <a:prstGeom prst="rect">
            <a:avLst/>
          </a:prstGeom>
        </p:spPr>
      </p:pic>
      <p:grpSp>
        <p:nvGrpSpPr>
          <p:cNvPr id="37" name="Group 35"/>
          <p:cNvGrpSpPr/>
          <p:nvPr/>
        </p:nvGrpSpPr>
        <p:grpSpPr>
          <a:xfrm>
            <a:off x="7639614" y="3867150"/>
            <a:ext cx="874964" cy="456505"/>
            <a:chOff x="6182280" y="5681142"/>
            <a:chExt cx="1618695" cy="784108"/>
          </a:xfrm>
        </p:grpSpPr>
        <p:sp>
          <p:nvSpPr>
            <p:cNvPr id="38" name="Cube 36"/>
            <p:cNvSpPr/>
            <p:nvPr/>
          </p:nvSpPr>
          <p:spPr>
            <a:xfrm>
              <a:off x="6182280" y="5681142"/>
              <a:ext cx="1618695" cy="784108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7"/>
            <p:cNvSpPr/>
            <p:nvPr/>
          </p:nvSpPr>
          <p:spPr>
            <a:xfrm>
              <a:off x="6925346" y="6019800"/>
              <a:ext cx="542254" cy="3365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c 38"/>
            <p:cNvSpPr/>
            <p:nvPr/>
          </p:nvSpPr>
          <p:spPr>
            <a:xfrm>
              <a:off x="7010400" y="6095999"/>
              <a:ext cx="381000" cy="369251"/>
            </a:xfrm>
            <a:prstGeom prst="arc">
              <a:avLst>
                <a:gd name="adj1" fmla="val 10767061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39"/>
            <p:cNvCxnSpPr/>
            <p:nvPr/>
          </p:nvCxnSpPr>
          <p:spPr>
            <a:xfrm>
              <a:off x="7010400" y="6095999"/>
              <a:ext cx="186073" cy="184625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0"/>
            <p:cNvSpPr txBox="1"/>
            <p:nvPr/>
          </p:nvSpPr>
          <p:spPr>
            <a:xfrm>
              <a:off x="7361718" y="5931469"/>
              <a:ext cx="211764" cy="272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100" dirty="0" smtClean="0"/>
                <a:t>V</a:t>
              </a:r>
              <a:endParaRPr lang="en-US" dirty="0"/>
            </a:p>
          </p:txBody>
        </p:sp>
        <p:sp>
          <p:nvSpPr>
            <p:cNvPr id="43" name="Donut 41"/>
            <p:cNvSpPr/>
            <p:nvPr/>
          </p:nvSpPr>
          <p:spPr>
            <a:xfrm>
              <a:off x="6286103" y="6143626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Donut 42"/>
            <p:cNvSpPr/>
            <p:nvPr/>
          </p:nvSpPr>
          <p:spPr>
            <a:xfrm>
              <a:off x="6536552" y="6143625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Box 43"/>
          <p:cNvSpPr txBox="1"/>
          <p:nvPr/>
        </p:nvSpPr>
        <p:spPr>
          <a:xfrm>
            <a:off x="7533165" y="4481576"/>
            <a:ext cx="108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</a:t>
            </a:r>
            <a:r>
              <a:rPr lang="pl-PL" dirty="0" smtClean="0"/>
              <a:t>ower </a:t>
            </a:r>
          </a:p>
          <a:p>
            <a:pPr algn="ctr"/>
            <a:r>
              <a:rPr lang="en-US" dirty="0" smtClean="0"/>
              <a:t>converter</a:t>
            </a:r>
            <a:endParaRPr lang="pl-PL" dirty="0" smtClean="0"/>
          </a:p>
        </p:txBody>
      </p:sp>
      <p:sp>
        <p:nvSpPr>
          <p:cNvPr id="47" name="TextBox 151"/>
          <p:cNvSpPr txBox="1"/>
          <p:nvPr/>
        </p:nvSpPr>
        <p:spPr>
          <a:xfrm>
            <a:off x="6441872" y="240030"/>
            <a:ext cx="6447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 (t)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49" name="Straight Arrow Connector 160"/>
          <p:cNvCxnSpPr/>
          <p:nvPr/>
        </p:nvCxnSpPr>
        <p:spPr>
          <a:xfrm>
            <a:off x="5574661" y="3714749"/>
            <a:ext cx="1342683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61"/>
          <p:cNvSpPr txBox="1"/>
          <p:nvPr/>
        </p:nvSpPr>
        <p:spPr>
          <a:xfrm>
            <a:off x="5791200" y="3345418"/>
            <a:ext cx="7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f</a:t>
            </a:r>
            <a:r>
              <a:rPr lang="en-US" b="1" baseline="-25000" dirty="0" smtClean="0">
                <a:solidFill>
                  <a:srgbClr val="0070C0"/>
                </a:solidFill>
              </a:rPr>
              <a:t>rev </a:t>
            </a:r>
            <a:r>
              <a:rPr lang="en-US" b="1" dirty="0">
                <a:solidFill>
                  <a:srgbClr val="0070C0"/>
                </a:solidFill>
              </a:rPr>
              <a:t>(t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6" name="TextBox 13"/>
          <p:cNvSpPr txBox="1"/>
          <p:nvPr/>
        </p:nvSpPr>
        <p:spPr>
          <a:xfrm>
            <a:off x="5437876" y="4497169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Accelerating </a:t>
            </a:r>
            <a:endParaRPr lang="pl-PL" dirty="0" smtClean="0"/>
          </a:p>
          <a:p>
            <a:pPr algn="ctr"/>
            <a:r>
              <a:rPr lang="en-US" dirty="0" smtClean="0"/>
              <a:t>RF </a:t>
            </a:r>
            <a:r>
              <a:rPr lang="pl-PL" dirty="0" smtClean="0"/>
              <a:t>c</a:t>
            </a:r>
            <a:r>
              <a:rPr lang="en-US" dirty="0" smtClean="0"/>
              <a:t>avity</a:t>
            </a:r>
          </a:p>
        </p:txBody>
      </p:sp>
      <p:grpSp>
        <p:nvGrpSpPr>
          <p:cNvPr id="141" name="Group 24"/>
          <p:cNvGrpSpPr/>
          <p:nvPr/>
        </p:nvGrpSpPr>
        <p:grpSpPr>
          <a:xfrm>
            <a:off x="6880251" y="762000"/>
            <a:ext cx="176638" cy="176638"/>
            <a:chOff x="5181600" y="5486400"/>
            <a:chExt cx="457200" cy="457200"/>
          </a:xfrm>
        </p:grpSpPr>
        <p:sp>
          <p:nvSpPr>
            <p:cNvPr id="142" name="Oval 21"/>
            <p:cNvSpPr/>
            <p:nvPr/>
          </p:nvSpPr>
          <p:spPr>
            <a:xfrm>
              <a:off x="5181600" y="54864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22"/>
            <p:cNvSpPr/>
            <p:nvPr/>
          </p:nvSpPr>
          <p:spPr>
            <a:xfrm>
              <a:off x="5337823" y="5638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4" name="Elbow Connector 44"/>
          <p:cNvCxnSpPr>
            <a:stCxn id="38" idx="5"/>
          </p:cNvCxnSpPr>
          <p:nvPr/>
        </p:nvCxnSpPr>
        <p:spPr>
          <a:xfrm flipH="1" flipV="1">
            <a:off x="7315200" y="820879"/>
            <a:ext cx="1199378" cy="3217460"/>
          </a:xfrm>
          <a:prstGeom prst="bentConnector4">
            <a:avLst>
              <a:gd name="adj1" fmla="val -19060"/>
              <a:gd name="adj2" fmla="val 100974"/>
            </a:avLst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15"/>
          <p:cNvSpPr txBox="1"/>
          <p:nvPr/>
        </p:nvSpPr>
        <p:spPr>
          <a:xfrm>
            <a:off x="6975724" y="101530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Bending</a:t>
            </a:r>
          </a:p>
          <a:p>
            <a:pPr algn="ctr"/>
            <a:r>
              <a:rPr lang="pl-PL" dirty="0" smtClean="0"/>
              <a:t>m</a:t>
            </a:r>
            <a:r>
              <a:rPr lang="en-US" dirty="0" smtClean="0"/>
              <a:t>agnet</a:t>
            </a:r>
            <a:endParaRPr lang="pl-PL" dirty="0" smtClean="0"/>
          </a:p>
        </p:txBody>
      </p:sp>
      <p:grpSp>
        <p:nvGrpSpPr>
          <p:cNvPr id="33" name="Group 3"/>
          <p:cNvGrpSpPr/>
          <p:nvPr/>
        </p:nvGrpSpPr>
        <p:grpSpPr>
          <a:xfrm>
            <a:off x="4399645" y="1220956"/>
            <a:ext cx="4210955" cy="2590175"/>
            <a:chOff x="5725119" y="3192256"/>
            <a:chExt cx="3007677" cy="1907207"/>
          </a:xfrm>
        </p:grpSpPr>
        <p:grpSp>
          <p:nvGrpSpPr>
            <p:cNvPr id="34" name="Group 77"/>
            <p:cNvGrpSpPr/>
            <p:nvPr/>
          </p:nvGrpSpPr>
          <p:grpSpPr>
            <a:xfrm rot="19979861">
              <a:off x="5725119" y="3738048"/>
              <a:ext cx="2119527" cy="776093"/>
              <a:chOff x="1316037" y="3930650"/>
              <a:chExt cx="2678113" cy="906470"/>
            </a:xfrm>
          </p:grpSpPr>
          <p:grpSp>
            <p:nvGrpSpPr>
              <p:cNvPr id="95" name="Group 29"/>
              <p:cNvGrpSpPr>
                <a:grpSpLocks/>
              </p:cNvGrpSpPr>
              <p:nvPr/>
            </p:nvGrpSpPr>
            <p:grpSpPr bwMode="auto">
              <a:xfrm rot="-1442312">
                <a:off x="1762125" y="3930650"/>
                <a:ext cx="2232025" cy="142875"/>
                <a:chOff x="157" y="4117"/>
                <a:chExt cx="7020" cy="1080"/>
              </a:xfrm>
            </p:grpSpPr>
            <p:sp>
              <p:nvSpPr>
                <p:cNvPr id="97" name="Freeform 30"/>
                <p:cNvSpPr>
                  <a:spLocks/>
                </p:cNvSpPr>
                <p:nvPr/>
              </p:nvSpPr>
              <p:spPr bwMode="auto">
                <a:xfrm>
                  <a:off x="24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31"/>
                <p:cNvSpPr>
                  <a:spLocks/>
                </p:cNvSpPr>
                <p:nvPr/>
              </p:nvSpPr>
              <p:spPr bwMode="auto">
                <a:xfrm>
                  <a:off x="28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32"/>
                <p:cNvSpPr>
                  <a:spLocks/>
                </p:cNvSpPr>
                <p:nvPr/>
              </p:nvSpPr>
              <p:spPr bwMode="auto">
                <a:xfrm>
                  <a:off x="30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33"/>
                <p:cNvSpPr>
                  <a:spLocks/>
                </p:cNvSpPr>
                <p:nvPr/>
              </p:nvSpPr>
              <p:spPr bwMode="auto">
                <a:xfrm>
                  <a:off x="32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34"/>
                <p:cNvSpPr>
                  <a:spLocks/>
                </p:cNvSpPr>
                <p:nvPr/>
              </p:nvSpPr>
              <p:spPr bwMode="auto">
                <a:xfrm>
                  <a:off x="17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35"/>
                <p:cNvSpPr>
                  <a:spLocks/>
                </p:cNvSpPr>
                <p:nvPr/>
              </p:nvSpPr>
              <p:spPr bwMode="auto">
                <a:xfrm>
                  <a:off x="5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36"/>
                <p:cNvSpPr>
                  <a:spLocks/>
                </p:cNvSpPr>
                <p:nvPr/>
              </p:nvSpPr>
              <p:spPr bwMode="auto">
                <a:xfrm>
                  <a:off x="37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37"/>
                <p:cNvSpPr>
                  <a:spLocks/>
                </p:cNvSpPr>
                <p:nvPr/>
              </p:nvSpPr>
              <p:spPr bwMode="auto">
                <a:xfrm>
                  <a:off x="44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38"/>
                <p:cNvSpPr>
                  <a:spLocks/>
                </p:cNvSpPr>
                <p:nvPr/>
              </p:nvSpPr>
              <p:spPr bwMode="auto">
                <a:xfrm>
                  <a:off x="48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39"/>
                <p:cNvSpPr>
                  <a:spLocks/>
                </p:cNvSpPr>
                <p:nvPr/>
              </p:nvSpPr>
              <p:spPr bwMode="auto">
                <a:xfrm>
                  <a:off x="66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40"/>
                <p:cNvSpPr>
                  <a:spLocks/>
                </p:cNvSpPr>
                <p:nvPr/>
              </p:nvSpPr>
              <p:spPr bwMode="auto">
                <a:xfrm>
                  <a:off x="33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41"/>
                <p:cNvSpPr>
                  <a:spLocks noChangeShapeType="1"/>
                </p:cNvSpPr>
                <p:nvPr/>
              </p:nvSpPr>
              <p:spPr bwMode="auto">
                <a:xfrm>
                  <a:off x="15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42"/>
                <p:cNvSpPr>
                  <a:spLocks noChangeShapeType="1"/>
                </p:cNvSpPr>
                <p:nvPr/>
              </p:nvSpPr>
              <p:spPr bwMode="auto">
                <a:xfrm>
                  <a:off x="697" y="5197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43"/>
                <p:cNvSpPr>
                  <a:spLocks noChangeShapeType="1"/>
                </p:cNvSpPr>
                <p:nvPr/>
              </p:nvSpPr>
              <p:spPr bwMode="auto">
                <a:xfrm>
                  <a:off x="195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44"/>
                <p:cNvSpPr>
                  <a:spLocks noChangeShapeType="1"/>
                </p:cNvSpPr>
                <p:nvPr/>
              </p:nvSpPr>
              <p:spPr bwMode="auto">
                <a:xfrm>
                  <a:off x="26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45"/>
                <p:cNvSpPr>
                  <a:spLocks noChangeShapeType="1"/>
                </p:cNvSpPr>
                <p:nvPr/>
              </p:nvSpPr>
              <p:spPr bwMode="auto">
                <a:xfrm>
                  <a:off x="35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46"/>
                <p:cNvSpPr>
                  <a:spLocks noChangeShapeType="1"/>
                </p:cNvSpPr>
                <p:nvPr/>
              </p:nvSpPr>
              <p:spPr bwMode="auto">
                <a:xfrm>
                  <a:off x="393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47"/>
                <p:cNvSpPr>
                  <a:spLocks noChangeShapeType="1"/>
                </p:cNvSpPr>
                <p:nvPr/>
              </p:nvSpPr>
              <p:spPr bwMode="auto">
                <a:xfrm>
                  <a:off x="465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48"/>
                <p:cNvSpPr>
                  <a:spLocks noChangeShapeType="1"/>
                </p:cNvSpPr>
                <p:nvPr/>
              </p:nvSpPr>
              <p:spPr bwMode="auto">
                <a:xfrm>
                  <a:off x="5017" y="5197"/>
                  <a:ext cx="16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49"/>
                <p:cNvSpPr>
                  <a:spLocks noChangeShapeType="1"/>
                </p:cNvSpPr>
                <p:nvPr/>
              </p:nvSpPr>
              <p:spPr bwMode="auto">
                <a:xfrm>
                  <a:off x="681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6" name="Picture 2" descr="http://img84.imageshack.us/img84/7744/oct611es5.gi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6037" y="4076705"/>
                <a:ext cx="698500" cy="760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6" name="Group 100"/>
            <p:cNvGrpSpPr/>
            <p:nvPr/>
          </p:nvGrpSpPr>
          <p:grpSpPr>
            <a:xfrm rot="18686501">
              <a:off x="6612817" y="3661358"/>
              <a:ext cx="1598114" cy="659910"/>
              <a:chOff x="1762125" y="3778359"/>
              <a:chExt cx="2232025" cy="976239"/>
            </a:xfrm>
          </p:grpSpPr>
          <p:grpSp>
            <p:nvGrpSpPr>
              <p:cNvPr id="73" name="Group 29"/>
              <p:cNvGrpSpPr>
                <a:grpSpLocks/>
              </p:cNvGrpSpPr>
              <p:nvPr/>
            </p:nvGrpSpPr>
            <p:grpSpPr bwMode="auto">
              <a:xfrm rot="-1442312">
                <a:off x="1762125" y="3930650"/>
                <a:ext cx="2232025" cy="142875"/>
                <a:chOff x="157" y="4117"/>
                <a:chExt cx="7020" cy="1080"/>
              </a:xfrm>
            </p:grpSpPr>
            <p:sp>
              <p:nvSpPr>
                <p:cNvPr id="75" name="Freeform 30"/>
                <p:cNvSpPr>
                  <a:spLocks/>
                </p:cNvSpPr>
                <p:nvPr/>
              </p:nvSpPr>
              <p:spPr bwMode="auto">
                <a:xfrm>
                  <a:off x="24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Freeform 31"/>
                <p:cNvSpPr>
                  <a:spLocks/>
                </p:cNvSpPr>
                <p:nvPr/>
              </p:nvSpPr>
              <p:spPr bwMode="auto">
                <a:xfrm>
                  <a:off x="28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32"/>
                <p:cNvSpPr>
                  <a:spLocks/>
                </p:cNvSpPr>
                <p:nvPr/>
              </p:nvSpPr>
              <p:spPr bwMode="auto">
                <a:xfrm>
                  <a:off x="30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33"/>
                <p:cNvSpPr>
                  <a:spLocks/>
                </p:cNvSpPr>
                <p:nvPr/>
              </p:nvSpPr>
              <p:spPr bwMode="auto">
                <a:xfrm>
                  <a:off x="32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34"/>
                <p:cNvSpPr>
                  <a:spLocks/>
                </p:cNvSpPr>
                <p:nvPr/>
              </p:nvSpPr>
              <p:spPr bwMode="auto">
                <a:xfrm>
                  <a:off x="17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35"/>
                <p:cNvSpPr>
                  <a:spLocks/>
                </p:cNvSpPr>
                <p:nvPr/>
              </p:nvSpPr>
              <p:spPr bwMode="auto">
                <a:xfrm>
                  <a:off x="5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36"/>
                <p:cNvSpPr>
                  <a:spLocks/>
                </p:cNvSpPr>
                <p:nvPr/>
              </p:nvSpPr>
              <p:spPr bwMode="auto">
                <a:xfrm>
                  <a:off x="37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37"/>
                <p:cNvSpPr>
                  <a:spLocks/>
                </p:cNvSpPr>
                <p:nvPr/>
              </p:nvSpPr>
              <p:spPr bwMode="auto">
                <a:xfrm>
                  <a:off x="44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38"/>
                <p:cNvSpPr>
                  <a:spLocks/>
                </p:cNvSpPr>
                <p:nvPr/>
              </p:nvSpPr>
              <p:spPr bwMode="auto">
                <a:xfrm>
                  <a:off x="48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39"/>
                <p:cNvSpPr>
                  <a:spLocks/>
                </p:cNvSpPr>
                <p:nvPr/>
              </p:nvSpPr>
              <p:spPr bwMode="auto">
                <a:xfrm>
                  <a:off x="66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40"/>
                <p:cNvSpPr>
                  <a:spLocks/>
                </p:cNvSpPr>
                <p:nvPr/>
              </p:nvSpPr>
              <p:spPr bwMode="auto">
                <a:xfrm>
                  <a:off x="33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41"/>
                <p:cNvSpPr>
                  <a:spLocks noChangeShapeType="1"/>
                </p:cNvSpPr>
                <p:nvPr/>
              </p:nvSpPr>
              <p:spPr bwMode="auto">
                <a:xfrm>
                  <a:off x="15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42"/>
                <p:cNvSpPr>
                  <a:spLocks noChangeShapeType="1"/>
                </p:cNvSpPr>
                <p:nvPr/>
              </p:nvSpPr>
              <p:spPr bwMode="auto">
                <a:xfrm>
                  <a:off x="697" y="5197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43"/>
                <p:cNvSpPr>
                  <a:spLocks noChangeShapeType="1"/>
                </p:cNvSpPr>
                <p:nvPr/>
              </p:nvSpPr>
              <p:spPr bwMode="auto">
                <a:xfrm>
                  <a:off x="195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44"/>
                <p:cNvSpPr>
                  <a:spLocks noChangeShapeType="1"/>
                </p:cNvSpPr>
                <p:nvPr/>
              </p:nvSpPr>
              <p:spPr bwMode="auto">
                <a:xfrm>
                  <a:off x="26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45"/>
                <p:cNvSpPr>
                  <a:spLocks noChangeShapeType="1"/>
                </p:cNvSpPr>
                <p:nvPr/>
              </p:nvSpPr>
              <p:spPr bwMode="auto">
                <a:xfrm>
                  <a:off x="35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46"/>
                <p:cNvSpPr>
                  <a:spLocks noChangeShapeType="1"/>
                </p:cNvSpPr>
                <p:nvPr/>
              </p:nvSpPr>
              <p:spPr bwMode="auto">
                <a:xfrm>
                  <a:off x="393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47"/>
                <p:cNvSpPr>
                  <a:spLocks noChangeShapeType="1"/>
                </p:cNvSpPr>
                <p:nvPr/>
              </p:nvSpPr>
              <p:spPr bwMode="auto">
                <a:xfrm>
                  <a:off x="465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48"/>
                <p:cNvSpPr>
                  <a:spLocks noChangeShapeType="1"/>
                </p:cNvSpPr>
                <p:nvPr/>
              </p:nvSpPr>
              <p:spPr bwMode="auto">
                <a:xfrm>
                  <a:off x="5017" y="5197"/>
                  <a:ext cx="16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49"/>
                <p:cNvSpPr>
                  <a:spLocks noChangeShapeType="1"/>
                </p:cNvSpPr>
                <p:nvPr/>
              </p:nvSpPr>
              <p:spPr bwMode="auto">
                <a:xfrm>
                  <a:off x="681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74" name="Picture 2" descr="http://img84.imageshack.us/img84/7744/oct611es5.gi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8089" y="3778359"/>
                <a:ext cx="896754" cy="976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" name="Group 145"/>
            <p:cNvGrpSpPr/>
            <p:nvPr/>
          </p:nvGrpSpPr>
          <p:grpSpPr>
            <a:xfrm rot="1730899">
              <a:off x="7832720" y="3262725"/>
              <a:ext cx="900076" cy="1836738"/>
              <a:chOff x="5392738" y="3089275"/>
              <a:chExt cx="900076" cy="1836738"/>
            </a:xfrm>
          </p:grpSpPr>
          <p:grpSp>
            <p:nvGrpSpPr>
              <p:cNvPr id="51" name="Group 29"/>
              <p:cNvGrpSpPr>
                <a:grpSpLocks/>
              </p:cNvGrpSpPr>
              <p:nvPr/>
            </p:nvGrpSpPr>
            <p:grpSpPr bwMode="auto">
              <a:xfrm rot="2714685">
                <a:off x="4546600" y="3935413"/>
                <a:ext cx="1836738" cy="144462"/>
                <a:chOff x="157" y="4117"/>
                <a:chExt cx="7020" cy="1080"/>
              </a:xfrm>
            </p:grpSpPr>
            <p:sp>
              <p:nvSpPr>
                <p:cNvPr id="53" name="Freeform 30"/>
                <p:cNvSpPr>
                  <a:spLocks/>
                </p:cNvSpPr>
                <p:nvPr/>
              </p:nvSpPr>
              <p:spPr bwMode="auto">
                <a:xfrm>
                  <a:off x="24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4" name="Freeform 31"/>
                <p:cNvSpPr>
                  <a:spLocks/>
                </p:cNvSpPr>
                <p:nvPr/>
              </p:nvSpPr>
              <p:spPr bwMode="auto">
                <a:xfrm>
                  <a:off x="28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auto">
                <a:xfrm>
                  <a:off x="30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auto">
                <a:xfrm>
                  <a:off x="32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auto">
                <a:xfrm>
                  <a:off x="17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auto">
                <a:xfrm>
                  <a:off x="5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auto">
                <a:xfrm>
                  <a:off x="37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auto">
                <a:xfrm>
                  <a:off x="44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auto">
                <a:xfrm>
                  <a:off x="48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auto">
                <a:xfrm>
                  <a:off x="66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auto">
                <a:xfrm flipH="1">
                  <a:off x="33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4" name="Line 41"/>
                <p:cNvSpPr>
                  <a:spLocks noChangeShapeType="1"/>
                </p:cNvSpPr>
                <p:nvPr/>
              </p:nvSpPr>
              <p:spPr bwMode="auto">
                <a:xfrm>
                  <a:off x="15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42"/>
                <p:cNvSpPr>
                  <a:spLocks noChangeShapeType="1"/>
                </p:cNvSpPr>
                <p:nvPr/>
              </p:nvSpPr>
              <p:spPr bwMode="auto">
                <a:xfrm>
                  <a:off x="697" y="5197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43"/>
                <p:cNvSpPr>
                  <a:spLocks noChangeShapeType="1"/>
                </p:cNvSpPr>
                <p:nvPr/>
              </p:nvSpPr>
              <p:spPr bwMode="auto">
                <a:xfrm>
                  <a:off x="195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44"/>
                <p:cNvSpPr>
                  <a:spLocks noChangeShapeType="1"/>
                </p:cNvSpPr>
                <p:nvPr/>
              </p:nvSpPr>
              <p:spPr bwMode="auto">
                <a:xfrm>
                  <a:off x="26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45"/>
                <p:cNvSpPr>
                  <a:spLocks noChangeShapeType="1"/>
                </p:cNvSpPr>
                <p:nvPr/>
              </p:nvSpPr>
              <p:spPr bwMode="auto">
                <a:xfrm>
                  <a:off x="35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46"/>
                <p:cNvSpPr>
                  <a:spLocks noChangeShapeType="1"/>
                </p:cNvSpPr>
                <p:nvPr/>
              </p:nvSpPr>
              <p:spPr bwMode="auto">
                <a:xfrm>
                  <a:off x="393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47"/>
                <p:cNvSpPr>
                  <a:spLocks noChangeShapeType="1"/>
                </p:cNvSpPr>
                <p:nvPr/>
              </p:nvSpPr>
              <p:spPr bwMode="auto">
                <a:xfrm>
                  <a:off x="465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017" y="5197"/>
                  <a:ext cx="16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49"/>
                <p:cNvSpPr>
                  <a:spLocks noChangeShapeType="1"/>
                </p:cNvSpPr>
                <p:nvPr/>
              </p:nvSpPr>
              <p:spPr bwMode="auto">
                <a:xfrm>
                  <a:off x="681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52" name="Picture 2" descr="http://img84.imageshack.us/img84/7744/oct611es5.gif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05672">
                <a:off x="5594314" y="3958641"/>
                <a:ext cx="698500" cy="760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19" name="AutoShape 27"/>
          <p:cNvCxnSpPr>
            <a:cxnSpLocks noChangeShapeType="1"/>
          </p:cNvCxnSpPr>
          <p:nvPr/>
        </p:nvCxnSpPr>
        <p:spPr bwMode="auto">
          <a:xfrm flipH="1" flipV="1">
            <a:off x="919514" y="1636159"/>
            <a:ext cx="14000" cy="2021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" name="AutoShape 28"/>
          <p:cNvCxnSpPr>
            <a:cxnSpLocks noChangeShapeType="1"/>
          </p:cNvCxnSpPr>
          <p:nvPr/>
        </p:nvCxnSpPr>
        <p:spPr bwMode="auto">
          <a:xfrm flipV="1">
            <a:off x="752393" y="3570403"/>
            <a:ext cx="3177929" cy="86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" name="Text Box 29"/>
          <p:cNvSpPr txBox="1">
            <a:spLocks noChangeArrowheads="1"/>
          </p:cNvSpPr>
          <p:nvPr/>
        </p:nvSpPr>
        <p:spPr bwMode="auto">
          <a:xfrm>
            <a:off x="223030" y="1678583"/>
            <a:ext cx="433115" cy="18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400" b="1" i="1">
                <a:cs typeface="Arial" charset="0"/>
              </a:rPr>
              <a:t>B</a:t>
            </a:r>
            <a:r>
              <a:rPr lang="en-US" sz="1400" b="1" i="1" baseline="-25000">
                <a:cs typeface="Arial" charset="0"/>
              </a:rPr>
              <a:t>flat top</a:t>
            </a:r>
            <a:r>
              <a:rPr lang="en-US" sz="1400">
                <a:cs typeface="Arial" charset="0"/>
              </a:rPr>
              <a:t> </a:t>
            </a:r>
            <a:endParaRPr lang="en-US" sz="600">
              <a:cs typeface="Arial" charset="0"/>
            </a:endParaRPr>
          </a:p>
        </p:txBody>
      </p:sp>
      <p:sp>
        <p:nvSpPr>
          <p:cNvPr id="122" name="Text Box 30"/>
          <p:cNvSpPr txBox="1">
            <a:spLocks noChangeArrowheads="1"/>
          </p:cNvSpPr>
          <p:nvPr/>
        </p:nvSpPr>
        <p:spPr bwMode="auto">
          <a:xfrm>
            <a:off x="3525206" y="3525621"/>
            <a:ext cx="268619" cy="18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400" b="1" i="1" dirty="0">
                <a:cs typeface="Arial" charset="0"/>
              </a:rPr>
              <a:t>time</a:t>
            </a:r>
            <a:endParaRPr lang="en-US" sz="600" dirty="0">
              <a:cs typeface="Arial" charset="0"/>
            </a:endParaRPr>
          </a:p>
        </p:txBody>
      </p:sp>
      <p:cxnSp>
        <p:nvCxnSpPr>
          <p:cNvPr id="123" name="AutoShape 31"/>
          <p:cNvCxnSpPr>
            <a:cxnSpLocks noChangeShapeType="1"/>
          </p:cNvCxnSpPr>
          <p:nvPr/>
        </p:nvCxnSpPr>
        <p:spPr bwMode="auto">
          <a:xfrm flipV="1">
            <a:off x="870515" y="3445486"/>
            <a:ext cx="2923310" cy="6285"/>
          </a:xfrm>
          <a:prstGeom prst="straightConnector1">
            <a:avLst/>
          </a:prstGeom>
          <a:noFill/>
          <a:ln w="19050">
            <a:solidFill>
              <a:srgbClr val="A5A5A5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AutoShape 32"/>
          <p:cNvCxnSpPr>
            <a:cxnSpLocks noChangeShapeType="1"/>
          </p:cNvCxnSpPr>
          <p:nvPr/>
        </p:nvCxnSpPr>
        <p:spPr bwMode="auto">
          <a:xfrm>
            <a:off x="870515" y="1794072"/>
            <a:ext cx="1968706" cy="0"/>
          </a:xfrm>
          <a:prstGeom prst="straightConnector1">
            <a:avLst/>
          </a:prstGeom>
          <a:noFill/>
          <a:ln w="19050">
            <a:solidFill>
              <a:srgbClr val="A5A5A5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" name="Freeform 33"/>
          <p:cNvSpPr>
            <a:spLocks/>
          </p:cNvSpPr>
          <p:nvPr/>
        </p:nvSpPr>
        <p:spPr bwMode="auto">
          <a:xfrm>
            <a:off x="879265" y="1760290"/>
            <a:ext cx="2797312" cy="1685196"/>
          </a:xfrm>
          <a:custGeom>
            <a:avLst/>
            <a:gdLst>
              <a:gd name="T0" fmla="*/ 0 w 7992"/>
              <a:gd name="T1" fmla="*/ 3405188 h 5363"/>
              <a:gd name="T2" fmla="*/ 1351502 w 7992"/>
              <a:gd name="T3" fmla="*/ 3405188 h 5363"/>
              <a:gd name="T4" fmla="*/ 2768420 w 7992"/>
              <a:gd name="T5" fmla="*/ 0 h 5363"/>
              <a:gd name="T6" fmla="*/ 2879563 w 7992"/>
              <a:gd name="T7" fmla="*/ 93971 h 5363"/>
              <a:gd name="T8" fmla="*/ 2930371 w 7992"/>
              <a:gd name="T9" fmla="*/ 26033 h 5363"/>
              <a:gd name="T10" fmla="*/ 3050406 w 7992"/>
              <a:gd name="T11" fmla="*/ 77463 h 5363"/>
              <a:gd name="T12" fmla="*/ 3169806 w 7992"/>
              <a:gd name="T13" fmla="*/ 51430 h 5363"/>
              <a:gd name="T14" fmla="*/ 3999252 w 7992"/>
              <a:gd name="T15" fmla="*/ 55240 h 5363"/>
              <a:gd name="T16" fmla="*/ 4588628 w 7992"/>
              <a:gd name="T17" fmla="*/ 3405188 h 5363"/>
              <a:gd name="T18" fmla="*/ 5075753 w 7992"/>
              <a:gd name="T19" fmla="*/ 3405188 h 53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992"/>
              <a:gd name="T31" fmla="*/ 0 h 5363"/>
              <a:gd name="T32" fmla="*/ 7992 w 7992"/>
              <a:gd name="T33" fmla="*/ 5363 h 53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92" h="5363">
                <a:moveTo>
                  <a:pt x="0" y="5363"/>
                </a:moveTo>
                <a:lnTo>
                  <a:pt x="2128" y="5363"/>
                </a:lnTo>
                <a:lnTo>
                  <a:pt x="4359" y="0"/>
                </a:lnTo>
                <a:lnTo>
                  <a:pt x="4534" y="148"/>
                </a:lnTo>
                <a:lnTo>
                  <a:pt x="4614" y="41"/>
                </a:lnTo>
                <a:lnTo>
                  <a:pt x="4803" y="122"/>
                </a:lnTo>
                <a:lnTo>
                  <a:pt x="4991" y="81"/>
                </a:lnTo>
                <a:lnTo>
                  <a:pt x="6297" y="87"/>
                </a:lnTo>
                <a:lnTo>
                  <a:pt x="7225" y="5363"/>
                </a:lnTo>
                <a:lnTo>
                  <a:pt x="7992" y="5363"/>
                </a:lnTo>
              </a:path>
            </a:pathLst>
          </a:custGeom>
          <a:noFill/>
          <a:ln w="381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400"/>
          </a:p>
        </p:txBody>
      </p:sp>
      <p:sp>
        <p:nvSpPr>
          <p:cNvPr id="126" name="Text Box 34"/>
          <p:cNvSpPr txBox="1">
            <a:spLocks noChangeArrowheads="1"/>
          </p:cNvSpPr>
          <p:nvPr/>
        </p:nvSpPr>
        <p:spPr bwMode="auto">
          <a:xfrm>
            <a:off x="995638" y="1607090"/>
            <a:ext cx="243245" cy="18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400" b="1" i="1">
                <a:cs typeface="Arial" charset="0"/>
              </a:rPr>
              <a:t>B(t)</a:t>
            </a:r>
            <a:endParaRPr lang="en-US" sz="600">
              <a:cs typeface="Arial" charset="0"/>
            </a:endParaRPr>
          </a:p>
        </p:txBody>
      </p:sp>
      <p:sp>
        <p:nvSpPr>
          <p:cNvPr id="127" name="Text Box 35"/>
          <p:cNvSpPr txBox="1">
            <a:spLocks noChangeArrowheads="1"/>
          </p:cNvSpPr>
          <p:nvPr/>
        </p:nvSpPr>
        <p:spPr bwMode="auto">
          <a:xfrm>
            <a:off x="167031" y="3318998"/>
            <a:ext cx="589737" cy="18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400" b="1" i="1" dirty="0" err="1">
                <a:cs typeface="Arial" charset="0"/>
              </a:rPr>
              <a:t>B</a:t>
            </a:r>
            <a:r>
              <a:rPr lang="en-US" sz="1400" b="1" i="1" baseline="-25000" dirty="0" err="1">
                <a:cs typeface="Arial" charset="0"/>
              </a:rPr>
              <a:t>flat</a:t>
            </a:r>
            <a:r>
              <a:rPr lang="en-US" sz="1400" b="1" i="1" baseline="-25000" dirty="0">
                <a:cs typeface="Arial" charset="0"/>
              </a:rPr>
              <a:t> bottom</a:t>
            </a:r>
            <a:r>
              <a:rPr lang="en-US" sz="1400" dirty="0">
                <a:cs typeface="Arial" charset="0"/>
              </a:rPr>
              <a:t> </a:t>
            </a:r>
            <a:endParaRPr lang="en-US" sz="600" dirty="0">
              <a:cs typeface="Arial" charset="0"/>
            </a:endParaRPr>
          </a:p>
        </p:txBody>
      </p:sp>
      <p:cxnSp>
        <p:nvCxnSpPr>
          <p:cNvPr id="128" name="AutoShape 36"/>
          <p:cNvCxnSpPr>
            <a:cxnSpLocks noChangeShapeType="1"/>
          </p:cNvCxnSpPr>
          <p:nvPr/>
        </p:nvCxnSpPr>
        <p:spPr bwMode="auto">
          <a:xfrm>
            <a:off x="2247735" y="2106757"/>
            <a:ext cx="1750" cy="1505285"/>
          </a:xfrm>
          <a:prstGeom prst="straightConnector1">
            <a:avLst/>
          </a:prstGeom>
          <a:noFill/>
          <a:ln w="19050">
            <a:solidFill>
              <a:srgbClr val="A5A5A5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" name="AutoShape 37"/>
          <p:cNvCxnSpPr>
            <a:cxnSpLocks noChangeShapeType="1"/>
          </p:cNvCxnSpPr>
          <p:nvPr/>
        </p:nvCxnSpPr>
        <p:spPr bwMode="auto">
          <a:xfrm>
            <a:off x="1709622" y="3222365"/>
            <a:ext cx="0" cy="1496044"/>
          </a:xfrm>
          <a:prstGeom prst="straightConnector1">
            <a:avLst/>
          </a:prstGeom>
          <a:noFill/>
          <a:ln w="19050">
            <a:solidFill>
              <a:srgbClr val="A5A5A5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0" name="Text Box 38"/>
          <p:cNvSpPr txBox="1">
            <a:spLocks noChangeArrowheads="1"/>
          </p:cNvSpPr>
          <p:nvPr/>
        </p:nvSpPr>
        <p:spPr bwMode="auto">
          <a:xfrm>
            <a:off x="1612499" y="3525621"/>
            <a:ext cx="91873" cy="18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400" b="1" i="1">
                <a:cs typeface="Arial" charset="0"/>
              </a:rPr>
              <a:t>t</a:t>
            </a:r>
            <a:r>
              <a:rPr lang="en-US" sz="1400" b="1" i="1" baseline="-25000">
                <a:cs typeface="Arial" charset="0"/>
              </a:rPr>
              <a:t>1</a:t>
            </a:r>
            <a:endParaRPr lang="en-US" sz="600">
              <a:cs typeface="Arial" charset="0"/>
            </a:endParaRPr>
          </a:p>
        </p:txBody>
      </p:sp>
      <p:sp>
        <p:nvSpPr>
          <p:cNvPr id="131" name="Text Box 39"/>
          <p:cNvSpPr txBox="1">
            <a:spLocks noChangeArrowheads="1"/>
          </p:cNvSpPr>
          <p:nvPr/>
        </p:nvSpPr>
        <p:spPr bwMode="auto">
          <a:xfrm>
            <a:off x="2172486" y="3525621"/>
            <a:ext cx="91873" cy="18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400" b="1" i="1">
                <a:cs typeface="Arial" charset="0"/>
              </a:rPr>
              <a:t>t</a:t>
            </a:r>
            <a:r>
              <a:rPr lang="en-US" sz="1400" b="1" i="1" baseline="-25000">
                <a:cs typeface="Arial" charset="0"/>
              </a:rPr>
              <a:t>2</a:t>
            </a:r>
            <a:endParaRPr lang="en-US" sz="600">
              <a:cs typeface="Arial" charset="0"/>
            </a:endParaRPr>
          </a:p>
        </p:txBody>
      </p:sp>
      <p:sp>
        <p:nvSpPr>
          <p:cNvPr id="132" name="Text Box 40"/>
          <p:cNvSpPr txBox="1">
            <a:spLocks noChangeArrowheads="1"/>
          </p:cNvSpPr>
          <p:nvPr/>
        </p:nvSpPr>
        <p:spPr bwMode="auto">
          <a:xfrm>
            <a:off x="933514" y="2944248"/>
            <a:ext cx="846106" cy="30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000" b="1" i="1" dirty="0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Peaking strip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1000" b="1" i="1" dirty="0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marker </a:t>
            </a:r>
            <a:r>
              <a:rPr lang="en-US" sz="1000" b="1" i="1" dirty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1</a:t>
            </a:r>
            <a:endParaRPr lang="en-US" sz="400" dirty="0">
              <a:cs typeface="Arial" charset="0"/>
            </a:endParaRPr>
          </a:p>
        </p:txBody>
      </p:sp>
      <p:sp>
        <p:nvSpPr>
          <p:cNvPr id="133" name="Text Box 41"/>
          <p:cNvSpPr txBox="1">
            <a:spLocks noChangeArrowheads="1"/>
          </p:cNvSpPr>
          <p:nvPr/>
        </p:nvSpPr>
        <p:spPr bwMode="auto">
          <a:xfrm>
            <a:off x="2229360" y="1417455"/>
            <a:ext cx="11042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000" b="1" i="1" dirty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marker 2 (optional)</a:t>
            </a:r>
            <a:endParaRPr lang="en-US" sz="400" dirty="0">
              <a:cs typeface="Arial" charset="0"/>
            </a:endParaRPr>
          </a:p>
        </p:txBody>
      </p:sp>
      <p:sp>
        <p:nvSpPr>
          <p:cNvPr id="134" name="Text Box 42"/>
          <p:cNvSpPr txBox="1">
            <a:spLocks noChangeArrowheads="1"/>
          </p:cNvSpPr>
          <p:nvPr/>
        </p:nvSpPr>
        <p:spPr bwMode="auto">
          <a:xfrm>
            <a:off x="972013" y="1852210"/>
            <a:ext cx="928354" cy="46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000" b="1" i="1" dirty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coil measurement</a:t>
            </a:r>
            <a:br>
              <a:rPr lang="en-US" sz="1000" b="1" i="1" dirty="0">
                <a:solidFill>
                  <a:srgbClr val="0070C0"/>
                </a:solidFill>
                <a:latin typeface="Tahoma" pitchFamily="34" charset="0"/>
                <a:cs typeface="Arial" charset="0"/>
              </a:rPr>
            </a:br>
            <a:r>
              <a:rPr lang="en-US" sz="1000" b="1" i="1" dirty="0" err="1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V</a:t>
            </a:r>
            <a:r>
              <a:rPr lang="en-US" sz="1000" b="1" i="1" baseline="-25000" dirty="0" err="1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coil</a:t>
            </a:r>
            <a:r>
              <a:rPr lang="en-US" sz="1000" b="1" i="1" dirty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 ~</a:t>
            </a:r>
            <a:r>
              <a:rPr lang="en-US" sz="1000" b="1" i="1" dirty="0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 </a:t>
            </a:r>
            <a:r>
              <a:rPr lang="en-US" sz="1000" b="1" i="1" dirty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Ḃ</a:t>
            </a:r>
            <a:r>
              <a:rPr lang="en-US" sz="1000" b="1" i="1" dirty="0" smtClean="0">
                <a:solidFill>
                  <a:srgbClr val="0070C0"/>
                </a:solidFill>
                <a:latin typeface="Tahoma" pitchFamily="34" charset="0"/>
                <a:cs typeface="Arial" charset="0"/>
              </a:rPr>
              <a:t> </a:t>
            </a:r>
            <a:endParaRPr lang="en-US" sz="400" dirty="0">
              <a:cs typeface="Arial" charset="0"/>
            </a:endParaRPr>
          </a:p>
        </p:txBody>
      </p:sp>
      <p:sp>
        <p:nvSpPr>
          <p:cNvPr id="135" name="Freeform 43"/>
          <p:cNvSpPr>
            <a:spLocks/>
          </p:cNvSpPr>
          <p:nvPr/>
        </p:nvSpPr>
        <p:spPr bwMode="auto">
          <a:xfrm flipH="1">
            <a:off x="1653623" y="2312594"/>
            <a:ext cx="396366" cy="160270"/>
          </a:xfrm>
          <a:custGeom>
            <a:avLst/>
            <a:gdLst>
              <a:gd name="T0" fmla="*/ 2147483647 w 727"/>
              <a:gd name="T1" fmla="*/ 0 h 387"/>
              <a:gd name="T2" fmla="*/ 0 w 727"/>
              <a:gd name="T3" fmla="*/ 2147483647 h 387"/>
              <a:gd name="T4" fmla="*/ 0 60000 65536"/>
              <a:gd name="T5" fmla="*/ 0 60000 65536"/>
              <a:gd name="T6" fmla="*/ 0 w 727"/>
              <a:gd name="T7" fmla="*/ 0 h 387"/>
              <a:gd name="T8" fmla="*/ 727 w 727"/>
              <a:gd name="T9" fmla="*/ 387 h 3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7" h="387">
                <a:moveTo>
                  <a:pt x="727" y="0"/>
                </a:moveTo>
                <a:cubicBezTo>
                  <a:pt x="606" y="64"/>
                  <a:pt x="151" y="307"/>
                  <a:pt x="0" y="387"/>
                </a:cubicBezTo>
              </a:path>
            </a:pathLst>
          </a:custGeom>
          <a:noFill/>
          <a:ln w="19050">
            <a:solidFill>
              <a:srgbClr val="1F497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1400"/>
          </a:p>
        </p:txBody>
      </p:sp>
      <p:sp>
        <p:nvSpPr>
          <p:cNvPr id="137" name="AutoShape 44"/>
          <p:cNvSpPr>
            <a:spLocks noChangeArrowheads="1"/>
          </p:cNvSpPr>
          <p:nvPr/>
        </p:nvSpPr>
        <p:spPr bwMode="auto">
          <a:xfrm>
            <a:off x="1626499" y="3143801"/>
            <a:ext cx="178496" cy="181483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spcBef>
                <a:spcPct val="0"/>
              </a:spcBef>
              <a:defRPr/>
            </a:pPr>
            <a:endParaRPr lang="en-US" sz="1400">
              <a:cs typeface="Arial" charset="0"/>
            </a:endParaRPr>
          </a:p>
        </p:txBody>
      </p:sp>
      <p:sp>
        <p:nvSpPr>
          <p:cNvPr id="139" name="AutoShape 45"/>
          <p:cNvSpPr>
            <a:spLocks noChangeArrowheads="1"/>
          </p:cNvSpPr>
          <p:nvPr/>
        </p:nvSpPr>
        <p:spPr bwMode="auto">
          <a:xfrm>
            <a:off x="2149737" y="2010123"/>
            <a:ext cx="178496" cy="180697"/>
          </a:xfrm>
          <a:prstGeom prst="star5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spcBef>
                <a:spcPct val="0"/>
              </a:spcBef>
              <a:defRPr/>
            </a:pPr>
            <a:endParaRPr lang="en-US" sz="1400">
              <a:cs typeface="Arial" charset="0"/>
            </a:endParaRPr>
          </a:p>
        </p:txBody>
      </p:sp>
      <p:cxnSp>
        <p:nvCxnSpPr>
          <p:cNvPr id="140" name="AutoShape 46"/>
          <p:cNvCxnSpPr>
            <a:cxnSpLocks noChangeShapeType="1"/>
          </p:cNvCxnSpPr>
          <p:nvPr/>
        </p:nvCxnSpPr>
        <p:spPr bwMode="auto">
          <a:xfrm flipV="1">
            <a:off x="944014" y="3837520"/>
            <a:ext cx="0" cy="27104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5" name="AutoShape 47"/>
          <p:cNvCxnSpPr>
            <a:cxnSpLocks noChangeShapeType="1"/>
          </p:cNvCxnSpPr>
          <p:nvPr/>
        </p:nvCxnSpPr>
        <p:spPr bwMode="auto">
          <a:xfrm flipV="1">
            <a:off x="760268" y="4085782"/>
            <a:ext cx="317005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6" name="AutoShape 48"/>
          <p:cNvCxnSpPr>
            <a:cxnSpLocks noChangeShapeType="1"/>
          </p:cNvCxnSpPr>
          <p:nvPr/>
        </p:nvCxnSpPr>
        <p:spPr bwMode="auto">
          <a:xfrm flipV="1">
            <a:off x="944014" y="4079497"/>
            <a:ext cx="2849811" cy="6285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7" name="AutoShape 49"/>
          <p:cNvCxnSpPr>
            <a:cxnSpLocks noChangeShapeType="1"/>
          </p:cNvCxnSpPr>
          <p:nvPr/>
        </p:nvCxnSpPr>
        <p:spPr bwMode="auto">
          <a:xfrm flipH="1" flipV="1">
            <a:off x="1137385" y="3868946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" name="AutoShape 50"/>
          <p:cNvCxnSpPr>
            <a:cxnSpLocks noChangeShapeType="1"/>
          </p:cNvCxnSpPr>
          <p:nvPr/>
        </p:nvCxnSpPr>
        <p:spPr bwMode="auto">
          <a:xfrm flipH="1" flipV="1">
            <a:off x="1098010" y="3868946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9" name="AutoShape 51"/>
          <p:cNvCxnSpPr>
            <a:cxnSpLocks noChangeShapeType="1"/>
          </p:cNvCxnSpPr>
          <p:nvPr/>
        </p:nvCxnSpPr>
        <p:spPr bwMode="auto">
          <a:xfrm flipH="1" flipV="1">
            <a:off x="1177634" y="3868946"/>
            <a:ext cx="875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0" name="AutoShape 52"/>
          <p:cNvCxnSpPr>
            <a:cxnSpLocks noChangeShapeType="1"/>
          </p:cNvCxnSpPr>
          <p:nvPr/>
        </p:nvCxnSpPr>
        <p:spPr bwMode="auto">
          <a:xfrm flipH="1" flipV="1">
            <a:off x="1719246" y="3861875"/>
            <a:ext cx="875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1" name="AutoShape 53"/>
          <p:cNvCxnSpPr>
            <a:cxnSpLocks noChangeShapeType="1"/>
          </p:cNvCxnSpPr>
          <p:nvPr/>
        </p:nvCxnSpPr>
        <p:spPr bwMode="auto">
          <a:xfrm flipH="1" flipV="1">
            <a:off x="1744621" y="3861875"/>
            <a:ext cx="875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2" name="AutoShape 54"/>
          <p:cNvCxnSpPr>
            <a:cxnSpLocks noChangeShapeType="1"/>
          </p:cNvCxnSpPr>
          <p:nvPr/>
        </p:nvCxnSpPr>
        <p:spPr bwMode="auto">
          <a:xfrm flipH="1" flipV="1">
            <a:off x="1768245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" name="AutoShape 55"/>
          <p:cNvCxnSpPr>
            <a:cxnSpLocks noChangeShapeType="1"/>
          </p:cNvCxnSpPr>
          <p:nvPr/>
        </p:nvCxnSpPr>
        <p:spPr bwMode="auto">
          <a:xfrm flipH="1" flipV="1">
            <a:off x="1817244" y="3861875"/>
            <a:ext cx="875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" name="AutoShape 56"/>
          <p:cNvCxnSpPr>
            <a:cxnSpLocks noChangeShapeType="1"/>
          </p:cNvCxnSpPr>
          <p:nvPr/>
        </p:nvCxnSpPr>
        <p:spPr bwMode="auto">
          <a:xfrm flipH="1" flipV="1">
            <a:off x="1792745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5" name="AutoShape 57"/>
          <p:cNvCxnSpPr>
            <a:cxnSpLocks noChangeShapeType="1"/>
          </p:cNvCxnSpPr>
          <p:nvPr/>
        </p:nvCxnSpPr>
        <p:spPr bwMode="auto">
          <a:xfrm flipH="1" flipV="1">
            <a:off x="1840869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6" name="AutoShape 58"/>
          <p:cNvCxnSpPr>
            <a:cxnSpLocks noChangeShapeType="1"/>
          </p:cNvCxnSpPr>
          <p:nvPr/>
        </p:nvCxnSpPr>
        <p:spPr bwMode="auto">
          <a:xfrm flipH="1" flipV="1">
            <a:off x="1866243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7" name="AutoShape 59"/>
          <p:cNvCxnSpPr>
            <a:cxnSpLocks noChangeShapeType="1"/>
          </p:cNvCxnSpPr>
          <p:nvPr/>
        </p:nvCxnSpPr>
        <p:spPr bwMode="auto">
          <a:xfrm flipH="1" flipV="1">
            <a:off x="1890743" y="3861875"/>
            <a:ext cx="875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" name="AutoShape 60"/>
          <p:cNvCxnSpPr>
            <a:cxnSpLocks noChangeShapeType="1"/>
          </p:cNvCxnSpPr>
          <p:nvPr/>
        </p:nvCxnSpPr>
        <p:spPr bwMode="auto">
          <a:xfrm flipH="1" flipV="1">
            <a:off x="1938867" y="3861875"/>
            <a:ext cx="875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9" name="AutoShape 61"/>
          <p:cNvCxnSpPr>
            <a:cxnSpLocks noChangeShapeType="1"/>
          </p:cNvCxnSpPr>
          <p:nvPr/>
        </p:nvCxnSpPr>
        <p:spPr bwMode="auto">
          <a:xfrm flipH="1" flipV="1">
            <a:off x="1914367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0" name="AutoShape 62"/>
          <p:cNvCxnSpPr>
            <a:cxnSpLocks noChangeShapeType="1"/>
          </p:cNvCxnSpPr>
          <p:nvPr/>
        </p:nvCxnSpPr>
        <p:spPr bwMode="auto">
          <a:xfrm flipH="1" flipV="1">
            <a:off x="1962491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" name="AutoShape 63"/>
          <p:cNvCxnSpPr>
            <a:cxnSpLocks noChangeShapeType="1"/>
          </p:cNvCxnSpPr>
          <p:nvPr/>
        </p:nvCxnSpPr>
        <p:spPr bwMode="auto">
          <a:xfrm flipH="1" flipV="1">
            <a:off x="1987865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2" name="AutoShape 64"/>
          <p:cNvCxnSpPr>
            <a:cxnSpLocks noChangeShapeType="1"/>
          </p:cNvCxnSpPr>
          <p:nvPr/>
        </p:nvCxnSpPr>
        <p:spPr bwMode="auto">
          <a:xfrm flipH="1" flipV="1">
            <a:off x="2012365" y="3861875"/>
            <a:ext cx="875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" name="AutoShape 65"/>
          <p:cNvCxnSpPr>
            <a:cxnSpLocks noChangeShapeType="1"/>
          </p:cNvCxnSpPr>
          <p:nvPr/>
        </p:nvCxnSpPr>
        <p:spPr bwMode="auto">
          <a:xfrm flipH="1" flipV="1">
            <a:off x="2060489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" name="AutoShape 66"/>
          <p:cNvCxnSpPr>
            <a:cxnSpLocks noChangeShapeType="1"/>
          </p:cNvCxnSpPr>
          <p:nvPr/>
        </p:nvCxnSpPr>
        <p:spPr bwMode="auto">
          <a:xfrm flipH="1" flipV="1">
            <a:off x="2035989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" name="AutoShape 67"/>
          <p:cNvCxnSpPr>
            <a:cxnSpLocks noChangeShapeType="1"/>
          </p:cNvCxnSpPr>
          <p:nvPr/>
        </p:nvCxnSpPr>
        <p:spPr bwMode="auto">
          <a:xfrm flipH="1" flipV="1">
            <a:off x="2084988" y="3861875"/>
            <a:ext cx="875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6" name="AutoShape 68"/>
          <p:cNvCxnSpPr>
            <a:cxnSpLocks noChangeShapeType="1"/>
          </p:cNvCxnSpPr>
          <p:nvPr/>
        </p:nvCxnSpPr>
        <p:spPr bwMode="auto">
          <a:xfrm flipH="1" flipV="1">
            <a:off x="2109488" y="3861875"/>
            <a:ext cx="875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" name="AutoShape 69"/>
          <p:cNvCxnSpPr>
            <a:cxnSpLocks noChangeShapeType="1"/>
          </p:cNvCxnSpPr>
          <p:nvPr/>
        </p:nvCxnSpPr>
        <p:spPr bwMode="auto">
          <a:xfrm flipH="1" flipV="1">
            <a:off x="2133112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AutoShape 70"/>
          <p:cNvCxnSpPr>
            <a:cxnSpLocks noChangeShapeType="1"/>
          </p:cNvCxnSpPr>
          <p:nvPr/>
        </p:nvCxnSpPr>
        <p:spPr bwMode="auto">
          <a:xfrm flipH="1" flipV="1">
            <a:off x="2181236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" name="AutoShape 71"/>
          <p:cNvCxnSpPr>
            <a:cxnSpLocks noChangeShapeType="1"/>
          </p:cNvCxnSpPr>
          <p:nvPr/>
        </p:nvCxnSpPr>
        <p:spPr bwMode="auto">
          <a:xfrm flipH="1" flipV="1">
            <a:off x="2157612" y="3861875"/>
            <a:ext cx="875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AutoShape 72"/>
          <p:cNvCxnSpPr>
            <a:cxnSpLocks noChangeShapeType="1"/>
          </p:cNvCxnSpPr>
          <p:nvPr/>
        </p:nvCxnSpPr>
        <p:spPr bwMode="auto">
          <a:xfrm flipH="1" flipV="1">
            <a:off x="2205736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" name="AutoShape 73"/>
          <p:cNvCxnSpPr>
            <a:cxnSpLocks noChangeShapeType="1"/>
          </p:cNvCxnSpPr>
          <p:nvPr/>
        </p:nvCxnSpPr>
        <p:spPr bwMode="auto">
          <a:xfrm flipH="1" flipV="1">
            <a:off x="2231110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2" name="AutoShape 74"/>
          <p:cNvCxnSpPr>
            <a:cxnSpLocks noChangeShapeType="1"/>
          </p:cNvCxnSpPr>
          <p:nvPr/>
        </p:nvCxnSpPr>
        <p:spPr bwMode="auto">
          <a:xfrm flipH="1" flipV="1">
            <a:off x="2260859" y="3861875"/>
            <a:ext cx="875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" name="AutoShape 75"/>
          <p:cNvCxnSpPr>
            <a:cxnSpLocks noChangeShapeType="1"/>
          </p:cNvCxnSpPr>
          <p:nvPr/>
        </p:nvCxnSpPr>
        <p:spPr bwMode="auto">
          <a:xfrm flipH="1" flipV="1">
            <a:off x="2376357" y="3861875"/>
            <a:ext cx="875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" name="AutoShape 76"/>
          <p:cNvCxnSpPr>
            <a:cxnSpLocks noChangeShapeType="1"/>
          </p:cNvCxnSpPr>
          <p:nvPr/>
        </p:nvCxnSpPr>
        <p:spPr bwMode="auto">
          <a:xfrm flipH="1" flipV="1">
            <a:off x="2289734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" name="AutoShape 77"/>
          <p:cNvCxnSpPr>
            <a:cxnSpLocks noChangeShapeType="1"/>
          </p:cNvCxnSpPr>
          <p:nvPr/>
        </p:nvCxnSpPr>
        <p:spPr bwMode="auto">
          <a:xfrm flipH="1" flipV="1">
            <a:off x="2349232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6" name="AutoShape 78"/>
          <p:cNvCxnSpPr>
            <a:cxnSpLocks noChangeShapeType="1"/>
          </p:cNvCxnSpPr>
          <p:nvPr/>
        </p:nvCxnSpPr>
        <p:spPr bwMode="auto">
          <a:xfrm flipH="1" flipV="1">
            <a:off x="2450730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AutoShape 79"/>
          <p:cNvCxnSpPr>
            <a:cxnSpLocks noChangeShapeType="1"/>
          </p:cNvCxnSpPr>
          <p:nvPr/>
        </p:nvCxnSpPr>
        <p:spPr bwMode="auto">
          <a:xfrm flipH="1" flipV="1">
            <a:off x="2423606" y="3861875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AutoShape 80"/>
          <p:cNvCxnSpPr>
            <a:cxnSpLocks noChangeShapeType="1"/>
          </p:cNvCxnSpPr>
          <p:nvPr/>
        </p:nvCxnSpPr>
        <p:spPr bwMode="auto">
          <a:xfrm flipV="1">
            <a:off x="3388709" y="4154133"/>
            <a:ext cx="1750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AutoShape 81"/>
          <p:cNvCxnSpPr>
            <a:cxnSpLocks noChangeShapeType="1"/>
          </p:cNvCxnSpPr>
          <p:nvPr/>
        </p:nvCxnSpPr>
        <p:spPr bwMode="auto">
          <a:xfrm flipV="1">
            <a:off x="3424583" y="4154133"/>
            <a:ext cx="1750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AutoShape 82"/>
          <p:cNvCxnSpPr>
            <a:cxnSpLocks noChangeShapeType="1"/>
          </p:cNvCxnSpPr>
          <p:nvPr/>
        </p:nvCxnSpPr>
        <p:spPr bwMode="auto">
          <a:xfrm flipV="1">
            <a:off x="3351085" y="4154133"/>
            <a:ext cx="875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AutoShape 83"/>
          <p:cNvCxnSpPr>
            <a:cxnSpLocks noChangeShapeType="1"/>
          </p:cNvCxnSpPr>
          <p:nvPr/>
        </p:nvCxnSpPr>
        <p:spPr bwMode="auto">
          <a:xfrm flipV="1">
            <a:off x="3325711" y="4154133"/>
            <a:ext cx="1750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2" name="AutoShape 84"/>
          <p:cNvCxnSpPr>
            <a:cxnSpLocks noChangeShapeType="1"/>
          </p:cNvCxnSpPr>
          <p:nvPr/>
        </p:nvCxnSpPr>
        <p:spPr bwMode="auto">
          <a:xfrm flipV="1">
            <a:off x="3301211" y="4154133"/>
            <a:ext cx="1750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" name="AutoShape 85"/>
          <p:cNvCxnSpPr>
            <a:cxnSpLocks noChangeShapeType="1"/>
          </p:cNvCxnSpPr>
          <p:nvPr/>
        </p:nvCxnSpPr>
        <p:spPr bwMode="auto">
          <a:xfrm flipV="1">
            <a:off x="3276712" y="4154133"/>
            <a:ext cx="875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" name="AutoShape 86"/>
          <p:cNvCxnSpPr>
            <a:cxnSpLocks noChangeShapeType="1"/>
          </p:cNvCxnSpPr>
          <p:nvPr/>
        </p:nvCxnSpPr>
        <p:spPr bwMode="auto">
          <a:xfrm flipV="1">
            <a:off x="3226838" y="4154133"/>
            <a:ext cx="875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" name="AutoShape 87"/>
          <p:cNvCxnSpPr>
            <a:cxnSpLocks noChangeShapeType="1"/>
          </p:cNvCxnSpPr>
          <p:nvPr/>
        </p:nvCxnSpPr>
        <p:spPr bwMode="auto">
          <a:xfrm flipV="1">
            <a:off x="3251337" y="4154133"/>
            <a:ext cx="1750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" name="AutoShape 88"/>
          <p:cNvCxnSpPr>
            <a:cxnSpLocks noChangeShapeType="1"/>
          </p:cNvCxnSpPr>
          <p:nvPr/>
        </p:nvCxnSpPr>
        <p:spPr bwMode="auto">
          <a:xfrm flipV="1">
            <a:off x="3201463" y="4154133"/>
            <a:ext cx="1750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7" name="AutoShape 89"/>
          <p:cNvCxnSpPr>
            <a:cxnSpLocks noChangeShapeType="1"/>
          </p:cNvCxnSpPr>
          <p:nvPr/>
        </p:nvCxnSpPr>
        <p:spPr bwMode="auto">
          <a:xfrm flipV="1">
            <a:off x="3176964" y="4154133"/>
            <a:ext cx="1750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8" name="AutoShape 90"/>
          <p:cNvCxnSpPr>
            <a:cxnSpLocks noChangeShapeType="1"/>
          </p:cNvCxnSpPr>
          <p:nvPr/>
        </p:nvCxnSpPr>
        <p:spPr bwMode="auto">
          <a:xfrm flipV="1">
            <a:off x="3152464" y="4154133"/>
            <a:ext cx="875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9" name="AutoShape 91"/>
          <p:cNvCxnSpPr>
            <a:cxnSpLocks noChangeShapeType="1"/>
          </p:cNvCxnSpPr>
          <p:nvPr/>
        </p:nvCxnSpPr>
        <p:spPr bwMode="auto">
          <a:xfrm flipV="1">
            <a:off x="3102591" y="4154133"/>
            <a:ext cx="875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0" name="AutoShape 92"/>
          <p:cNvCxnSpPr>
            <a:cxnSpLocks noChangeShapeType="1"/>
          </p:cNvCxnSpPr>
          <p:nvPr/>
        </p:nvCxnSpPr>
        <p:spPr bwMode="auto">
          <a:xfrm flipV="1">
            <a:off x="3127090" y="4154133"/>
            <a:ext cx="1750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1" name="AutoShape 93"/>
          <p:cNvCxnSpPr>
            <a:cxnSpLocks noChangeShapeType="1"/>
          </p:cNvCxnSpPr>
          <p:nvPr/>
        </p:nvCxnSpPr>
        <p:spPr bwMode="auto">
          <a:xfrm flipV="1">
            <a:off x="3077216" y="4154133"/>
            <a:ext cx="1750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2" name="AutoShape 94"/>
          <p:cNvCxnSpPr>
            <a:cxnSpLocks noChangeShapeType="1"/>
          </p:cNvCxnSpPr>
          <p:nvPr/>
        </p:nvCxnSpPr>
        <p:spPr bwMode="auto">
          <a:xfrm flipV="1">
            <a:off x="3052717" y="4154133"/>
            <a:ext cx="1750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3" name="AutoShape 95"/>
          <p:cNvCxnSpPr>
            <a:cxnSpLocks noChangeShapeType="1"/>
          </p:cNvCxnSpPr>
          <p:nvPr/>
        </p:nvCxnSpPr>
        <p:spPr bwMode="auto">
          <a:xfrm flipV="1">
            <a:off x="2391231" y="4154133"/>
            <a:ext cx="1750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" name="AutoShape 96"/>
          <p:cNvCxnSpPr>
            <a:cxnSpLocks noChangeShapeType="1"/>
          </p:cNvCxnSpPr>
          <p:nvPr/>
        </p:nvCxnSpPr>
        <p:spPr bwMode="auto">
          <a:xfrm flipV="1">
            <a:off x="2418356" y="4154133"/>
            <a:ext cx="875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" name="AutoShape 97"/>
          <p:cNvCxnSpPr>
            <a:cxnSpLocks noChangeShapeType="1"/>
          </p:cNvCxnSpPr>
          <p:nvPr/>
        </p:nvCxnSpPr>
        <p:spPr bwMode="auto">
          <a:xfrm flipV="1">
            <a:off x="2316858" y="4154133"/>
            <a:ext cx="875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6" name="AutoShape 98"/>
          <p:cNvCxnSpPr>
            <a:cxnSpLocks noChangeShapeType="1"/>
          </p:cNvCxnSpPr>
          <p:nvPr/>
        </p:nvCxnSpPr>
        <p:spPr bwMode="auto">
          <a:xfrm flipV="1">
            <a:off x="2343983" y="4154133"/>
            <a:ext cx="875" cy="217622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7" name="AutoShape 99"/>
          <p:cNvCxnSpPr>
            <a:cxnSpLocks noChangeShapeType="1"/>
          </p:cNvCxnSpPr>
          <p:nvPr/>
        </p:nvCxnSpPr>
        <p:spPr bwMode="auto">
          <a:xfrm flipV="1">
            <a:off x="945764" y="4126636"/>
            <a:ext cx="0" cy="27104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8" name="AutoShape 100"/>
          <p:cNvCxnSpPr>
            <a:cxnSpLocks noChangeShapeType="1"/>
          </p:cNvCxnSpPr>
          <p:nvPr/>
        </p:nvCxnSpPr>
        <p:spPr bwMode="auto">
          <a:xfrm flipV="1">
            <a:off x="762018" y="4368612"/>
            <a:ext cx="3168304" cy="628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9" name="AutoShape 101"/>
          <p:cNvCxnSpPr>
            <a:cxnSpLocks noChangeShapeType="1"/>
          </p:cNvCxnSpPr>
          <p:nvPr/>
        </p:nvCxnSpPr>
        <p:spPr bwMode="auto">
          <a:xfrm flipV="1">
            <a:off x="945764" y="4368612"/>
            <a:ext cx="2848061" cy="6285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0" name="TextBox 102"/>
          <p:cNvSpPr txBox="1">
            <a:spLocks noChangeArrowheads="1"/>
          </p:cNvSpPr>
          <p:nvPr/>
        </p:nvSpPr>
        <p:spPr bwMode="auto">
          <a:xfrm>
            <a:off x="304800" y="3867150"/>
            <a:ext cx="5854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200" b="1" dirty="0">
                <a:cs typeface="Times New Roman" pitchFamily="18" charset="0"/>
              </a:rPr>
              <a:t>+</a:t>
            </a:r>
            <a:r>
              <a:rPr lang="en-US" sz="1200" b="1" dirty="0" smtClean="0">
                <a:cs typeface="Times New Roman" pitchFamily="18" charset="0"/>
              </a:rPr>
              <a:t>0.1G</a:t>
            </a:r>
            <a:endParaRPr lang="en-US" sz="1200" b="1" dirty="0">
              <a:cs typeface="Times New Roman" pitchFamily="18" charset="0"/>
            </a:endParaRPr>
          </a:p>
        </p:txBody>
      </p:sp>
      <p:sp>
        <p:nvSpPr>
          <p:cNvPr id="201" name="TextBox 103"/>
          <p:cNvSpPr txBox="1">
            <a:spLocks noChangeArrowheads="1"/>
          </p:cNvSpPr>
          <p:nvPr/>
        </p:nvSpPr>
        <p:spPr bwMode="auto">
          <a:xfrm>
            <a:off x="283276" y="4129395"/>
            <a:ext cx="58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200" b="1" dirty="0" smtClean="0">
                <a:cs typeface="Arial" charset="0"/>
              </a:rPr>
              <a:t>- 0.1G</a:t>
            </a:r>
            <a:endParaRPr lang="en-US" sz="1200" b="1" dirty="0">
              <a:cs typeface="Arial" charset="0"/>
            </a:endParaRPr>
          </a:p>
        </p:txBody>
      </p:sp>
      <p:cxnSp>
        <p:nvCxnSpPr>
          <p:cNvPr id="202" name="AutoShape 49"/>
          <p:cNvCxnSpPr>
            <a:cxnSpLocks noChangeShapeType="1"/>
          </p:cNvCxnSpPr>
          <p:nvPr/>
        </p:nvCxnSpPr>
        <p:spPr bwMode="auto">
          <a:xfrm flipH="1" flipV="1">
            <a:off x="1155759" y="3872874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3" name="AutoShape 50"/>
          <p:cNvCxnSpPr>
            <a:cxnSpLocks noChangeShapeType="1"/>
          </p:cNvCxnSpPr>
          <p:nvPr/>
        </p:nvCxnSpPr>
        <p:spPr bwMode="auto">
          <a:xfrm flipH="1" flipV="1">
            <a:off x="1118135" y="3880730"/>
            <a:ext cx="1750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" name="AutoShape 51"/>
          <p:cNvCxnSpPr>
            <a:cxnSpLocks noChangeShapeType="1"/>
          </p:cNvCxnSpPr>
          <p:nvPr/>
        </p:nvCxnSpPr>
        <p:spPr bwMode="auto">
          <a:xfrm flipH="1" flipV="1">
            <a:off x="1196008" y="3872874"/>
            <a:ext cx="875" cy="217622"/>
          </a:xfrm>
          <a:prstGeom prst="straightConnector1">
            <a:avLst/>
          </a:prstGeom>
          <a:noFill/>
          <a:ln w="1905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" name="AutoShape 94"/>
          <p:cNvSpPr>
            <a:spLocks/>
          </p:cNvSpPr>
          <p:nvPr/>
        </p:nvSpPr>
        <p:spPr bwMode="auto">
          <a:xfrm rot="16200000">
            <a:off x="1146134" y="3771707"/>
            <a:ext cx="0" cy="181121"/>
          </a:xfrm>
          <a:prstGeom prst="rightBrace">
            <a:avLst>
              <a:gd name="adj1" fmla="val 150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GB" sz="1400"/>
          </a:p>
        </p:txBody>
      </p:sp>
      <p:sp>
        <p:nvSpPr>
          <p:cNvPr id="206" name="Text Box 40"/>
          <p:cNvSpPr txBox="1">
            <a:spLocks noChangeArrowheads="1"/>
          </p:cNvSpPr>
          <p:nvPr/>
        </p:nvSpPr>
        <p:spPr bwMode="auto">
          <a:xfrm>
            <a:off x="985138" y="3679607"/>
            <a:ext cx="591487" cy="13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900" i="1" dirty="0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preset B(t</a:t>
            </a:r>
            <a:r>
              <a:rPr lang="en-US" sz="900" i="1" baseline="-25000" dirty="0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1</a:t>
            </a:r>
            <a:r>
              <a:rPr lang="en-US" sz="900" i="1" dirty="0">
                <a:solidFill>
                  <a:schemeClr val="accent2"/>
                </a:solidFill>
                <a:latin typeface="Tahoma" pitchFamily="34" charset="0"/>
                <a:cs typeface="Arial" charset="0"/>
              </a:rPr>
              <a:t>)</a:t>
            </a:r>
            <a:endParaRPr lang="en-US" sz="900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221" name="TextBox 103"/>
          <p:cNvSpPr txBox="1">
            <a:spLocks noChangeArrowheads="1"/>
          </p:cNvSpPr>
          <p:nvPr/>
        </p:nvSpPr>
        <p:spPr bwMode="auto">
          <a:xfrm>
            <a:off x="-76200" y="3989934"/>
            <a:ext cx="440990" cy="27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1200" b="1" i="1" dirty="0" smtClean="0">
                <a:cs typeface="Arial" charset="0"/>
              </a:rPr>
              <a:t>B(t)</a:t>
            </a:r>
            <a:endParaRPr lang="en-US" sz="1200" b="1" i="1" dirty="0">
              <a:cs typeface="Arial" charset="0"/>
            </a:endParaRPr>
          </a:p>
        </p:txBody>
      </p:sp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System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896744"/>
              </p:ext>
            </p:extLst>
          </p:nvPr>
        </p:nvGraphicFramePr>
        <p:xfrm>
          <a:off x="885892" y="722461"/>
          <a:ext cx="264318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" name="Równanie" r:id="rId8" imgW="1473120" imgH="355320" progId="Equation.3">
                  <p:embed/>
                </p:oleObj>
              </mc:Choice>
              <mc:Fallback>
                <p:oleObj name="Równanie" r:id="rId8" imgW="14731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92" y="722461"/>
                        <a:ext cx="2643188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lipsa 6"/>
          <p:cNvSpPr/>
          <p:nvPr/>
        </p:nvSpPr>
        <p:spPr>
          <a:xfrm>
            <a:off x="4748213" y="3143183"/>
            <a:ext cx="196530" cy="2022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Elipsa 216"/>
          <p:cNvSpPr/>
          <p:nvPr/>
        </p:nvSpPr>
        <p:spPr>
          <a:xfrm>
            <a:off x="6204270" y="2905644"/>
            <a:ext cx="229958" cy="1844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" name="Elipsa 217"/>
          <p:cNvSpPr/>
          <p:nvPr/>
        </p:nvSpPr>
        <p:spPr>
          <a:xfrm>
            <a:off x="7831111" y="3180046"/>
            <a:ext cx="254965" cy="2193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9" name="Picture 60" descr="http://www.liv.ac.uk/science_eng_images/physics/hep/BeamInjectio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81826"/>
            <a:ext cx="774840" cy="49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" name="TextBox 29"/>
          <p:cNvSpPr txBox="1"/>
          <p:nvPr/>
        </p:nvSpPr>
        <p:spPr>
          <a:xfrm>
            <a:off x="3857301" y="4497910"/>
            <a:ext cx="1248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B</a:t>
            </a:r>
            <a:r>
              <a:rPr lang="en-US" dirty="0" smtClean="0"/>
              <a:t>eam 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en-US" dirty="0" smtClean="0"/>
              <a:t>nst. </a:t>
            </a:r>
          </a:p>
          <a:p>
            <a:pPr algn="ctr"/>
            <a:r>
              <a:rPr lang="en-US" dirty="0" smtClean="0"/>
              <a:t>Diagnostics</a:t>
            </a:r>
          </a:p>
        </p:txBody>
      </p:sp>
      <p:sp>
        <p:nvSpPr>
          <p:cNvPr id="8" name="Nawias klamrowy otwierający 7"/>
          <p:cNvSpPr/>
          <p:nvPr/>
        </p:nvSpPr>
        <p:spPr>
          <a:xfrm>
            <a:off x="263215" y="3905184"/>
            <a:ext cx="152323" cy="4634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120199"/>
              </p:ext>
            </p:extLst>
          </p:nvPr>
        </p:nvGraphicFramePr>
        <p:xfrm>
          <a:off x="15926" y="4476750"/>
          <a:ext cx="337557" cy="248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3" name="Równanie" r:id="rId11" imgW="304560" imgH="228600" progId="Equation.3">
                  <p:embed/>
                </p:oleObj>
              </mc:Choice>
              <mc:Fallback>
                <p:oleObj name="Równanie" r:id="rId11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6" y="4476750"/>
                        <a:ext cx="337557" cy="2482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3" name="AutoShape 99"/>
          <p:cNvCxnSpPr>
            <a:cxnSpLocks noChangeShapeType="1"/>
          </p:cNvCxnSpPr>
          <p:nvPr/>
        </p:nvCxnSpPr>
        <p:spPr bwMode="auto">
          <a:xfrm flipV="1">
            <a:off x="953659" y="4476750"/>
            <a:ext cx="0" cy="27104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4" name="AutoShape 100"/>
          <p:cNvCxnSpPr>
            <a:cxnSpLocks noChangeShapeType="1"/>
          </p:cNvCxnSpPr>
          <p:nvPr/>
        </p:nvCxnSpPr>
        <p:spPr bwMode="auto">
          <a:xfrm flipV="1">
            <a:off x="769913" y="4718726"/>
            <a:ext cx="3168304" cy="628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" name="TextBox 103"/>
          <p:cNvSpPr txBox="1">
            <a:spLocks noChangeArrowheads="1"/>
          </p:cNvSpPr>
          <p:nvPr/>
        </p:nvSpPr>
        <p:spPr bwMode="auto">
          <a:xfrm>
            <a:off x="316159" y="4476750"/>
            <a:ext cx="5982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200" b="1" dirty="0" smtClean="0">
                <a:cs typeface="Times New Roman" pitchFamily="18" charset="0"/>
              </a:rPr>
              <a:t>~</a:t>
            </a:r>
            <a:r>
              <a:rPr lang="en-US" sz="1200" b="1" i="1" dirty="0" smtClean="0">
                <a:cs typeface="Times New Roman" pitchFamily="18" charset="0"/>
              </a:rPr>
              <a:t> </a:t>
            </a:r>
            <a:r>
              <a:rPr lang="en-US" sz="1200" b="1" i="1" dirty="0" err="1">
                <a:cs typeface="Times New Roman" pitchFamily="18" charset="0"/>
              </a:rPr>
              <a:t>V</a:t>
            </a:r>
            <a:r>
              <a:rPr lang="en-US" sz="1200" b="1" i="1" baseline="-25000" dirty="0" err="1">
                <a:cs typeface="Times New Roman" pitchFamily="18" charset="0"/>
              </a:rPr>
              <a:t>coil</a:t>
            </a:r>
            <a:r>
              <a:rPr lang="en-US" sz="1200" b="1" i="1" dirty="0">
                <a:cs typeface="Times New Roman" pitchFamily="18" charset="0"/>
              </a:rPr>
              <a:t> </a:t>
            </a:r>
            <a:endParaRPr lang="en-US" sz="1200" b="1" dirty="0">
              <a:cs typeface="Times New Roman" pitchFamily="18" charset="0"/>
            </a:endParaRPr>
          </a:p>
        </p:txBody>
      </p:sp>
      <p:cxnSp>
        <p:nvCxnSpPr>
          <p:cNvPr id="247" name="AutoShape 101"/>
          <p:cNvCxnSpPr>
            <a:cxnSpLocks noChangeShapeType="1"/>
          </p:cNvCxnSpPr>
          <p:nvPr/>
        </p:nvCxnSpPr>
        <p:spPr bwMode="auto">
          <a:xfrm flipV="1">
            <a:off x="937756" y="4712123"/>
            <a:ext cx="622568" cy="6286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8" name="AutoShape 101"/>
          <p:cNvCxnSpPr>
            <a:cxnSpLocks noChangeShapeType="1"/>
          </p:cNvCxnSpPr>
          <p:nvPr/>
        </p:nvCxnSpPr>
        <p:spPr bwMode="auto">
          <a:xfrm>
            <a:off x="1612499" y="4573132"/>
            <a:ext cx="719671" cy="0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9" name="AutoShape 101"/>
          <p:cNvCxnSpPr>
            <a:cxnSpLocks noChangeShapeType="1"/>
          </p:cNvCxnSpPr>
          <p:nvPr/>
        </p:nvCxnSpPr>
        <p:spPr bwMode="auto">
          <a:xfrm flipV="1">
            <a:off x="1560324" y="4576275"/>
            <a:ext cx="66175" cy="142134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0" name="AutoShape 101"/>
          <p:cNvCxnSpPr>
            <a:cxnSpLocks noChangeShapeType="1"/>
          </p:cNvCxnSpPr>
          <p:nvPr/>
        </p:nvCxnSpPr>
        <p:spPr bwMode="auto">
          <a:xfrm flipH="1" flipV="1">
            <a:off x="2324572" y="4558083"/>
            <a:ext cx="45222" cy="268233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1" name="AutoShape 101"/>
          <p:cNvCxnSpPr>
            <a:cxnSpLocks noChangeShapeType="1"/>
          </p:cNvCxnSpPr>
          <p:nvPr/>
        </p:nvCxnSpPr>
        <p:spPr bwMode="auto">
          <a:xfrm flipV="1">
            <a:off x="2369794" y="4576275"/>
            <a:ext cx="21437" cy="250041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2" name="AutoShape 101"/>
          <p:cNvCxnSpPr>
            <a:cxnSpLocks noChangeShapeType="1"/>
          </p:cNvCxnSpPr>
          <p:nvPr/>
        </p:nvCxnSpPr>
        <p:spPr bwMode="auto">
          <a:xfrm flipH="1" flipV="1">
            <a:off x="2392982" y="4594467"/>
            <a:ext cx="26249" cy="231849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3" name="AutoShape 101"/>
          <p:cNvCxnSpPr>
            <a:cxnSpLocks noChangeShapeType="1"/>
          </p:cNvCxnSpPr>
          <p:nvPr/>
        </p:nvCxnSpPr>
        <p:spPr bwMode="auto">
          <a:xfrm flipV="1">
            <a:off x="2418356" y="4692199"/>
            <a:ext cx="34124" cy="108140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4" name="AutoShape 101"/>
          <p:cNvCxnSpPr>
            <a:cxnSpLocks noChangeShapeType="1"/>
          </p:cNvCxnSpPr>
          <p:nvPr/>
        </p:nvCxnSpPr>
        <p:spPr bwMode="auto">
          <a:xfrm flipH="1">
            <a:off x="2460792" y="4712123"/>
            <a:ext cx="593676" cy="12888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" name="AutoShape 101"/>
          <p:cNvCxnSpPr>
            <a:cxnSpLocks noChangeShapeType="1"/>
          </p:cNvCxnSpPr>
          <p:nvPr/>
        </p:nvCxnSpPr>
        <p:spPr bwMode="auto">
          <a:xfrm flipH="1">
            <a:off x="3078966" y="5010150"/>
            <a:ext cx="358852" cy="0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8" name="AutoShape 101"/>
          <p:cNvCxnSpPr>
            <a:cxnSpLocks noChangeShapeType="1"/>
          </p:cNvCxnSpPr>
          <p:nvPr/>
        </p:nvCxnSpPr>
        <p:spPr bwMode="auto">
          <a:xfrm flipH="1" flipV="1">
            <a:off x="3052718" y="4718410"/>
            <a:ext cx="26248" cy="291740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1" name="AutoShape 101"/>
          <p:cNvCxnSpPr>
            <a:cxnSpLocks noChangeShapeType="1"/>
          </p:cNvCxnSpPr>
          <p:nvPr/>
        </p:nvCxnSpPr>
        <p:spPr bwMode="auto">
          <a:xfrm flipV="1">
            <a:off x="3424583" y="4702958"/>
            <a:ext cx="24719" cy="307192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5" name="AutoShape 101"/>
          <p:cNvCxnSpPr>
            <a:cxnSpLocks noChangeShapeType="1"/>
          </p:cNvCxnSpPr>
          <p:nvPr/>
        </p:nvCxnSpPr>
        <p:spPr bwMode="auto">
          <a:xfrm flipH="1">
            <a:off x="3434973" y="4709449"/>
            <a:ext cx="358852" cy="0"/>
          </a:xfrm>
          <a:prstGeom prst="straightConnector1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0" name="Prostokąt 209"/>
          <p:cNvSpPr/>
          <p:nvPr/>
        </p:nvSpPr>
        <p:spPr>
          <a:xfrm>
            <a:off x="8305800" y="2142153"/>
            <a:ext cx="5229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 (Tekst podstawowy)"/>
                <a:cs typeface="Times New Roman" pitchFamily="18" charset="0"/>
              </a:rPr>
              <a:t>I(t) </a:t>
            </a:r>
            <a:endParaRPr lang="en-US" sz="1600" dirty="0">
              <a:latin typeface="Calibri (Tekst podstawowy)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4937">
            <a:off x="6661033" y="3044364"/>
            <a:ext cx="464628" cy="464628"/>
          </a:xfrm>
          <a:prstGeom prst="rect">
            <a:avLst/>
          </a:prstGeom>
        </p:spPr>
      </p:pic>
      <p:graphicFrame>
        <p:nvGraphicFramePr>
          <p:cNvPr id="26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692056"/>
              </p:ext>
            </p:extLst>
          </p:nvPr>
        </p:nvGraphicFramePr>
        <p:xfrm>
          <a:off x="6991733" y="3289716"/>
          <a:ext cx="337557" cy="248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4" name="Równanie" r:id="rId14" imgW="304560" imgH="228600" progId="Equation.3">
                  <p:embed/>
                </p:oleObj>
              </mc:Choice>
              <mc:Fallback>
                <p:oleObj name="Równanie" r:id="rId14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733" y="3289716"/>
                        <a:ext cx="337557" cy="2482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" name="Dowolny kształt 267"/>
          <p:cNvSpPr/>
          <p:nvPr/>
        </p:nvSpPr>
        <p:spPr>
          <a:xfrm>
            <a:off x="6819852" y="1143000"/>
            <a:ext cx="324134" cy="2000183"/>
          </a:xfrm>
          <a:custGeom>
            <a:avLst/>
            <a:gdLst>
              <a:gd name="connsiteX0" fmla="*/ 184198 w 324134"/>
              <a:gd name="connsiteY0" fmla="*/ 0 h 2266950"/>
              <a:gd name="connsiteX1" fmla="*/ 317548 w 324134"/>
              <a:gd name="connsiteY1" fmla="*/ 584200 h 2266950"/>
              <a:gd name="connsiteX2" fmla="*/ 48 w 324134"/>
              <a:gd name="connsiteY2" fmla="*/ 984250 h 2266950"/>
              <a:gd name="connsiteX3" fmla="*/ 292148 w 324134"/>
              <a:gd name="connsiteY3" fmla="*/ 1524000 h 2266950"/>
              <a:gd name="connsiteX4" fmla="*/ 139748 w 324134"/>
              <a:gd name="connsiteY4" fmla="*/ 2266950 h 2266950"/>
              <a:gd name="connsiteX5" fmla="*/ 139748 w 324134"/>
              <a:gd name="connsiteY5" fmla="*/ 226695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134" h="2266950">
                <a:moveTo>
                  <a:pt x="184198" y="0"/>
                </a:moveTo>
                <a:cubicBezTo>
                  <a:pt x="266219" y="210079"/>
                  <a:pt x="348240" y="420159"/>
                  <a:pt x="317548" y="584200"/>
                </a:cubicBezTo>
                <a:cubicBezTo>
                  <a:pt x="286856" y="748241"/>
                  <a:pt x="4281" y="827617"/>
                  <a:pt x="48" y="984250"/>
                </a:cubicBezTo>
                <a:cubicBezTo>
                  <a:pt x="-4185" y="1140883"/>
                  <a:pt x="268865" y="1310217"/>
                  <a:pt x="292148" y="1524000"/>
                </a:cubicBezTo>
                <a:cubicBezTo>
                  <a:pt x="315431" y="1737783"/>
                  <a:pt x="139748" y="2266950"/>
                  <a:pt x="139748" y="2266950"/>
                </a:cubicBezTo>
                <a:lnTo>
                  <a:pt x="139748" y="226695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86850" r="34842"/>
          <a:stretch/>
        </p:blipFill>
        <p:spPr>
          <a:xfrm flipV="1">
            <a:off x="6546720" y="587843"/>
            <a:ext cx="890027" cy="657329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5" r="26667"/>
          <a:stretch/>
        </p:blipFill>
        <p:spPr>
          <a:xfrm flipV="1">
            <a:off x="5670843" y="3811132"/>
            <a:ext cx="1089163" cy="665617"/>
          </a:xfrm>
          <a:prstGeom prst="rect">
            <a:avLst/>
          </a:prstGeom>
        </p:spPr>
      </p:pic>
      <p:grpSp>
        <p:nvGrpSpPr>
          <p:cNvPr id="37" name="Group 35"/>
          <p:cNvGrpSpPr/>
          <p:nvPr/>
        </p:nvGrpSpPr>
        <p:grpSpPr>
          <a:xfrm>
            <a:off x="7639614" y="3867150"/>
            <a:ext cx="874964" cy="456505"/>
            <a:chOff x="6182280" y="5681142"/>
            <a:chExt cx="1618695" cy="784108"/>
          </a:xfrm>
        </p:grpSpPr>
        <p:sp>
          <p:nvSpPr>
            <p:cNvPr id="38" name="Cube 36"/>
            <p:cNvSpPr/>
            <p:nvPr/>
          </p:nvSpPr>
          <p:spPr>
            <a:xfrm>
              <a:off x="6182280" y="5681142"/>
              <a:ext cx="1618695" cy="784108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7"/>
            <p:cNvSpPr/>
            <p:nvPr/>
          </p:nvSpPr>
          <p:spPr>
            <a:xfrm>
              <a:off x="6925346" y="6019800"/>
              <a:ext cx="542254" cy="3365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c 38"/>
            <p:cNvSpPr/>
            <p:nvPr/>
          </p:nvSpPr>
          <p:spPr>
            <a:xfrm>
              <a:off x="7010400" y="6095999"/>
              <a:ext cx="381000" cy="369251"/>
            </a:xfrm>
            <a:prstGeom prst="arc">
              <a:avLst>
                <a:gd name="adj1" fmla="val 10767061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39"/>
            <p:cNvCxnSpPr/>
            <p:nvPr/>
          </p:nvCxnSpPr>
          <p:spPr>
            <a:xfrm>
              <a:off x="7010400" y="6095999"/>
              <a:ext cx="186073" cy="184625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0"/>
            <p:cNvSpPr txBox="1"/>
            <p:nvPr/>
          </p:nvSpPr>
          <p:spPr>
            <a:xfrm>
              <a:off x="7361718" y="5931469"/>
              <a:ext cx="211764" cy="272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100" dirty="0" smtClean="0"/>
                <a:t>V</a:t>
              </a:r>
              <a:endParaRPr lang="en-US" dirty="0"/>
            </a:p>
          </p:txBody>
        </p:sp>
        <p:sp>
          <p:nvSpPr>
            <p:cNvPr id="43" name="Donut 41"/>
            <p:cNvSpPr/>
            <p:nvPr/>
          </p:nvSpPr>
          <p:spPr>
            <a:xfrm>
              <a:off x="6286103" y="6143626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Donut 42"/>
            <p:cNvSpPr/>
            <p:nvPr/>
          </p:nvSpPr>
          <p:spPr>
            <a:xfrm>
              <a:off x="6536552" y="6143625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Box 43"/>
          <p:cNvSpPr txBox="1"/>
          <p:nvPr/>
        </p:nvSpPr>
        <p:spPr>
          <a:xfrm>
            <a:off x="7533165" y="4481576"/>
            <a:ext cx="108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</a:t>
            </a:r>
            <a:r>
              <a:rPr lang="pl-PL" dirty="0" smtClean="0"/>
              <a:t>ower </a:t>
            </a:r>
          </a:p>
          <a:p>
            <a:pPr algn="ctr"/>
            <a:r>
              <a:rPr lang="en-US" dirty="0" smtClean="0"/>
              <a:t>converter</a:t>
            </a:r>
            <a:endParaRPr lang="pl-PL" dirty="0" smtClean="0"/>
          </a:p>
        </p:txBody>
      </p:sp>
      <p:sp>
        <p:nvSpPr>
          <p:cNvPr id="47" name="TextBox 151"/>
          <p:cNvSpPr txBox="1"/>
          <p:nvPr/>
        </p:nvSpPr>
        <p:spPr>
          <a:xfrm>
            <a:off x="6441872" y="240030"/>
            <a:ext cx="6447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 (t)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49" name="Straight Arrow Connector 160"/>
          <p:cNvCxnSpPr/>
          <p:nvPr/>
        </p:nvCxnSpPr>
        <p:spPr>
          <a:xfrm>
            <a:off x="5574661" y="3714749"/>
            <a:ext cx="1342683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61"/>
          <p:cNvSpPr txBox="1"/>
          <p:nvPr/>
        </p:nvSpPr>
        <p:spPr>
          <a:xfrm>
            <a:off x="5791200" y="3345418"/>
            <a:ext cx="7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f</a:t>
            </a:r>
            <a:r>
              <a:rPr lang="en-US" b="1" baseline="-25000" dirty="0" smtClean="0">
                <a:solidFill>
                  <a:srgbClr val="0070C0"/>
                </a:solidFill>
              </a:rPr>
              <a:t>rev </a:t>
            </a:r>
            <a:r>
              <a:rPr lang="en-US" b="1" dirty="0">
                <a:solidFill>
                  <a:srgbClr val="0070C0"/>
                </a:solidFill>
              </a:rPr>
              <a:t>(t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6" name="TextBox 13"/>
          <p:cNvSpPr txBox="1"/>
          <p:nvPr/>
        </p:nvSpPr>
        <p:spPr>
          <a:xfrm>
            <a:off x="5437876" y="4497169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Accelerating </a:t>
            </a:r>
            <a:endParaRPr lang="pl-PL" dirty="0" smtClean="0"/>
          </a:p>
          <a:p>
            <a:pPr algn="ctr"/>
            <a:r>
              <a:rPr lang="en-US" dirty="0" smtClean="0"/>
              <a:t>RF </a:t>
            </a:r>
            <a:r>
              <a:rPr lang="pl-PL" dirty="0" smtClean="0"/>
              <a:t>c</a:t>
            </a:r>
            <a:r>
              <a:rPr lang="en-US" dirty="0" smtClean="0"/>
              <a:t>avity</a:t>
            </a:r>
          </a:p>
        </p:txBody>
      </p:sp>
      <p:grpSp>
        <p:nvGrpSpPr>
          <p:cNvPr id="141" name="Group 24"/>
          <p:cNvGrpSpPr/>
          <p:nvPr/>
        </p:nvGrpSpPr>
        <p:grpSpPr>
          <a:xfrm>
            <a:off x="6880251" y="762000"/>
            <a:ext cx="176638" cy="176638"/>
            <a:chOff x="5181600" y="5486400"/>
            <a:chExt cx="457200" cy="457200"/>
          </a:xfrm>
        </p:grpSpPr>
        <p:sp>
          <p:nvSpPr>
            <p:cNvPr id="142" name="Oval 21"/>
            <p:cNvSpPr/>
            <p:nvPr/>
          </p:nvSpPr>
          <p:spPr>
            <a:xfrm>
              <a:off x="5181600" y="54864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22"/>
            <p:cNvSpPr/>
            <p:nvPr/>
          </p:nvSpPr>
          <p:spPr>
            <a:xfrm>
              <a:off x="5337823" y="5638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4" name="Elbow Connector 44"/>
          <p:cNvCxnSpPr>
            <a:stCxn id="38" idx="5"/>
          </p:cNvCxnSpPr>
          <p:nvPr/>
        </p:nvCxnSpPr>
        <p:spPr>
          <a:xfrm flipH="1" flipV="1">
            <a:off x="7315200" y="820879"/>
            <a:ext cx="1199378" cy="3217460"/>
          </a:xfrm>
          <a:prstGeom prst="bentConnector4">
            <a:avLst>
              <a:gd name="adj1" fmla="val -19060"/>
              <a:gd name="adj2" fmla="val 100974"/>
            </a:avLst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15"/>
          <p:cNvSpPr txBox="1"/>
          <p:nvPr/>
        </p:nvSpPr>
        <p:spPr>
          <a:xfrm>
            <a:off x="6975724" y="101530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Bending</a:t>
            </a:r>
          </a:p>
          <a:p>
            <a:pPr algn="ctr"/>
            <a:r>
              <a:rPr lang="pl-PL" dirty="0" smtClean="0"/>
              <a:t>m</a:t>
            </a:r>
            <a:r>
              <a:rPr lang="en-US" dirty="0" smtClean="0"/>
              <a:t>agnet</a:t>
            </a:r>
            <a:endParaRPr lang="pl-PL" dirty="0" smtClean="0"/>
          </a:p>
        </p:txBody>
      </p:sp>
      <p:grpSp>
        <p:nvGrpSpPr>
          <p:cNvPr id="33" name="Group 3"/>
          <p:cNvGrpSpPr/>
          <p:nvPr/>
        </p:nvGrpSpPr>
        <p:grpSpPr>
          <a:xfrm>
            <a:off x="4399645" y="1220956"/>
            <a:ext cx="4210955" cy="2590175"/>
            <a:chOff x="5725119" y="3192256"/>
            <a:chExt cx="3007677" cy="1907207"/>
          </a:xfrm>
        </p:grpSpPr>
        <p:grpSp>
          <p:nvGrpSpPr>
            <p:cNvPr id="34" name="Group 77"/>
            <p:cNvGrpSpPr/>
            <p:nvPr/>
          </p:nvGrpSpPr>
          <p:grpSpPr>
            <a:xfrm rot="19979861">
              <a:off x="5725119" y="3738048"/>
              <a:ext cx="2119527" cy="776093"/>
              <a:chOff x="1316037" y="3930650"/>
              <a:chExt cx="2678113" cy="906470"/>
            </a:xfrm>
          </p:grpSpPr>
          <p:grpSp>
            <p:nvGrpSpPr>
              <p:cNvPr id="95" name="Group 29"/>
              <p:cNvGrpSpPr>
                <a:grpSpLocks/>
              </p:cNvGrpSpPr>
              <p:nvPr/>
            </p:nvGrpSpPr>
            <p:grpSpPr bwMode="auto">
              <a:xfrm rot="-1442312">
                <a:off x="1762125" y="3930650"/>
                <a:ext cx="2232025" cy="142875"/>
                <a:chOff x="157" y="4117"/>
                <a:chExt cx="7020" cy="1080"/>
              </a:xfrm>
            </p:grpSpPr>
            <p:sp>
              <p:nvSpPr>
                <p:cNvPr id="97" name="Freeform 30"/>
                <p:cNvSpPr>
                  <a:spLocks/>
                </p:cNvSpPr>
                <p:nvPr/>
              </p:nvSpPr>
              <p:spPr bwMode="auto">
                <a:xfrm>
                  <a:off x="24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31"/>
                <p:cNvSpPr>
                  <a:spLocks/>
                </p:cNvSpPr>
                <p:nvPr/>
              </p:nvSpPr>
              <p:spPr bwMode="auto">
                <a:xfrm>
                  <a:off x="28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32"/>
                <p:cNvSpPr>
                  <a:spLocks/>
                </p:cNvSpPr>
                <p:nvPr/>
              </p:nvSpPr>
              <p:spPr bwMode="auto">
                <a:xfrm>
                  <a:off x="30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33"/>
                <p:cNvSpPr>
                  <a:spLocks/>
                </p:cNvSpPr>
                <p:nvPr/>
              </p:nvSpPr>
              <p:spPr bwMode="auto">
                <a:xfrm>
                  <a:off x="32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34"/>
                <p:cNvSpPr>
                  <a:spLocks/>
                </p:cNvSpPr>
                <p:nvPr/>
              </p:nvSpPr>
              <p:spPr bwMode="auto">
                <a:xfrm>
                  <a:off x="17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35"/>
                <p:cNvSpPr>
                  <a:spLocks/>
                </p:cNvSpPr>
                <p:nvPr/>
              </p:nvSpPr>
              <p:spPr bwMode="auto">
                <a:xfrm>
                  <a:off x="5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36"/>
                <p:cNvSpPr>
                  <a:spLocks/>
                </p:cNvSpPr>
                <p:nvPr/>
              </p:nvSpPr>
              <p:spPr bwMode="auto">
                <a:xfrm>
                  <a:off x="37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37"/>
                <p:cNvSpPr>
                  <a:spLocks/>
                </p:cNvSpPr>
                <p:nvPr/>
              </p:nvSpPr>
              <p:spPr bwMode="auto">
                <a:xfrm>
                  <a:off x="44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38"/>
                <p:cNvSpPr>
                  <a:spLocks/>
                </p:cNvSpPr>
                <p:nvPr/>
              </p:nvSpPr>
              <p:spPr bwMode="auto">
                <a:xfrm>
                  <a:off x="48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39"/>
                <p:cNvSpPr>
                  <a:spLocks/>
                </p:cNvSpPr>
                <p:nvPr/>
              </p:nvSpPr>
              <p:spPr bwMode="auto">
                <a:xfrm>
                  <a:off x="66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40"/>
                <p:cNvSpPr>
                  <a:spLocks/>
                </p:cNvSpPr>
                <p:nvPr/>
              </p:nvSpPr>
              <p:spPr bwMode="auto">
                <a:xfrm>
                  <a:off x="33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41"/>
                <p:cNvSpPr>
                  <a:spLocks noChangeShapeType="1"/>
                </p:cNvSpPr>
                <p:nvPr/>
              </p:nvSpPr>
              <p:spPr bwMode="auto">
                <a:xfrm>
                  <a:off x="15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42"/>
                <p:cNvSpPr>
                  <a:spLocks noChangeShapeType="1"/>
                </p:cNvSpPr>
                <p:nvPr/>
              </p:nvSpPr>
              <p:spPr bwMode="auto">
                <a:xfrm>
                  <a:off x="697" y="5197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43"/>
                <p:cNvSpPr>
                  <a:spLocks noChangeShapeType="1"/>
                </p:cNvSpPr>
                <p:nvPr/>
              </p:nvSpPr>
              <p:spPr bwMode="auto">
                <a:xfrm>
                  <a:off x="195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44"/>
                <p:cNvSpPr>
                  <a:spLocks noChangeShapeType="1"/>
                </p:cNvSpPr>
                <p:nvPr/>
              </p:nvSpPr>
              <p:spPr bwMode="auto">
                <a:xfrm>
                  <a:off x="26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45"/>
                <p:cNvSpPr>
                  <a:spLocks noChangeShapeType="1"/>
                </p:cNvSpPr>
                <p:nvPr/>
              </p:nvSpPr>
              <p:spPr bwMode="auto">
                <a:xfrm>
                  <a:off x="35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46"/>
                <p:cNvSpPr>
                  <a:spLocks noChangeShapeType="1"/>
                </p:cNvSpPr>
                <p:nvPr/>
              </p:nvSpPr>
              <p:spPr bwMode="auto">
                <a:xfrm>
                  <a:off x="393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47"/>
                <p:cNvSpPr>
                  <a:spLocks noChangeShapeType="1"/>
                </p:cNvSpPr>
                <p:nvPr/>
              </p:nvSpPr>
              <p:spPr bwMode="auto">
                <a:xfrm>
                  <a:off x="465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48"/>
                <p:cNvSpPr>
                  <a:spLocks noChangeShapeType="1"/>
                </p:cNvSpPr>
                <p:nvPr/>
              </p:nvSpPr>
              <p:spPr bwMode="auto">
                <a:xfrm>
                  <a:off x="5017" y="5197"/>
                  <a:ext cx="16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49"/>
                <p:cNvSpPr>
                  <a:spLocks noChangeShapeType="1"/>
                </p:cNvSpPr>
                <p:nvPr/>
              </p:nvSpPr>
              <p:spPr bwMode="auto">
                <a:xfrm>
                  <a:off x="681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96" name="Picture 2" descr="http://img84.imageshack.us/img84/7744/oct611es5.gi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6037" y="4076705"/>
                <a:ext cx="698500" cy="760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6" name="Group 100"/>
            <p:cNvGrpSpPr/>
            <p:nvPr/>
          </p:nvGrpSpPr>
          <p:grpSpPr>
            <a:xfrm rot="18686501">
              <a:off x="6612817" y="3661358"/>
              <a:ext cx="1598114" cy="659910"/>
              <a:chOff x="1762125" y="3778359"/>
              <a:chExt cx="2232025" cy="976239"/>
            </a:xfrm>
          </p:grpSpPr>
          <p:grpSp>
            <p:nvGrpSpPr>
              <p:cNvPr id="73" name="Group 29"/>
              <p:cNvGrpSpPr>
                <a:grpSpLocks/>
              </p:cNvGrpSpPr>
              <p:nvPr/>
            </p:nvGrpSpPr>
            <p:grpSpPr bwMode="auto">
              <a:xfrm rot="-1442312">
                <a:off x="1762125" y="3930650"/>
                <a:ext cx="2232025" cy="142875"/>
                <a:chOff x="157" y="4117"/>
                <a:chExt cx="7020" cy="1080"/>
              </a:xfrm>
            </p:grpSpPr>
            <p:sp>
              <p:nvSpPr>
                <p:cNvPr id="75" name="Freeform 30"/>
                <p:cNvSpPr>
                  <a:spLocks/>
                </p:cNvSpPr>
                <p:nvPr/>
              </p:nvSpPr>
              <p:spPr bwMode="auto">
                <a:xfrm>
                  <a:off x="24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Freeform 31"/>
                <p:cNvSpPr>
                  <a:spLocks/>
                </p:cNvSpPr>
                <p:nvPr/>
              </p:nvSpPr>
              <p:spPr bwMode="auto">
                <a:xfrm>
                  <a:off x="28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32"/>
                <p:cNvSpPr>
                  <a:spLocks/>
                </p:cNvSpPr>
                <p:nvPr/>
              </p:nvSpPr>
              <p:spPr bwMode="auto">
                <a:xfrm>
                  <a:off x="30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33"/>
                <p:cNvSpPr>
                  <a:spLocks/>
                </p:cNvSpPr>
                <p:nvPr/>
              </p:nvSpPr>
              <p:spPr bwMode="auto">
                <a:xfrm>
                  <a:off x="32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34"/>
                <p:cNvSpPr>
                  <a:spLocks/>
                </p:cNvSpPr>
                <p:nvPr/>
              </p:nvSpPr>
              <p:spPr bwMode="auto">
                <a:xfrm>
                  <a:off x="17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35"/>
                <p:cNvSpPr>
                  <a:spLocks/>
                </p:cNvSpPr>
                <p:nvPr/>
              </p:nvSpPr>
              <p:spPr bwMode="auto">
                <a:xfrm>
                  <a:off x="5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36"/>
                <p:cNvSpPr>
                  <a:spLocks/>
                </p:cNvSpPr>
                <p:nvPr/>
              </p:nvSpPr>
              <p:spPr bwMode="auto">
                <a:xfrm>
                  <a:off x="37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37"/>
                <p:cNvSpPr>
                  <a:spLocks/>
                </p:cNvSpPr>
                <p:nvPr/>
              </p:nvSpPr>
              <p:spPr bwMode="auto">
                <a:xfrm>
                  <a:off x="44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38"/>
                <p:cNvSpPr>
                  <a:spLocks/>
                </p:cNvSpPr>
                <p:nvPr/>
              </p:nvSpPr>
              <p:spPr bwMode="auto">
                <a:xfrm>
                  <a:off x="48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39"/>
                <p:cNvSpPr>
                  <a:spLocks/>
                </p:cNvSpPr>
                <p:nvPr/>
              </p:nvSpPr>
              <p:spPr bwMode="auto">
                <a:xfrm>
                  <a:off x="66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40"/>
                <p:cNvSpPr>
                  <a:spLocks/>
                </p:cNvSpPr>
                <p:nvPr/>
              </p:nvSpPr>
              <p:spPr bwMode="auto">
                <a:xfrm>
                  <a:off x="33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41"/>
                <p:cNvSpPr>
                  <a:spLocks noChangeShapeType="1"/>
                </p:cNvSpPr>
                <p:nvPr/>
              </p:nvSpPr>
              <p:spPr bwMode="auto">
                <a:xfrm>
                  <a:off x="15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42"/>
                <p:cNvSpPr>
                  <a:spLocks noChangeShapeType="1"/>
                </p:cNvSpPr>
                <p:nvPr/>
              </p:nvSpPr>
              <p:spPr bwMode="auto">
                <a:xfrm>
                  <a:off x="697" y="5197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43"/>
                <p:cNvSpPr>
                  <a:spLocks noChangeShapeType="1"/>
                </p:cNvSpPr>
                <p:nvPr/>
              </p:nvSpPr>
              <p:spPr bwMode="auto">
                <a:xfrm>
                  <a:off x="195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44"/>
                <p:cNvSpPr>
                  <a:spLocks noChangeShapeType="1"/>
                </p:cNvSpPr>
                <p:nvPr/>
              </p:nvSpPr>
              <p:spPr bwMode="auto">
                <a:xfrm>
                  <a:off x="26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45"/>
                <p:cNvSpPr>
                  <a:spLocks noChangeShapeType="1"/>
                </p:cNvSpPr>
                <p:nvPr/>
              </p:nvSpPr>
              <p:spPr bwMode="auto">
                <a:xfrm>
                  <a:off x="35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46"/>
                <p:cNvSpPr>
                  <a:spLocks noChangeShapeType="1"/>
                </p:cNvSpPr>
                <p:nvPr/>
              </p:nvSpPr>
              <p:spPr bwMode="auto">
                <a:xfrm>
                  <a:off x="393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47"/>
                <p:cNvSpPr>
                  <a:spLocks noChangeShapeType="1"/>
                </p:cNvSpPr>
                <p:nvPr/>
              </p:nvSpPr>
              <p:spPr bwMode="auto">
                <a:xfrm>
                  <a:off x="465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48"/>
                <p:cNvSpPr>
                  <a:spLocks noChangeShapeType="1"/>
                </p:cNvSpPr>
                <p:nvPr/>
              </p:nvSpPr>
              <p:spPr bwMode="auto">
                <a:xfrm>
                  <a:off x="5017" y="5197"/>
                  <a:ext cx="16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49"/>
                <p:cNvSpPr>
                  <a:spLocks noChangeShapeType="1"/>
                </p:cNvSpPr>
                <p:nvPr/>
              </p:nvSpPr>
              <p:spPr bwMode="auto">
                <a:xfrm>
                  <a:off x="681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74" name="Picture 2" descr="http://img84.imageshack.us/img84/7744/oct611es5.gi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8089" y="3778359"/>
                <a:ext cx="896754" cy="976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" name="Group 145"/>
            <p:cNvGrpSpPr/>
            <p:nvPr/>
          </p:nvGrpSpPr>
          <p:grpSpPr>
            <a:xfrm rot="1730899">
              <a:off x="7832720" y="3262725"/>
              <a:ext cx="900076" cy="1836738"/>
              <a:chOff x="5392738" y="3089275"/>
              <a:chExt cx="900076" cy="1836738"/>
            </a:xfrm>
          </p:grpSpPr>
          <p:grpSp>
            <p:nvGrpSpPr>
              <p:cNvPr id="51" name="Group 29"/>
              <p:cNvGrpSpPr>
                <a:grpSpLocks/>
              </p:cNvGrpSpPr>
              <p:nvPr/>
            </p:nvGrpSpPr>
            <p:grpSpPr bwMode="auto">
              <a:xfrm rot="2714685">
                <a:off x="4546600" y="3935413"/>
                <a:ext cx="1836738" cy="144462"/>
                <a:chOff x="157" y="4117"/>
                <a:chExt cx="7020" cy="1080"/>
              </a:xfrm>
            </p:grpSpPr>
            <p:sp>
              <p:nvSpPr>
                <p:cNvPr id="53" name="Freeform 30"/>
                <p:cNvSpPr>
                  <a:spLocks/>
                </p:cNvSpPr>
                <p:nvPr/>
              </p:nvSpPr>
              <p:spPr bwMode="auto">
                <a:xfrm>
                  <a:off x="24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4" name="Freeform 31"/>
                <p:cNvSpPr>
                  <a:spLocks/>
                </p:cNvSpPr>
                <p:nvPr/>
              </p:nvSpPr>
              <p:spPr bwMode="auto">
                <a:xfrm>
                  <a:off x="28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auto">
                <a:xfrm>
                  <a:off x="30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auto">
                <a:xfrm>
                  <a:off x="32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auto">
                <a:xfrm>
                  <a:off x="17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auto">
                <a:xfrm>
                  <a:off x="51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auto">
                <a:xfrm>
                  <a:off x="375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auto">
                <a:xfrm>
                  <a:off x="447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auto">
                <a:xfrm>
                  <a:off x="48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auto">
                <a:xfrm>
                  <a:off x="663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auto">
                <a:xfrm flipH="1">
                  <a:off x="3397" y="4117"/>
                  <a:ext cx="180" cy="1080"/>
                </a:xfrm>
                <a:custGeom>
                  <a:avLst/>
                  <a:gdLst>
                    <a:gd name="T0" fmla="*/ 0 w 1080"/>
                    <a:gd name="T1" fmla="*/ 1080 h 3960"/>
                    <a:gd name="T2" fmla="*/ 30 w 1080"/>
                    <a:gd name="T3" fmla="*/ 1080 h 3960"/>
                    <a:gd name="T4" fmla="*/ 30 w 1080"/>
                    <a:gd name="T5" fmla="*/ 0 h 3960"/>
                    <a:gd name="T6" fmla="*/ 150 w 1080"/>
                    <a:gd name="T7" fmla="*/ 0 h 3960"/>
                    <a:gd name="T8" fmla="*/ 150 w 1080"/>
                    <a:gd name="T9" fmla="*/ 1080 h 3960"/>
                    <a:gd name="T10" fmla="*/ 180 w 1080"/>
                    <a:gd name="T11" fmla="*/ 1080 h 39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80"/>
                    <a:gd name="T19" fmla="*/ 0 h 3960"/>
                    <a:gd name="T20" fmla="*/ 1080 w 1080"/>
                    <a:gd name="T21" fmla="*/ 3960 h 396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80" h="3960">
                      <a:moveTo>
                        <a:pt x="0" y="3960"/>
                      </a:moveTo>
                      <a:lnTo>
                        <a:pt x="180" y="3960"/>
                      </a:lnTo>
                      <a:lnTo>
                        <a:pt x="180" y="0"/>
                      </a:lnTo>
                      <a:lnTo>
                        <a:pt x="900" y="0"/>
                      </a:lnTo>
                      <a:lnTo>
                        <a:pt x="900" y="3960"/>
                      </a:lnTo>
                      <a:lnTo>
                        <a:pt x="1080" y="396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/>
                <a:p>
                  <a:endParaRPr lang="en-US"/>
                </a:p>
              </p:txBody>
            </p:sp>
            <p:sp>
              <p:nvSpPr>
                <p:cNvPr id="64" name="Line 41"/>
                <p:cNvSpPr>
                  <a:spLocks noChangeShapeType="1"/>
                </p:cNvSpPr>
                <p:nvPr/>
              </p:nvSpPr>
              <p:spPr bwMode="auto">
                <a:xfrm>
                  <a:off x="15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42"/>
                <p:cNvSpPr>
                  <a:spLocks noChangeShapeType="1"/>
                </p:cNvSpPr>
                <p:nvPr/>
              </p:nvSpPr>
              <p:spPr bwMode="auto">
                <a:xfrm>
                  <a:off x="697" y="5197"/>
                  <a:ext cx="10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43"/>
                <p:cNvSpPr>
                  <a:spLocks noChangeShapeType="1"/>
                </p:cNvSpPr>
                <p:nvPr/>
              </p:nvSpPr>
              <p:spPr bwMode="auto">
                <a:xfrm>
                  <a:off x="195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44"/>
                <p:cNvSpPr>
                  <a:spLocks noChangeShapeType="1"/>
                </p:cNvSpPr>
                <p:nvPr/>
              </p:nvSpPr>
              <p:spPr bwMode="auto">
                <a:xfrm>
                  <a:off x="26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45"/>
                <p:cNvSpPr>
                  <a:spLocks noChangeShapeType="1"/>
                </p:cNvSpPr>
                <p:nvPr/>
              </p:nvSpPr>
              <p:spPr bwMode="auto">
                <a:xfrm>
                  <a:off x="357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46"/>
                <p:cNvSpPr>
                  <a:spLocks noChangeShapeType="1"/>
                </p:cNvSpPr>
                <p:nvPr/>
              </p:nvSpPr>
              <p:spPr bwMode="auto">
                <a:xfrm>
                  <a:off x="3937" y="5197"/>
                  <a:ext cx="5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47"/>
                <p:cNvSpPr>
                  <a:spLocks noChangeShapeType="1"/>
                </p:cNvSpPr>
                <p:nvPr/>
              </p:nvSpPr>
              <p:spPr bwMode="auto">
                <a:xfrm>
                  <a:off x="4657" y="5197"/>
                  <a:ext cx="18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017" y="5197"/>
                  <a:ext cx="16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49"/>
                <p:cNvSpPr>
                  <a:spLocks noChangeShapeType="1"/>
                </p:cNvSpPr>
                <p:nvPr/>
              </p:nvSpPr>
              <p:spPr bwMode="auto">
                <a:xfrm>
                  <a:off x="6817" y="5197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52" name="Picture 2" descr="http://img84.imageshack.us/img84/7744/oct611es5.gif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05672">
                <a:off x="5594314" y="3958641"/>
                <a:ext cx="698500" cy="760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FIRESTORM to renovate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Content Placeholder 2"/>
          <p:cNvSpPr txBox="1">
            <a:spLocks/>
          </p:cNvSpPr>
          <p:nvPr/>
        </p:nvSpPr>
        <p:spPr>
          <a:xfrm>
            <a:off x="171056" y="693435"/>
            <a:ext cx="5915184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Project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Magnets, Superconductors &amp; Cryostats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(TE-MSC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) Group in collaboration with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TE-EPC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BE-RF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BE-BI &amp; BE-CO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Why to renovate:</a:t>
            </a: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Higher resolution (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0.05G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required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in PS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eak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slope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of 6T/s required by PSB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pikes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noise on 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Bdot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iming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problems with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marker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Obsolete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measurement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and aging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components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on-standard equipment, 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support from CO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Not uniform across accelerators &amp; limited diagnostics</a:t>
            </a:r>
          </a:p>
          <a:p>
            <a:pPr marL="0" indent="0">
              <a:spcBef>
                <a:spcPts val="800"/>
              </a:spcBef>
              <a:buClrTx/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What to renovate: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Measurement technology – new markers and coils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 transfer technology – White Rabbit</a:t>
            </a:r>
          </a:p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" name="Elipsa 216"/>
          <p:cNvSpPr/>
          <p:nvPr/>
        </p:nvSpPr>
        <p:spPr>
          <a:xfrm>
            <a:off x="4748213" y="3143183"/>
            <a:ext cx="196530" cy="2022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" name="Elipsa 217"/>
          <p:cNvSpPr/>
          <p:nvPr/>
        </p:nvSpPr>
        <p:spPr>
          <a:xfrm>
            <a:off x="6204270" y="2905644"/>
            <a:ext cx="229958" cy="1844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9" name="Elipsa 218"/>
          <p:cNvSpPr/>
          <p:nvPr/>
        </p:nvSpPr>
        <p:spPr>
          <a:xfrm>
            <a:off x="7831111" y="3180046"/>
            <a:ext cx="254965" cy="2193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0" name="Picture 60" descr="http://www.liv.ac.uk/science_eng_images/physics/hep/BeamInjecti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81826"/>
            <a:ext cx="774840" cy="49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" name="TextBox 29"/>
          <p:cNvSpPr txBox="1"/>
          <p:nvPr/>
        </p:nvSpPr>
        <p:spPr>
          <a:xfrm>
            <a:off x="3857301" y="4497910"/>
            <a:ext cx="1248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B</a:t>
            </a:r>
            <a:r>
              <a:rPr lang="en-US" dirty="0" smtClean="0"/>
              <a:t>eam 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en-US" dirty="0" smtClean="0"/>
              <a:t>nst. </a:t>
            </a:r>
          </a:p>
          <a:p>
            <a:pPr algn="ctr"/>
            <a:r>
              <a:rPr lang="en-US" dirty="0" smtClean="0"/>
              <a:t>Diagnostics</a:t>
            </a:r>
          </a:p>
        </p:txBody>
      </p:sp>
      <p:sp>
        <p:nvSpPr>
          <p:cNvPr id="117" name="Prostokąt 116"/>
          <p:cNvSpPr/>
          <p:nvPr/>
        </p:nvSpPr>
        <p:spPr>
          <a:xfrm>
            <a:off x="8305800" y="2142153"/>
            <a:ext cx="5229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 (Tekst podstawowy)"/>
                <a:cs typeface="Times New Roman" pitchFamily="18" charset="0"/>
              </a:rPr>
              <a:t>I(t) </a:t>
            </a:r>
            <a:endParaRPr lang="en-US" sz="1600" dirty="0">
              <a:latin typeface="Calibri (Tekst podstawowy)"/>
            </a:endParaRPr>
          </a:p>
        </p:txBody>
      </p:sp>
      <p:pic>
        <p:nvPicPr>
          <p:cNvPr id="118" name="Obraz 1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4937">
            <a:off x="6661033" y="3044364"/>
            <a:ext cx="464628" cy="464628"/>
          </a:xfrm>
          <a:prstGeom prst="rect">
            <a:avLst/>
          </a:prstGeom>
        </p:spPr>
      </p:pic>
      <p:graphicFrame>
        <p:nvGraphicFramePr>
          <p:cNvPr id="11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546335"/>
              </p:ext>
            </p:extLst>
          </p:nvPr>
        </p:nvGraphicFramePr>
        <p:xfrm>
          <a:off x="6991733" y="3289716"/>
          <a:ext cx="337557" cy="248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" name="Równanie" r:id="rId9" imgW="304560" imgH="228600" progId="Equation.3">
                  <p:embed/>
                </p:oleObj>
              </mc:Choice>
              <mc:Fallback>
                <p:oleObj name="Równanie" r:id="rId9" imgW="304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733" y="3289716"/>
                        <a:ext cx="337557" cy="2482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Dowolny kształt 119"/>
          <p:cNvSpPr/>
          <p:nvPr/>
        </p:nvSpPr>
        <p:spPr>
          <a:xfrm>
            <a:off x="6819852" y="1143000"/>
            <a:ext cx="324134" cy="2000183"/>
          </a:xfrm>
          <a:custGeom>
            <a:avLst/>
            <a:gdLst>
              <a:gd name="connsiteX0" fmla="*/ 184198 w 324134"/>
              <a:gd name="connsiteY0" fmla="*/ 0 h 2266950"/>
              <a:gd name="connsiteX1" fmla="*/ 317548 w 324134"/>
              <a:gd name="connsiteY1" fmla="*/ 584200 h 2266950"/>
              <a:gd name="connsiteX2" fmla="*/ 48 w 324134"/>
              <a:gd name="connsiteY2" fmla="*/ 984250 h 2266950"/>
              <a:gd name="connsiteX3" fmla="*/ 292148 w 324134"/>
              <a:gd name="connsiteY3" fmla="*/ 1524000 h 2266950"/>
              <a:gd name="connsiteX4" fmla="*/ 139748 w 324134"/>
              <a:gd name="connsiteY4" fmla="*/ 2266950 h 2266950"/>
              <a:gd name="connsiteX5" fmla="*/ 139748 w 324134"/>
              <a:gd name="connsiteY5" fmla="*/ 226695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134" h="2266950">
                <a:moveTo>
                  <a:pt x="184198" y="0"/>
                </a:moveTo>
                <a:cubicBezTo>
                  <a:pt x="266219" y="210079"/>
                  <a:pt x="348240" y="420159"/>
                  <a:pt x="317548" y="584200"/>
                </a:cubicBezTo>
                <a:cubicBezTo>
                  <a:pt x="286856" y="748241"/>
                  <a:pt x="4281" y="827617"/>
                  <a:pt x="48" y="984250"/>
                </a:cubicBezTo>
                <a:cubicBezTo>
                  <a:pt x="-4185" y="1140883"/>
                  <a:pt x="268865" y="1310217"/>
                  <a:pt x="292148" y="1524000"/>
                </a:cubicBezTo>
                <a:cubicBezTo>
                  <a:pt x="315431" y="1737783"/>
                  <a:pt x="139748" y="2266950"/>
                  <a:pt x="139748" y="2266950"/>
                </a:cubicBezTo>
                <a:lnTo>
                  <a:pt x="139748" y="226695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86850" r="34842"/>
          <a:stretch/>
        </p:blipFill>
        <p:spPr>
          <a:xfrm flipV="1">
            <a:off x="6546720" y="587843"/>
            <a:ext cx="890027" cy="657329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5" r="26667"/>
          <a:stretch/>
        </p:blipFill>
        <p:spPr>
          <a:xfrm flipV="1">
            <a:off x="5670843" y="3811132"/>
            <a:ext cx="1089163" cy="665617"/>
          </a:xfrm>
          <a:prstGeom prst="rect">
            <a:avLst/>
          </a:prstGeom>
        </p:spPr>
      </p:pic>
      <p:grpSp>
        <p:nvGrpSpPr>
          <p:cNvPr id="37" name="Group 35"/>
          <p:cNvGrpSpPr/>
          <p:nvPr/>
        </p:nvGrpSpPr>
        <p:grpSpPr>
          <a:xfrm>
            <a:off x="7639614" y="3867150"/>
            <a:ext cx="874964" cy="456505"/>
            <a:chOff x="6182280" y="5681142"/>
            <a:chExt cx="1618695" cy="784108"/>
          </a:xfrm>
        </p:grpSpPr>
        <p:sp>
          <p:nvSpPr>
            <p:cNvPr id="38" name="Cube 36"/>
            <p:cNvSpPr/>
            <p:nvPr/>
          </p:nvSpPr>
          <p:spPr>
            <a:xfrm>
              <a:off x="6182280" y="5681142"/>
              <a:ext cx="1618695" cy="784108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7"/>
            <p:cNvSpPr/>
            <p:nvPr/>
          </p:nvSpPr>
          <p:spPr>
            <a:xfrm>
              <a:off x="6925346" y="6019800"/>
              <a:ext cx="542254" cy="3365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c 38"/>
            <p:cNvSpPr/>
            <p:nvPr/>
          </p:nvSpPr>
          <p:spPr>
            <a:xfrm>
              <a:off x="7010400" y="6095999"/>
              <a:ext cx="381000" cy="369251"/>
            </a:xfrm>
            <a:prstGeom prst="arc">
              <a:avLst>
                <a:gd name="adj1" fmla="val 10767061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39"/>
            <p:cNvCxnSpPr/>
            <p:nvPr/>
          </p:nvCxnSpPr>
          <p:spPr>
            <a:xfrm>
              <a:off x="7010400" y="6095999"/>
              <a:ext cx="186073" cy="184625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0"/>
            <p:cNvSpPr txBox="1"/>
            <p:nvPr/>
          </p:nvSpPr>
          <p:spPr>
            <a:xfrm>
              <a:off x="7361718" y="5931469"/>
              <a:ext cx="211764" cy="272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100" dirty="0" smtClean="0"/>
                <a:t>V</a:t>
              </a:r>
              <a:endParaRPr lang="en-US" dirty="0"/>
            </a:p>
          </p:txBody>
        </p:sp>
        <p:sp>
          <p:nvSpPr>
            <p:cNvPr id="43" name="Donut 41"/>
            <p:cNvSpPr/>
            <p:nvPr/>
          </p:nvSpPr>
          <p:spPr>
            <a:xfrm>
              <a:off x="6286103" y="6143626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Donut 42"/>
            <p:cNvSpPr/>
            <p:nvPr/>
          </p:nvSpPr>
          <p:spPr>
            <a:xfrm>
              <a:off x="6536552" y="6143625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Box 43"/>
          <p:cNvSpPr txBox="1"/>
          <p:nvPr/>
        </p:nvSpPr>
        <p:spPr>
          <a:xfrm>
            <a:off x="7533165" y="4481576"/>
            <a:ext cx="108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</a:t>
            </a:r>
            <a:r>
              <a:rPr lang="pl-PL" dirty="0" smtClean="0"/>
              <a:t>ower </a:t>
            </a:r>
          </a:p>
          <a:p>
            <a:pPr algn="ctr"/>
            <a:r>
              <a:rPr lang="en-US" dirty="0" smtClean="0"/>
              <a:t>converter</a:t>
            </a:r>
            <a:endParaRPr lang="pl-PL" dirty="0" smtClean="0"/>
          </a:p>
        </p:txBody>
      </p:sp>
      <p:sp>
        <p:nvSpPr>
          <p:cNvPr id="47" name="TextBox 151"/>
          <p:cNvSpPr txBox="1"/>
          <p:nvPr/>
        </p:nvSpPr>
        <p:spPr>
          <a:xfrm>
            <a:off x="6441872" y="240030"/>
            <a:ext cx="6447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 (t)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49" name="Straight Arrow Connector 160"/>
          <p:cNvCxnSpPr/>
          <p:nvPr/>
        </p:nvCxnSpPr>
        <p:spPr>
          <a:xfrm>
            <a:off x="5574661" y="3714749"/>
            <a:ext cx="1342683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61"/>
          <p:cNvSpPr txBox="1"/>
          <p:nvPr/>
        </p:nvSpPr>
        <p:spPr>
          <a:xfrm>
            <a:off x="5791200" y="3345418"/>
            <a:ext cx="7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f</a:t>
            </a:r>
            <a:r>
              <a:rPr lang="en-US" b="1" baseline="-25000" dirty="0" smtClean="0">
                <a:solidFill>
                  <a:srgbClr val="0070C0"/>
                </a:solidFill>
              </a:rPr>
              <a:t>rev </a:t>
            </a:r>
            <a:r>
              <a:rPr lang="en-US" b="1" dirty="0">
                <a:solidFill>
                  <a:srgbClr val="0070C0"/>
                </a:solidFill>
              </a:rPr>
              <a:t>(t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6" name="TextBox 13"/>
          <p:cNvSpPr txBox="1"/>
          <p:nvPr/>
        </p:nvSpPr>
        <p:spPr>
          <a:xfrm>
            <a:off x="5437876" y="4497169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Accelerating </a:t>
            </a:r>
            <a:endParaRPr lang="pl-PL" dirty="0" smtClean="0"/>
          </a:p>
          <a:p>
            <a:pPr algn="ctr"/>
            <a:r>
              <a:rPr lang="en-US" dirty="0" smtClean="0"/>
              <a:t>RF </a:t>
            </a:r>
            <a:r>
              <a:rPr lang="pl-PL" dirty="0" smtClean="0"/>
              <a:t>c</a:t>
            </a:r>
            <a:r>
              <a:rPr lang="en-US" dirty="0" smtClean="0"/>
              <a:t>avity</a:t>
            </a:r>
          </a:p>
        </p:txBody>
      </p:sp>
      <p:grpSp>
        <p:nvGrpSpPr>
          <p:cNvPr id="141" name="Group 24"/>
          <p:cNvGrpSpPr/>
          <p:nvPr/>
        </p:nvGrpSpPr>
        <p:grpSpPr>
          <a:xfrm>
            <a:off x="6880251" y="762000"/>
            <a:ext cx="176638" cy="176638"/>
            <a:chOff x="5181600" y="5486400"/>
            <a:chExt cx="457200" cy="457200"/>
          </a:xfrm>
        </p:grpSpPr>
        <p:sp>
          <p:nvSpPr>
            <p:cNvPr id="142" name="Oval 21"/>
            <p:cNvSpPr/>
            <p:nvPr/>
          </p:nvSpPr>
          <p:spPr>
            <a:xfrm>
              <a:off x="5181600" y="54864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22"/>
            <p:cNvSpPr/>
            <p:nvPr/>
          </p:nvSpPr>
          <p:spPr>
            <a:xfrm>
              <a:off x="5337823" y="5638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2" name="TextBox 15"/>
          <p:cNvSpPr txBox="1"/>
          <p:nvPr/>
        </p:nvSpPr>
        <p:spPr>
          <a:xfrm>
            <a:off x="6975724" y="101530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Bending</a:t>
            </a:r>
          </a:p>
          <a:p>
            <a:pPr algn="ctr"/>
            <a:r>
              <a:rPr lang="pl-PL" dirty="0" smtClean="0"/>
              <a:t>m</a:t>
            </a:r>
            <a:r>
              <a:rPr lang="en-US" dirty="0" smtClean="0"/>
              <a:t>agnet</a:t>
            </a:r>
            <a:endParaRPr lang="pl-PL" dirty="0" smtClean="0"/>
          </a:p>
        </p:txBody>
      </p:sp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FIRESTORM to renovate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0" name="Picture 60" descr="http://www.liv.ac.uk/science_eng_images/physics/hep/BeamInjec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81826"/>
            <a:ext cx="774840" cy="49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" name="TextBox 29"/>
          <p:cNvSpPr txBox="1"/>
          <p:nvPr/>
        </p:nvSpPr>
        <p:spPr>
          <a:xfrm>
            <a:off x="3857301" y="4497910"/>
            <a:ext cx="1248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B</a:t>
            </a:r>
            <a:r>
              <a:rPr lang="en-US" dirty="0" smtClean="0"/>
              <a:t>eam 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en-US" dirty="0" smtClean="0"/>
              <a:t>nst. </a:t>
            </a:r>
          </a:p>
          <a:p>
            <a:pPr algn="ctr"/>
            <a:r>
              <a:rPr lang="en-US" dirty="0" smtClean="0"/>
              <a:t>Diagnostics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171055" y="693435"/>
            <a:ext cx="5871439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Project by Magnets, Superconductors &amp; Cryostats (TE-MSC) Group in collaboration with TE-EPC, BE-RF, BE-BI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&amp; BE-CO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Why to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renovate:</a:t>
            </a: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Higher resolution (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0.05G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required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in PS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eak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slope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of 6T/s required by PSB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pikes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noise on 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Bdot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iming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problems with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marker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Obsolete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measurement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and aging components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on-standard equipment, 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support from CO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Not uniform across accelerators &amp; limited diagnostics</a:t>
            </a:r>
          </a:p>
          <a:p>
            <a:pPr marL="0" indent="0">
              <a:spcBef>
                <a:spcPts val="800"/>
              </a:spcBef>
              <a:buClrTx/>
              <a:buNone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What to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renovate: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Measurement technology – new markers and coils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transfer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technology – White Rabbit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Prostokąt 47"/>
          <p:cNvSpPr/>
          <p:nvPr/>
        </p:nvSpPr>
        <p:spPr>
          <a:xfrm>
            <a:off x="8305800" y="2142153"/>
            <a:ext cx="5229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 (Tekst podstawowy)"/>
                <a:cs typeface="Times New Roman" pitchFamily="18" charset="0"/>
              </a:rPr>
              <a:t>I(t) </a:t>
            </a:r>
            <a:endParaRPr lang="en-US" sz="1600" dirty="0">
              <a:latin typeface="Calibri (Tekst podstawowy)"/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4318053" y="820879"/>
            <a:ext cx="4196525" cy="3217460"/>
            <a:chOff x="4318053" y="820879"/>
            <a:chExt cx="4196525" cy="3217460"/>
          </a:xfrm>
        </p:grpSpPr>
        <p:cxnSp>
          <p:nvCxnSpPr>
            <p:cNvPr id="144" name="Elbow Connector 44"/>
            <p:cNvCxnSpPr>
              <a:stCxn id="38" idx="5"/>
            </p:cNvCxnSpPr>
            <p:nvPr/>
          </p:nvCxnSpPr>
          <p:spPr>
            <a:xfrm flipH="1" flipV="1">
              <a:off x="7315200" y="820879"/>
              <a:ext cx="1199378" cy="3217460"/>
            </a:xfrm>
            <a:prstGeom prst="bentConnector4">
              <a:avLst>
                <a:gd name="adj1" fmla="val -19060"/>
                <a:gd name="adj2" fmla="val 100974"/>
              </a:avLst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Elbow Connector 174"/>
            <p:cNvCxnSpPr>
              <a:stCxn id="52" idx="2"/>
              <a:endCxn id="119" idx="0"/>
            </p:cNvCxnSpPr>
            <p:nvPr/>
          </p:nvCxnSpPr>
          <p:spPr>
            <a:xfrm rot="5400000">
              <a:off x="5805801" y="1076195"/>
              <a:ext cx="854877" cy="1293287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175"/>
            <p:cNvSpPr/>
            <p:nvPr/>
          </p:nvSpPr>
          <p:spPr>
            <a:xfrm>
              <a:off x="5521212" y="2150277"/>
              <a:ext cx="130766" cy="595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Elbow Connector 176"/>
            <p:cNvCxnSpPr>
              <a:stCxn id="121" idx="2"/>
              <a:endCxn id="55" idx="0"/>
            </p:cNvCxnSpPr>
            <p:nvPr/>
          </p:nvCxnSpPr>
          <p:spPr>
            <a:xfrm rot="5400000">
              <a:off x="4490122" y="2378546"/>
              <a:ext cx="1346221" cy="136376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77"/>
            <p:cNvSpPr/>
            <p:nvPr/>
          </p:nvSpPr>
          <p:spPr>
            <a:xfrm>
              <a:off x="5779731" y="2327745"/>
              <a:ext cx="130766" cy="595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Elbow Connector 178"/>
            <p:cNvCxnSpPr>
              <a:stCxn id="127" idx="2"/>
              <a:endCxn id="58" idx="0"/>
            </p:cNvCxnSpPr>
            <p:nvPr/>
          </p:nvCxnSpPr>
          <p:spPr>
            <a:xfrm rot="5400000">
              <a:off x="5951258" y="2724995"/>
              <a:ext cx="662136" cy="9817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79"/>
            <p:cNvSpPr/>
            <p:nvPr/>
          </p:nvSpPr>
          <p:spPr>
            <a:xfrm>
              <a:off x="5984238" y="2337773"/>
              <a:ext cx="130766" cy="595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80"/>
            <p:cNvSpPr/>
            <p:nvPr/>
          </p:nvSpPr>
          <p:spPr>
            <a:xfrm>
              <a:off x="6912413" y="2357531"/>
              <a:ext cx="130766" cy="595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Elbow Connector 181"/>
            <p:cNvCxnSpPr>
              <a:stCxn id="124" idx="2"/>
              <a:endCxn id="61" idx="0"/>
            </p:cNvCxnSpPr>
            <p:nvPr/>
          </p:nvCxnSpPr>
          <p:spPr>
            <a:xfrm rot="16200000" flipH="1">
              <a:off x="6949764" y="2445136"/>
              <a:ext cx="1151907" cy="109584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82"/>
            <p:cNvSpPr txBox="1"/>
            <p:nvPr/>
          </p:nvSpPr>
          <p:spPr>
            <a:xfrm>
              <a:off x="4949116" y="2403695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WR Switch</a:t>
              </a:r>
              <a:endParaRPr lang="en-US" sz="1100" b="1" dirty="0"/>
            </a:p>
          </p:txBody>
        </p:sp>
        <p:pic>
          <p:nvPicPr>
            <p:cNvPr id="127" name="Picture 18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01" t="6842" r="2255" b="81117"/>
            <a:stretch/>
          </p:blipFill>
          <p:spPr>
            <a:xfrm>
              <a:off x="4914093" y="2150277"/>
              <a:ext cx="2834640" cy="292737"/>
            </a:xfrm>
            <a:prstGeom prst="rect">
              <a:avLst/>
            </a:prstGeom>
          </p:spPr>
        </p:pic>
        <p:grpSp>
          <p:nvGrpSpPr>
            <p:cNvPr id="6" name="Grupa 5"/>
            <p:cNvGrpSpPr/>
            <p:nvPr/>
          </p:nvGrpSpPr>
          <p:grpSpPr>
            <a:xfrm>
              <a:off x="6716585" y="990600"/>
              <a:ext cx="326594" cy="304800"/>
              <a:chOff x="6716585" y="990600"/>
              <a:chExt cx="326594" cy="304800"/>
            </a:xfrm>
          </p:grpSpPr>
          <p:sp>
            <p:nvSpPr>
              <p:cNvPr id="52" name="Prostokąt 51"/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3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54" name="Grupa 53"/>
            <p:cNvGrpSpPr/>
            <p:nvPr/>
          </p:nvGrpSpPr>
          <p:grpSpPr>
            <a:xfrm>
              <a:off x="4318053" y="3733539"/>
              <a:ext cx="326594" cy="304800"/>
              <a:chOff x="6716585" y="990600"/>
              <a:chExt cx="326594" cy="304800"/>
            </a:xfrm>
          </p:grpSpPr>
          <p:sp>
            <p:nvSpPr>
              <p:cNvPr id="55" name="Prostokąt 54"/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6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57" name="Grupa 56"/>
            <p:cNvGrpSpPr/>
            <p:nvPr/>
          </p:nvGrpSpPr>
          <p:grpSpPr>
            <a:xfrm>
              <a:off x="6069942" y="3105150"/>
              <a:ext cx="326594" cy="304800"/>
              <a:chOff x="6716585" y="972470"/>
              <a:chExt cx="326594" cy="304800"/>
            </a:xfrm>
          </p:grpSpPr>
          <p:sp>
            <p:nvSpPr>
              <p:cNvPr id="58" name="Prostokąt 57"/>
              <p:cNvSpPr/>
              <p:nvPr/>
            </p:nvSpPr>
            <p:spPr>
              <a:xfrm>
                <a:off x="6716585" y="97247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9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60" name="Grupa 59"/>
            <p:cNvGrpSpPr/>
            <p:nvPr/>
          </p:nvGrpSpPr>
          <p:grpSpPr>
            <a:xfrm>
              <a:off x="7910341" y="3569011"/>
              <a:ext cx="326594" cy="304800"/>
              <a:chOff x="6716585" y="990600"/>
              <a:chExt cx="326594" cy="304800"/>
            </a:xfrm>
          </p:grpSpPr>
          <p:sp>
            <p:nvSpPr>
              <p:cNvPr id="61" name="Prostokąt 60"/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095" y="1040828"/>
                <a:ext cx="251489" cy="228600"/>
              </a:xfrm>
              <a:prstGeom prst="rect">
                <a:avLst/>
              </a:prstGeom>
            </p:spPr>
          </p:pic>
        </p:grpSp>
        <p:sp>
          <p:nvSpPr>
            <p:cNvPr id="63" name="TextBox 182"/>
            <p:cNvSpPr txBox="1"/>
            <p:nvPr/>
          </p:nvSpPr>
          <p:spPr>
            <a:xfrm>
              <a:off x="6042495" y="1024402"/>
              <a:ext cx="7393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WR Node</a:t>
              </a:r>
              <a:endParaRPr lang="en-US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400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86850" r="34842"/>
          <a:stretch/>
        </p:blipFill>
        <p:spPr>
          <a:xfrm flipV="1">
            <a:off x="6546720" y="587843"/>
            <a:ext cx="890027" cy="657329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5" r="26667"/>
          <a:stretch/>
        </p:blipFill>
        <p:spPr>
          <a:xfrm flipV="1">
            <a:off x="5670843" y="3811132"/>
            <a:ext cx="1089163" cy="665617"/>
          </a:xfrm>
          <a:prstGeom prst="rect">
            <a:avLst/>
          </a:prstGeom>
        </p:spPr>
      </p:pic>
      <p:grpSp>
        <p:nvGrpSpPr>
          <p:cNvPr id="37" name="Group 35"/>
          <p:cNvGrpSpPr/>
          <p:nvPr/>
        </p:nvGrpSpPr>
        <p:grpSpPr>
          <a:xfrm>
            <a:off x="7639614" y="3867150"/>
            <a:ext cx="874964" cy="456505"/>
            <a:chOff x="6182280" y="5681142"/>
            <a:chExt cx="1618695" cy="784108"/>
          </a:xfrm>
        </p:grpSpPr>
        <p:sp>
          <p:nvSpPr>
            <p:cNvPr id="38" name="Cube 36"/>
            <p:cNvSpPr/>
            <p:nvPr/>
          </p:nvSpPr>
          <p:spPr>
            <a:xfrm>
              <a:off x="6182280" y="5681142"/>
              <a:ext cx="1618695" cy="784108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7"/>
            <p:cNvSpPr/>
            <p:nvPr/>
          </p:nvSpPr>
          <p:spPr>
            <a:xfrm>
              <a:off x="6925346" y="6019800"/>
              <a:ext cx="542254" cy="3365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c 38"/>
            <p:cNvSpPr/>
            <p:nvPr/>
          </p:nvSpPr>
          <p:spPr>
            <a:xfrm>
              <a:off x="7010400" y="6095999"/>
              <a:ext cx="381000" cy="369251"/>
            </a:xfrm>
            <a:prstGeom prst="arc">
              <a:avLst>
                <a:gd name="adj1" fmla="val 10767061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39"/>
            <p:cNvCxnSpPr/>
            <p:nvPr/>
          </p:nvCxnSpPr>
          <p:spPr>
            <a:xfrm>
              <a:off x="7010400" y="6095999"/>
              <a:ext cx="186073" cy="184625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0"/>
            <p:cNvSpPr txBox="1"/>
            <p:nvPr/>
          </p:nvSpPr>
          <p:spPr>
            <a:xfrm>
              <a:off x="7361718" y="5931469"/>
              <a:ext cx="211764" cy="272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100" dirty="0" smtClean="0"/>
                <a:t>V</a:t>
              </a:r>
              <a:endParaRPr lang="en-US" dirty="0"/>
            </a:p>
          </p:txBody>
        </p:sp>
        <p:sp>
          <p:nvSpPr>
            <p:cNvPr id="43" name="Donut 41"/>
            <p:cNvSpPr/>
            <p:nvPr/>
          </p:nvSpPr>
          <p:spPr>
            <a:xfrm>
              <a:off x="6286103" y="6143626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Donut 42"/>
            <p:cNvSpPr/>
            <p:nvPr/>
          </p:nvSpPr>
          <p:spPr>
            <a:xfrm>
              <a:off x="6536552" y="6143625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Box 43"/>
          <p:cNvSpPr txBox="1"/>
          <p:nvPr/>
        </p:nvSpPr>
        <p:spPr>
          <a:xfrm>
            <a:off x="7533165" y="4481576"/>
            <a:ext cx="108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</a:t>
            </a:r>
            <a:r>
              <a:rPr lang="pl-PL" dirty="0" smtClean="0"/>
              <a:t>ower </a:t>
            </a:r>
          </a:p>
          <a:p>
            <a:pPr algn="ctr"/>
            <a:r>
              <a:rPr lang="en-US" dirty="0" smtClean="0"/>
              <a:t>converter</a:t>
            </a:r>
            <a:endParaRPr lang="pl-PL" dirty="0" smtClean="0"/>
          </a:p>
        </p:txBody>
      </p:sp>
      <p:sp>
        <p:nvSpPr>
          <p:cNvPr id="47" name="TextBox 151"/>
          <p:cNvSpPr txBox="1"/>
          <p:nvPr/>
        </p:nvSpPr>
        <p:spPr>
          <a:xfrm>
            <a:off x="6441872" y="240030"/>
            <a:ext cx="6447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 (t)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49" name="Straight Arrow Connector 160"/>
          <p:cNvCxnSpPr/>
          <p:nvPr/>
        </p:nvCxnSpPr>
        <p:spPr>
          <a:xfrm>
            <a:off x="5574661" y="3714749"/>
            <a:ext cx="1342683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61"/>
          <p:cNvSpPr txBox="1"/>
          <p:nvPr/>
        </p:nvSpPr>
        <p:spPr>
          <a:xfrm>
            <a:off x="5791200" y="3345418"/>
            <a:ext cx="7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f</a:t>
            </a:r>
            <a:r>
              <a:rPr lang="en-US" b="1" baseline="-25000" dirty="0" smtClean="0">
                <a:solidFill>
                  <a:srgbClr val="0070C0"/>
                </a:solidFill>
              </a:rPr>
              <a:t>rev </a:t>
            </a:r>
            <a:r>
              <a:rPr lang="en-US" b="1" dirty="0">
                <a:solidFill>
                  <a:srgbClr val="0070C0"/>
                </a:solidFill>
              </a:rPr>
              <a:t>(t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6" name="TextBox 13"/>
          <p:cNvSpPr txBox="1"/>
          <p:nvPr/>
        </p:nvSpPr>
        <p:spPr>
          <a:xfrm>
            <a:off x="5437876" y="4497169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Accelerating </a:t>
            </a:r>
            <a:endParaRPr lang="pl-PL" dirty="0" smtClean="0"/>
          </a:p>
          <a:p>
            <a:pPr algn="ctr"/>
            <a:r>
              <a:rPr lang="en-US" dirty="0" smtClean="0"/>
              <a:t>RF </a:t>
            </a:r>
            <a:r>
              <a:rPr lang="pl-PL" dirty="0" smtClean="0"/>
              <a:t>c</a:t>
            </a:r>
            <a:r>
              <a:rPr lang="en-US" dirty="0" smtClean="0"/>
              <a:t>avity</a:t>
            </a:r>
          </a:p>
        </p:txBody>
      </p:sp>
      <p:grpSp>
        <p:nvGrpSpPr>
          <p:cNvPr id="141" name="Group 24"/>
          <p:cNvGrpSpPr/>
          <p:nvPr/>
        </p:nvGrpSpPr>
        <p:grpSpPr>
          <a:xfrm>
            <a:off x="6880251" y="762000"/>
            <a:ext cx="176638" cy="176638"/>
            <a:chOff x="5181600" y="5486400"/>
            <a:chExt cx="457200" cy="457200"/>
          </a:xfrm>
        </p:grpSpPr>
        <p:sp>
          <p:nvSpPr>
            <p:cNvPr id="142" name="Oval 21"/>
            <p:cNvSpPr/>
            <p:nvPr/>
          </p:nvSpPr>
          <p:spPr>
            <a:xfrm>
              <a:off x="5181600" y="54864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22"/>
            <p:cNvSpPr/>
            <p:nvPr/>
          </p:nvSpPr>
          <p:spPr>
            <a:xfrm>
              <a:off x="5337823" y="5638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4" name="Elbow Connector 44"/>
          <p:cNvCxnSpPr>
            <a:stCxn id="38" idx="5"/>
          </p:cNvCxnSpPr>
          <p:nvPr/>
        </p:nvCxnSpPr>
        <p:spPr>
          <a:xfrm flipH="1" flipV="1">
            <a:off x="7315200" y="820879"/>
            <a:ext cx="1199378" cy="3217460"/>
          </a:xfrm>
          <a:prstGeom prst="bentConnector4">
            <a:avLst>
              <a:gd name="adj1" fmla="val -19060"/>
              <a:gd name="adj2" fmla="val 100974"/>
            </a:avLst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15"/>
          <p:cNvSpPr txBox="1"/>
          <p:nvPr/>
        </p:nvSpPr>
        <p:spPr>
          <a:xfrm>
            <a:off x="6975724" y="101530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Bending</a:t>
            </a:r>
          </a:p>
          <a:p>
            <a:pPr algn="ctr"/>
            <a:r>
              <a:rPr lang="pl-PL" dirty="0" smtClean="0"/>
              <a:t>m</a:t>
            </a:r>
            <a:r>
              <a:rPr lang="en-US" dirty="0" smtClean="0"/>
              <a:t>agnet</a:t>
            </a:r>
            <a:endParaRPr lang="pl-PL" dirty="0" smtClean="0"/>
          </a:p>
        </p:txBody>
      </p:sp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data transfer over WR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Content Placeholder 2"/>
          <p:cNvSpPr txBox="1">
            <a:spLocks/>
          </p:cNvSpPr>
          <p:nvPr/>
        </p:nvSpPr>
        <p:spPr>
          <a:xfrm>
            <a:off x="171056" y="895350"/>
            <a:ext cx="5266820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0" name="Picture 60" descr="http://www.liv.ac.uk/science_eng_images/physics/hep/BeamInjec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81826"/>
            <a:ext cx="774840" cy="49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" name="TextBox 29"/>
          <p:cNvSpPr txBox="1"/>
          <p:nvPr/>
        </p:nvSpPr>
        <p:spPr>
          <a:xfrm>
            <a:off x="3857301" y="4497910"/>
            <a:ext cx="1248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B</a:t>
            </a:r>
            <a:r>
              <a:rPr lang="en-US" dirty="0" smtClean="0"/>
              <a:t>eam 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en-US" dirty="0" smtClean="0"/>
              <a:t>nst. </a:t>
            </a:r>
          </a:p>
          <a:p>
            <a:pPr algn="ctr"/>
            <a:r>
              <a:rPr lang="en-US" dirty="0" smtClean="0"/>
              <a:t>Diagnostics</a:t>
            </a:r>
          </a:p>
        </p:txBody>
      </p:sp>
      <p:sp>
        <p:nvSpPr>
          <p:cNvPr id="130" name="Prostokąt 129"/>
          <p:cNvSpPr/>
          <p:nvPr/>
        </p:nvSpPr>
        <p:spPr>
          <a:xfrm>
            <a:off x="8305800" y="2142153"/>
            <a:ext cx="5229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 (Tekst podstawowy)"/>
                <a:cs typeface="Times New Roman" pitchFamily="18" charset="0"/>
              </a:rPr>
              <a:t>I(t) </a:t>
            </a:r>
            <a:endParaRPr lang="en-US" sz="1600" dirty="0">
              <a:latin typeface="Calibri (Tekst podstawowy)"/>
            </a:endParaRPr>
          </a:p>
        </p:txBody>
      </p:sp>
      <p:grpSp>
        <p:nvGrpSpPr>
          <p:cNvPr id="139" name="Grupa 138"/>
          <p:cNvGrpSpPr/>
          <p:nvPr/>
        </p:nvGrpSpPr>
        <p:grpSpPr>
          <a:xfrm>
            <a:off x="4318053" y="820879"/>
            <a:ext cx="4196525" cy="3217460"/>
            <a:chOff x="4318053" y="820879"/>
            <a:chExt cx="4196525" cy="3217460"/>
          </a:xfrm>
        </p:grpSpPr>
        <p:cxnSp>
          <p:nvCxnSpPr>
            <p:cNvPr id="140" name="Elbow Connector 44"/>
            <p:cNvCxnSpPr/>
            <p:nvPr/>
          </p:nvCxnSpPr>
          <p:spPr>
            <a:xfrm flipH="1" flipV="1">
              <a:off x="7315200" y="820879"/>
              <a:ext cx="1199378" cy="3217460"/>
            </a:xfrm>
            <a:prstGeom prst="bentConnector4">
              <a:avLst>
                <a:gd name="adj1" fmla="val -19060"/>
                <a:gd name="adj2" fmla="val 100974"/>
              </a:avLst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Elbow Connector 174"/>
            <p:cNvCxnSpPr>
              <a:stCxn id="166" idx="2"/>
              <a:endCxn id="146" idx="0"/>
            </p:cNvCxnSpPr>
            <p:nvPr/>
          </p:nvCxnSpPr>
          <p:spPr>
            <a:xfrm rot="5400000">
              <a:off x="5805801" y="1076195"/>
              <a:ext cx="854877" cy="1293287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tangle 175"/>
            <p:cNvSpPr/>
            <p:nvPr/>
          </p:nvSpPr>
          <p:spPr>
            <a:xfrm>
              <a:off x="5521212" y="2150277"/>
              <a:ext cx="130766" cy="595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Elbow Connector 176"/>
            <p:cNvCxnSpPr>
              <a:stCxn id="148" idx="2"/>
              <a:endCxn id="164" idx="0"/>
            </p:cNvCxnSpPr>
            <p:nvPr/>
          </p:nvCxnSpPr>
          <p:spPr>
            <a:xfrm rot="5400000">
              <a:off x="4490122" y="2378546"/>
              <a:ext cx="1346221" cy="136376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ectangle 177"/>
            <p:cNvSpPr/>
            <p:nvPr/>
          </p:nvSpPr>
          <p:spPr>
            <a:xfrm>
              <a:off x="5779731" y="2327745"/>
              <a:ext cx="130766" cy="595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Elbow Connector 178"/>
            <p:cNvCxnSpPr>
              <a:stCxn id="154" idx="2"/>
              <a:endCxn id="162" idx="0"/>
            </p:cNvCxnSpPr>
            <p:nvPr/>
          </p:nvCxnSpPr>
          <p:spPr>
            <a:xfrm rot="5400000">
              <a:off x="5951258" y="2724995"/>
              <a:ext cx="662136" cy="9817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79"/>
            <p:cNvSpPr/>
            <p:nvPr/>
          </p:nvSpPr>
          <p:spPr>
            <a:xfrm>
              <a:off x="5984238" y="2337773"/>
              <a:ext cx="130766" cy="595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80"/>
            <p:cNvSpPr/>
            <p:nvPr/>
          </p:nvSpPr>
          <p:spPr>
            <a:xfrm>
              <a:off x="6912413" y="2357531"/>
              <a:ext cx="130766" cy="595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Elbow Connector 181"/>
            <p:cNvCxnSpPr>
              <a:stCxn id="151" idx="2"/>
              <a:endCxn id="160" idx="0"/>
            </p:cNvCxnSpPr>
            <p:nvPr/>
          </p:nvCxnSpPr>
          <p:spPr>
            <a:xfrm rot="16200000" flipH="1">
              <a:off x="6949764" y="2445136"/>
              <a:ext cx="1151907" cy="109584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82"/>
            <p:cNvSpPr txBox="1"/>
            <p:nvPr/>
          </p:nvSpPr>
          <p:spPr>
            <a:xfrm>
              <a:off x="4949116" y="2403695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WR Switch</a:t>
              </a:r>
              <a:endParaRPr lang="en-US" sz="1100" b="1" dirty="0"/>
            </a:p>
          </p:txBody>
        </p:sp>
        <p:pic>
          <p:nvPicPr>
            <p:cNvPr id="154" name="Picture 18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01" t="6842" r="2255" b="81117"/>
            <a:stretch/>
          </p:blipFill>
          <p:spPr>
            <a:xfrm>
              <a:off x="4914093" y="2150277"/>
              <a:ext cx="2834640" cy="292737"/>
            </a:xfrm>
            <a:prstGeom prst="rect">
              <a:avLst/>
            </a:prstGeom>
          </p:spPr>
        </p:pic>
        <p:grpSp>
          <p:nvGrpSpPr>
            <p:cNvPr id="155" name="Grupa 154"/>
            <p:cNvGrpSpPr/>
            <p:nvPr/>
          </p:nvGrpSpPr>
          <p:grpSpPr>
            <a:xfrm>
              <a:off x="6716585" y="990600"/>
              <a:ext cx="326594" cy="304800"/>
              <a:chOff x="6716585" y="990600"/>
              <a:chExt cx="326594" cy="304800"/>
            </a:xfrm>
          </p:grpSpPr>
          <p:sp>
            <p:nvSpPr>
              <p:cNvPr id="166" name="Prostokąt 165"/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7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156" name="Grupa 155"/>
            <p:cNvGrpSpPr/>
            <p:nvPr/>
          </p:nvGrpSpPr>
          <p:grpSpPr>
            <a:xfrm>
              <a:off x="4318053" y="3733539"/>
              <a:ext cx="326594" cy="304800"/>
              <a:chOff x="6716585" y="990600"/>
              <a:chExt cx="326594" cy="304800"/>
            </a:xfrm>
          </p:grpSpPr>
          <p:sp>
            <p:nvSpPr>
              <p:cNvPr id="164" name="Prostokąt 163"/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5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157" name="Grupa 156"/>
            <p:cNvGrpSpPr/>
            <p:nvPr/>
          </p:nvGrpSpPr>
          <p:grpSpPr>
            <a:xfrm>
              <a:off x="6069942" y="3105150"/>
              <a:ext cx="326594" cy="304800"/>
              <a:chOff x="6716585" y="972470"/>
              <a:chExt cx="326594" cy="304800"/>
            </a:xfrm>
          </p:grpSpPr>
          <p:sp>
            <p:nvSpPr>
              <p:cNvPr id="162" name="Prostokąt 161"/>
              <p:cNvSpPr/>
              <p:nvPr/>
            </p:nvSpPr>
            <p:spPr>
              <a:xfrm>
                <a:off x="6716585" y="97247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3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158" name="Grupa 157"/>
            <p:cNvGrpSpPr/>
            <p:nvPr/>
          </p:nvGrpSpPr>
          <p:grpSpPr>
            <a:xfrm>
              <a:off x="7910341" y="3569011"/>
              <a:ext cx="326594" cy="304800"/>
              <a:chOff x="6716585" y="990600"/>
              <a:chExt cx="326594" cy="304800"/>
            </a:xfrm>
          </p:grpSpPr>
          <p:sp>
            <p:nvSpPr>
              <p:cNvPr id="160" name="Prostokąt 159"/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1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095" y="1040828"/>
                <a:ext cx="251489" cy="2286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093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86850" r="34842"/>
          <a:stretch/>
        </p:blipFill>
        <p:spPr>
          <a:xfrm flipV="1">
            <a:off x="6546720" y="587843"/>
            <a:ext cx="890027" cy="657329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5" r="26667"/>
          <a:stretch/>
        </p:blipFill>
        <p:spPr>
          <a:xfrm flipV="1">
            <a:off x="5670843" y="3811132"/>
            <a:ext cx="1089163" cy="665617"/>
          </a:xfrm>
          <a:prstGeom prst="rect">
            <a:avLst/>
          </a:prstGeom>
        </p:spPr>
      </p:pic>
      <p:grpSp>
        <p:nvGrpSpPr>
          <p:cNvPr id="37" name="Group 35"/>
          <p:cNvGrpSpPr/>
          <p:nvPr/>
        </p:nvGrpSpPr>
        <p:grpSpPr>
          <a:xfrm>
            <a:off x="7639614" y="3867150"/>
            <a:ext cx="874964" cy="456505"/>
            <a:chOff x="6182280" y="5681142"/>
            <a:chExt cx="1618695" cy="784108"/>
          </a:xfrm>
        </p:grpSpPr>
        <p:sp>
          <p:nvSpPr>
            <p:cNvPr id="38" name="Cube 36"/>
            <p:cNvSpPr/>
            <p:nvPr/>
          </p:nvSpPr>
          <p:spPr>
            <a:xfrm>
              <a:off x="6182280" y="5681142"/>
              <a:ext cx="1618695" cy="784108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7"/>
            <p:cNvSpPr/>
            <p:nvPr/>
          </p:nvSpPr>
          <p:spPr>
            <a:xfrm>
              <a:off x="6925346" y="6019800"/>
              <a:ext cx="542254" cy="3365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c 38"/>
            <p:cNvSpPr/>
            <p:nvPr/>
          </p:nvSpPr>
          <p:spPr>
            <a:xfrm>
              <a:off x="7010400" y="6095999"/>
              <a:ext cx="381000" cy="369251"/>
            </a:xfrm>
            <a:prstGeom prst="arc">
              <a:avLst>
                <a:gd name="adj1" fmla="val 10767061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39"/>
            <p:cNvCxnSpPr/>
            <p:nvPr/>
          </p:nvCxnSpPr>
          <p:spPr>
            <a:xfrm>
              <a:off x="7010400" y="6095999"/>
              <a:ext cx="186073" cy="184625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0"/>
            <p:cNvSpPr txBox="1"/>
            <p:nvPr/>
          </p:nvSpPr>
          <p:spPr>
            <a:xfrm>
              <a:off x="7361718" y="5931469"/>
              <a:ext cx="211764" cy="272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100" dirty="0" smtClean="0"/>
                <a:t>V</a:t>
              </a:r>
              <a:endParaRPr lang="en-US" dirty="0"/>
            </a:p>
          </p:txBody>
        </p:sp>
        <p:sp>
          <p:nvSpPr>
            <p:cNvPr id="43" name="Donut 41"/>
            <p:cNvSpPr/>
            <p:nvPr/>
          </p:nvSpPr>
          <p:spPr>
            <a:xfrm>
              <a:off x="6286103" y="6143626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Donut 42"/>
            <p:cNvSpPr/>
            <p:nvPr/>
          </p:nvSpPr>
          <p:spPr>
            <a:xfrm>
              <a:off x="6536552" y="6143625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Box 43"/>
          <p:cNvSpPr txBox="1"/>
          <p:nvPr/>
        </p:nvSpPr>
        <p:spPr>
          <a:xfrm>
            <a:off x="7533165" y="4481576"/>
            <a:ext cx="108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</a:t>
            </a:r>
            <a:r>
              <a:rPr lang="pl-PL" dirty="0" smtClean="0"/>
              <a:t>ower </a:t>
            </a:r>
          </a:p>
          <a:p>
            <a:pPr algn="ctr"/>
            <a:r>
              <a:rPr lang="en-US" dirty="0" smtClean="0"/>
              <a:t>converter</a:t>
            </a:r>
            <a:endParaRPr lang="pl-PL" dirty="0" smtClean="0"/>
          </a:p>
        </p:txBody>
      </p:sp>
      <p:sp>
        <p:nvSpPr>
          <p:cNvPr id="47" name="TextBox 151"/>
          <p:cNvSpPr txBox="1"/>
          <p:nvPr/>
        </p:nvSpPr>
        <p:spPr>
          <a:xfrm>
            <a:off x="6441872" y="240030"/>
            <a:ext cx="6447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 (t)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49" name="Straight Arrow Connector 160"/>
          <p:cNvCxnSpPr/>
          <p:nvPr/>
        </p:nvCxnSpPr>
        <p:spPr>
          <a:xfrm>
            <a:off x="5574661" y="3714749"/>
            <a:ext cx="1342683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61"/>
          <p:cNvSpPr txBox="1"/>
          <p:nvPr/>
        </p:nvSpPr>
        <p:spPr>
          <a:xfrm>
            <a:off x="5791200" y="3345418"/>
            <a:ext cx="7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f</a:t>
            </a:r>
            <a:r>
              <a:rPr lang="en-US" b="1" baseline="-25000" dirty="0" smtClean="0">
                <a:solidFill>
                  <a:srgbClr val="0070C0"/>
                </a:solidFill>
              </a:rPr>
              <a:t>rev </a:t>
            </a:r>
            <a:r>
              <a:rPr lang="en-US" b="1" dirty="0">
                <a:solidFill>
                  <a:srgbClr val="0070C0"/>
                </a:solidFill>
              </a:rPr>
              <a:t>(t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6" name="TextBox 13"/>
          <p:cNvSpPr txBox="1"/>
          <p:nvPr/>
        </p:nvSpPr>
        <p:spPr>
          <a:xfrm>
            <a:off x="5437876" y="4497169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Accelerating </a:t>
            </a:r>
            <a:endParaRPr lang="pl-PL" dirty="0" smtClean="0"/>
          </a:p>
          <a:p>
            <a:pPr algn="ctr"/>
            <a:r>
              <a:rPr lang="en-US" dirty="0" smtClean="0"/>
              <a:t>RF </a:t>
            </a:r>
            <a:r>
              <a:rPr lang="pl-PL" dirty="0" smtClean="0"/>
              <a:t>c</a:t>
            </a:r>
            <a:r>
              <a:rPr lang="en-US" dirty="0" smtClean="0"/>
              <a:t>avity</a:t>
            </a:r>
          </a:p>
        </p:txBody>
      </p:sp>
      <p:grpSp>
        <p:nvGrpSpPr>
          <p:cNvPr id="141" name="Group 24"/>
          <p:cNvGrpSpPr/>
          <p:nvPr/>
        </p:nvGrpSpPr>
        <p:grpSpPr>
          <a:xfrm>
            <a:off x="6880251" y="762000"/>
            <a:ext cx="176638" cy="176638"/>
            <a:chOff x="5181600" y="5486400"/>
            <a:chExt cx="457200" cy="457200"/>
          </a:xfrm>
        </p:grpSpPr>
        <p:sp>
          <p:nvSpPr>
            <p:cNvPr id="142" name="Oval 21"/>
            <p:cNvSpPr/>
            <p:nvPr/>
          </p:nvSpPr>
          <p:spPr>
            <a:xfrm>
              <a:off x="5181600" y="54864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22"/>
            <p:cNvSpPr/>
            <p:nvPr/>
          </p:nvSpPr>
          <p:spPr>
            <a:xfrm>
              <a:off x="5337823" y="5638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4" name="Elbow Connector 44"/>
          <p:cNvCxnSpPr>
            <a:stCxn id="38" idx="5"/>
          </p:cNvCxnSpPr>
          <p:nvPr/>
        </p:nvCxnSpPr>
        <p:spPr>
          <a:xfrm flipH="1" flipV="1">
            <a:off x="7315200" y="820879"/>
            <a:ext cx="1199378" cy="3217460"/>
          </a:xfrm>
          <a:prstGeom prst="bentConnector4">
            <a:avLst>
              <a:gd name="adj1" fmla="val -19060"/>
              <a:gd name="adj2" fmla="val 100974"/>
            </a:avLst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15"/>
          <p:cNvSpPr txBox="1"/>
          <p:nvPr/>
        </p:nvSpPr>
        <p:spPr>
          <a:xfrm>
            <a:off x="6975724" y="101530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Bending</a:t>
            </a:r>
          </a:p>
          <a:p>
            <a:pPr algn="ctr"/>
            <a:r>
              <a:rPr lang="pl-PL" dirty="0" smtClean="0"/>
              <a:t>m</a:t>
            </a:r>
            <a:r>
              <a:rPr lang="en-US" dirty="0" smtClean="0"/>
              <a:t>agnet</a:t>
            </a:r>
            <a:endParaRPr lang="pl-PL" dirty="0" smtClean="0"/>
          </a:p>
        </p:txBody>
      </p:sp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data transfer over WR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Content Placeholder 2"/>
          <p:cNvSpPr txBox="1">
            <a:spLocks/>
          </p:cNvSpPr>
          <p:nvPr/>
        </p:nvSpPr>
        <p:spPr>
          <a:xfrm>
            <a:off x="171056" y="895350"/>
            <a:ext cx="5266820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0" name="Picture 60" descr="http://www.liv.ac.uk/science_eng_images/physics/hep/BeamInjec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81826"/>
            <a:ext cx="774840" cy="49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" name="TextBox 29"/>
          <p:cNvSpPr txBox="1"/>
          <p:nvPr/>
        </p:nvSpPr>
        <p:spPr>
          <a:xfrm>
            <a:off x="3857301" y="4497910"/>
            <a:ext cx="1248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B</a:t>
            </a:r>
            <a:r>
              <a:rPr lang="en-US" dirty="0" smtClean="0"/>
              <a:t>eam 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en-US" dirty="0" smtClean="0"/>
              <a:t>nst. </a:t>
            </a:r>
          </a:p>
          <a:p>
            <a:pPr algn="ctr"/>
            <a:r>
              <a:rPr lang="en-US" dirty="0" smtClean="0"/>
              <a:t>Diagnostics</a:t>
            </a:r>
          </a:p>
        </p:txBody>
      </p:sp>
      <p:sp>
        <p:nvSpPr>
          <p:cNvPr id="130" name="Prostokąt 129"/>
          <p:cNvSpPr/>
          <p:nvPr/>
        </p:nvSpPr>
        <p:spPr>
          <a:xfrm>
            <a:off x="8305800" y="2142153"/>
            <a:ext cx="5229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 (Tekst podstawowy)"/>
                <a:cs typeface="Times New Roman" pitchFamily="18" charset="0"/>
              </a:rPr>
              <a:t>I(t) </a:t>
            </a:r>
            <a:endParaRPr lang="en-US" sz="1600" dirty="0">
              <a:latin typeface="Calibri (Tekst podstawowy)"/>
            </a:endParaRPr>
          </a:p>
        </p:txBody>
      </p:sp>
      <p:sp>
        <p:nvSpPr>
          <p:cNvPr id="131" name="Content Placeholder 2"/>
          <p:cNvSpPr txBox="1">
            <a:spLocks/>
          </p:cNvSpPr>
          <p:nvPr/>
        </p:nvSpPr>
        <p:spPr>
          <a:xfrm>
            <a:off x="171056" y="693435"/>
            <a:ext cx="5606572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ClrTx/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Digitally distributes 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absolute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values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of B and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Bdot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Ethernet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frames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Distributes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simultaneously B from different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sources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(old B, measured B, simulated B, synthesized B)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Provides additional control information (C0, marker)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Supports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resolution down to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0.0001G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Allows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rates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&gt;500kHz and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infinitely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fast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ramps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Deterministic &amp; guarantees max 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latency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10us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Provides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extensive diagnostics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Provides flexibility and scalability </a:t>
            </a:r>
          </a:p>
          <a:p>
            <a:pPr marL="448945" lvl="1" indent="-174625">
              <a:buClrTx/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I(t)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sent back for model analysis</a:t>
            </a:r>
            <a:endParaRPr lang="pl-PL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2" name="Tabela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430067"/>
              </p:ext>
            </p:extLst>
          </p:nvPr>
        </p:nvGraphicFramePr>
        <p:xfrm>
          <a:off x="4321683" y="1202832"/>
          <a:ext cx="1883210" cy="208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30"/>
                <a:gridCol w="269030"/>
                <a:gridCol w="269030"/>
                <a:gridCol w="269030"/>
                <a:gridCol w="269030"/>
                <a:gridCol w="269030"/>
                <a:gridCol w="269030"/>
              </a:tblGrid>
              <a:tr h="208111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CTRL</a:t>
                      </a:r>
                      <a:endParaRPr lang="en-US" sz="900" b="0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B</a:t>
                      </a:r>
                      <a:endParaRPr lang="en-US" sz="900" b="1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 smtClean="0"/>
                        <a:t>Bdot</a:t>
                      </a:r>
                      <a:endParaRPr lang="en-US" sz="900" b="0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 smtClean="0"/>
                        <a:t>oldB</a:t>
                      </a:r>
                      <a:endParaRPr lang="en-US" sz="900" b="0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 smtClean="0"/>
                        <a:t>meaB</a:t>
                      </a:r>
                      <a:endParaRPr lang="en-US" sz="900" b="0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 smtClean="0"/>
                        <a:t>simB</a:t>
                      </a:r>
                      <a:endParaRPr lang="en-US" sz="900" b="0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 smtClean="0"/>
                        <a:t>synB</a:t>
                      </a:r>
                      <a:endParaRPr lang="en-US" sz="900" b="0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8" name="Prostokąt 17"/>
          <p:cNvSpPr/>
          <p:nvPr/>
        </p:nvSpPr>
        <p:spPr>
          <a:xfrm>
            <a:off x="4322539" y="1396493"/>
            <a:ext cx="1869945" cy="252413"/>
          </a:xfrm>
          <a:custGeom>
            <a:avLst/>
            <a:gdLst>
              <a:gd name="connsiteX0" fmla="*/ 0 w 1898520"/>
              <a:gd name="connsiteY0" fmla="*/ 0 h 152400"/>
              <a:gd name="connsiteX1" fmla="*/ 1898520 w 1898520"/>
              <a:gd name="connsiteY1" fmla="*/ 0 h 152400"/>
              <a:gd name="connsiteX2" fmla="*/ 1898520 w 1898520"/>
              <a:gd name="connsiteY2" fmla="*/ 152400 h 152400"/>
              <a:gd name="connsiteX3" fmla="*/ 0 w 1898520"/>
              <a:gd name="connsiteY3" fmla="*/ 152400 h 152400"/>
              <a:gd name="connsiteX4" fmla="*/ 0 w 1898520"/>
              <a:gd name="connsiteY4" fmla="*/ 0 h 152400"/>
              <a:gd name="connsiteX0" fmla="*/ 0 w 1898520"/>
              <a:gd name="connsiteY0" fmla="*/ 0 h 219075"/>
              <a:gd name="connsiteX1" fmla="*/ 1898520 w 1898520"/>
              <a:gd name="connsiteY1" fmla="*/ 0 h 219075"/>
              <a:gd name="connsiteX2" fmla="*/ 1898520 w 1898520"/>
              <a:gd name="connsiteY2" fmla="*/ 152400 h 219075"/>
              <a:gd name="connsiteX3" fmla="*/ 1276350 w 1898520"/>
              <a:gd name="connsiteY3" fmla="*/ 219075 h 219075"/>
              <a:gd name="connsiteX4" fmla="*/ 0 w 1898520"/>
              <a:gd name="connsiteY4" fmla="*/ 0 h 219075"/>
              <a:gd name="connsiteX0" fmla="*/ 0 w 1898520"/>
              <a:gd name="connsiteY0" fmla="*/ 0 h 223837"/>
              <a:gd name="connsiteX1" fmla="*/ 1898520 w 1898520"/>
              <a:gd name="connsiteY1" fmla="*/ 0 h 223837"/>
              <a:gd name="connsiteX2" fmla="*/ 1493708 w 1898520"/>
              <a:gd name="connsiteY2" fmla="*/ 223837 h 223837"/>
              <a:gd name="connsiteX3" fmla="*/ 1276350 w 1898520"/>
              <a:gd name="connsiteY3" fmla="*/ 219075 h 223837"/>
              <a:gd name="connsiteX4" fmla="*/ 0 w 1898520"/>
              <a:gd name="connsiteY4" fmla="*/ 0 h 223837"/>
              <a:gd name="connsiteX0" fmla="*/ 0 w 1855658"/>
              <a:gd name="connsiteY0" fmla="*/ 42863 h 266700"/>
              <a:gd name="connsiteX1" fmla="*/ 1855658 w 1855658"/>
              <a:gd name="connsiteY1" fmla="*/ 0 h 266700"/>
              <a:gd name="connsiteX2" fmla="*/ 1493708 w 1855658"/>
              <a:gd name="connsiteY2" fmla="*/ 266700 h 266700"/>
              <a:gd name="connsiteX3" fmla="*/ 1276350 w 1855658"/>
              <a:gd name="connsiteY3" fmla="*/ 261938 h 266700"/>
              <a:gd name="connsiteX4" fmla="*/ 0 w 1855658"/>
              <a:gd name="connsiteY4" fmla="*/ 42863 h 266700"/>
              <a:gd name="connsiteX0" fmla="*/ 0 w 1869945"/>
              <a:gd name="connsiteY0" fmla="*/ 0 h 266700"/>
              <a:gd name="connsiteX1" fmla="*/ 1869945 w 1869945"/>
              <a:gd name="connsiteY1" fmla="*/ 0 h 266700"/>
              <a:gd name="connsiteX2" fmla="*/ 1507995 w 1869945"/>
              <a:gd name="connsiteY2" fmla="*/ 266700 h 266700"/>
              <a:gd name="connsiteX3" fmla="*/ 1290637 w 1869945"/>
              <a:gd name="connsiteY3" fmla="*/ 261938 h 266700"/>
              <a:gd name="connsiteX4" fmla="*/ 0 w 1869945"/>
              <a:gd name="connsiteY4" fmla="*/ 0 h 266700"/>
              <a:gd name="connsiteX0" fmla="*/ 0 w 1869945"/>
              <a:gd name="connsiteY0" fmla="*/ 0 h 276225"/>
              <a:gd name="connsiteX1" fmla="*/ 1869945 w 1869945"/>
              <a:gd name="connsiteY1" fmla="*/ 0 h 276225"/>
              <a:gd name="connsiteX2" fmla="*/ 1507995 w 1869945"/>
              <a:gd name="connsiteY2" fmla="*/ 266700 h 276225"/>
              <a:gd name="connsiteX3" fmla="*/ 1362074 w 1869945"/>
              <a:gd name="connsiteY3" fmla="*/ 276225 h 276225"/>
              <a:gd name="connsiteX4" fmla="*/ 0 w 1869945"/>
              <a:gd name="connsiteY4" fmla="*/ 0 h 276225"/>
              <a:gd name="connsiteX0" fmla="*/ 0 w 1869945"/>
              <a:gd name="connsiteY0" fmla="*/ 0 h 266700"/>
              <a:gd name="connsiteX1" fmla="*/ 1869945 w 1869945"/>
              <a:gd name="connsiteY1" fmla="*/ 0 h 266700"/>
              <a:gd name="connsiteX2" fmla="*/ 1507995 w 1869945"/>
              <a:gd name="connsiteY2" fmla="*/ 266700 h 266700"/>
              <a:gd name="connsiteX3" fmla="*/ 1266824 w 1869945"/>
              <a:gd name="connsiteY3" fmla="*/ 266700 h 266700"/>
              <a:gd name="connsiteX4" fmla="*/ 0 w 1869945"/>
              <a:gd name="connsiteY4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945" h="266700">
                <a:moveTo>
                  <a:pt x="0" y="0"/>
                </a:moveTo>
                <a:lnTo>
                  <a:pt x="1869945" y="0"/>
                </a:lnTo>
                <a:lnTo>
                  <a:pt x="1507995" y="266700"/>
                </a:lnTo>
                <a:lnTo>
                  <a:pt x="1266824" y="2667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upa 138"/>
          <p:cNvGrpSpPr/>
          <p:nvPr/>
        </p:nvGrpSpPr>
        <p:grpSpPr>
          <a:xfrm>
            <a:off x="4318053" y="820879"/>
            <a:ext cx="4196525" cy="3217460"/>
            <a:chOff x="4318053" y="820879"/>
            <a:chExt cx="4196525" cy="3217460"/>
          </a:xfrm>
        </p:grpSpPr>
        <p:cxnSp>
          <p:nvCxnSpPr>
            <p:cNvPr id="140" name="Elbow Connector 44"/>
            <p:cNvCxnSpPr/>
            <p:nvPr/>
          </p:nvCxnSpPr>
          <p:spPr>
            <a:xfrm flipH="1" flipV="1">
              <a:off x="7315200" y="820879"/>
              <a:ext cx="1199378" cy="3217460"/>
            </a:xfrm>
            <a:prstGeom prst="bentConnector4">
              <a:avLst>
                <a:gd name="adj1" fmla="val -19060"/>
                <a:gd name="adj2" fmla="val 100974"/>
              </a:avLst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Elbow Connector 174"/>
            <p:cNvCxnSpPr>
              <a:stCxn id="166" idx="2"/>
              <a:endCxn id="146" idx="0"/>
            </p:cNvCxnSpPr>
            <p:nvPr/>
          </p:nvCxnSpPr>
          <p:spPr>
            <a:xfrm rot="5400000">
              <a:off x="5805801" y="1076195"/>
              <a:ext cx="854877" cy="1293287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tangle 175"/>
            <p:cNvSpPr/>
            <p:nvPr/>
          </p:nvSpPr>
          <p:spPr>
            <a:xfrm>
              <a:off x="5521212" y="2150277"/>
              <a:ext cx="130766" cy="595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Elbow Connector 176"/>
            <p:cNvCxnSpPr>
              <a:stCxn id="148" idx="2"/>
              <a:endCxn id="164" idx="0"/>
            </p:cNvCxnSpPr>
            <p:nvPr/>
          </p:nvCxnSpPr>
          <p:spPr>
            <a:xfrm rot="5400000">
              <a:off x="4490122" y="2378546"/>
              <a:ext cx="1346221" cy="136376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ectangle 177"/>
            <p:cNvSpPr/>
            <p:nvPr/>
          </p:nvSpPr>
          <p:spPr>
            <a:xfrm>
              <a:off x="5779731" y="2327745"/>
              <a:ext cx="130766" cy="595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Elbow Connector 178"/>
            <p:cNvCxnSpPr>
              <a:stCxn id="154" idx="2"/>
              <a:endCxn id="162" idx="0"/>
            </p:cNvCxnSpPr>
            <p:nvPr/>
          </p:nvCxnSpPr>
          <p:spPr>
            <a:xfrm rot="5400000">
              <a:off x="5951258" y="2724995"/>
              <a:ext cx="662136" cy="9817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79"/>
            <p:cNvSpPr/>
            <p:nvPr/>
          </p:nvSpPr>
          <p:spPr>
            <a:xfrm>
              <a:off x="5984238" y="2337773"/>
              <a:ext cx="130766" cy="595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80"/>
            <p:cNvSpPr/>
            <p:nvPr/>
          </p:nvSpPr>
          <p:spPr>
            <a:xfrm>
              <a:off x="6912413" y="2357531"/>
              <a:ext cx="130766" cy="595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Elbow Connector 181"/>
            <p:cNvCxnSpPr>
              <a:stCxn id="151" idx="2"/>
              <a:endCxn id="160" idx="0"/>
            </p:cNvCxnSpPr>
            <p:nvPr/>
          </p:nvCxnSpPr>
          <p:spPr>
            <a:xfrm rot="16200000" flipH="1">
              <a:off x="6949764" y="2445136"/>
              <a:ext cx="1151907" cy="109584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82"/>
            <p:cNvSpPr txBox="1"/>
            <p:nvPr/>
          </p:nvSpPr>
          <p:spPr>
            <a:xfrm>
              <a:off x="4949116" y="2403695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WR Switch</a:t>
              </a:r>
              <a:endParaRPr lang="en-US" sz="1100" b="1" dirty="0"/>
            </a:p>
          </p:txBody>
        </p:sp>
        <p:pic>
          <p:nvPicPr>
            <p:cNvPr id="154" name="Picture 18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01" t="6842" r="2255" b="81117"/>
            <a:stretch/>
          </p:blipFill>
          <p:spPr>
            <a:xfrm>
              <a:off x="4914093" y="2150277"/>
              <a:ext cx="2834640" cy="292737"/>
            </a:xfrm>
            <a:prstGeom prst="rect">
              <a:avLst/>
            </a:prstGeom>
          </p:spPr>
        </p:pic>
        <p:grpSp>
          <p:nvGrpSpPr>
            <p:cNvPr id="155" name="Grupa 154"/>
            <p:cNvGrpSpPr/>
            <p:nvPr/>
          </p:nvGrpSpPr>
          <p:grpSpPr>
            <a:xfrm>
              <a:off x="6716585" y="990600"/>
              <a:ext cx="326594" cy="304800"/>
              <a:chOff x="6716585" y="990600"/>
              <a:chExt cx="326594" cy="304800"/>
            </a:xfrm>
          </p:grpSpPr>
          <p:sp>
            <p:nvSpPr>
              <p:cNvPr id="166" name="Prostokąt 165"/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7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156" name="Grupa 155"/>
            <p:cNvGrpSpPr/>
            <p:nvPr/>
          </p:nvGrpSpPr>
          <p:grpSpPr>
            <a:xfrm>
              <a:off x="4318053" y="3733539"/>
              <a:ext cx="326594" cy="304800"/>
              <a:chOff x="6716585" y="990600"/>
              <a:chExt cx="326594" cy="304800"/>
            </a:xfrm>
          </p:grpSpPr>
          <p:sp>
            <p:nvSpPr>
              <p:cNvPr id="164" name="Prostokąt 163"/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5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157" name="Grupa 156"/>
            <p:cNvGrpSpPr/>
            <p:nvPr/>
          </p:nvGrpSpPr>
          <p:grpSpPr>
            <a:xfrm>
              <a:off x="6069942" y="3105150"/>
              <a:ext cx="326594" cy="304800"/>
              <a:chOff x="6716585" y="972470"/>
              <a:chExt cx="326594" cy="304800"/>
            </a:xfrm>
          </p:grpSpPr>
          <p:sp>
            <p:nvSpPr>
              <p:cNvPr id="162" name="Prostokąt 161"/>
              <p:cNvSpPr/>
              <p:nvPr/>
            </p:nvSpPr>
            <p:spPr>
              <a:xfrm>
                <a:off x="6716585" y="97247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3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158" name="Grupa 157"/>
            <p:cNvGrpSpPr/>
            <p:nvPr/>
          </p:nvGrpSpPr>
          <p:grpSpPr>
            <a:xfrm>
              <a:off x="7910341" y="3569011"/>
              <a:ext cx="326594" cy="304800"/>
              <a:chOff x="6716585" y="990600"/>
              <a:chExt cx="326594" cy="304800"/>
            </a:xfrm>
          </p:grpSpPr>
          <p:sp>
            <p:nvSpPr>
              <p:cNvPr id="160" name="Prostokąt 159"/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1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095" y="1040828"/>
                <a:ext cx="251489" cy="228600"/>
              </a:xfrm>
              <a:prstGeom prst="rect">
                <a:avLst/>
              </a:prstGeom>
            </p:spPr>
          </p:pic>
        </p:grpSp>
      </p:grpSp>
      <p:grpSp>
        <p:nvGrpSpPr>
          <p:cNvPr id="25" name="Grupa 24"/>
          <p:cNvGrpSpPr/>
          <p:nvPr/>
        </p:nvGrpSpPr>
        <p:grpSpPr>
          <a:xfrm>
            <a:off x="5635682" y="1328761"/>
            <a:ext cx="2476058" cy="2202150"/>
            <a:chOff x="5635682" y="1328761"/>
            <a:chExt cx="2476058" cy="2202150"/>
          </a:xfrm>
        </p:grpSpPr>
        <p:cxnSp>
          <p:nvCxnSpPr>
            <p:cNvPr id="170" name="Elbow Connector 174"/>
            <p:cNvCxnSpPr/>
            <p:nvPr/>
          </p:nvCxnSpPr>
          <p:spPr>
            <a:xfrm rot="5400000">
              <a:off x="5854887" y="1109556"/>
              <a:ext cx="854877" cy="1293287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Elbow Connector 181"/>
            <p:cNvCxnSpPr/>
            <p:nvPr/>
          </p:nvCxnSpPr>
          <p:spPr>
            <a:xfrm rot="16200000" flipH="1">
              <a:off x="6987865" y="2407037"/>
              <a:ext cx="1151907" cy="109584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rostokąt 15"/>
          <p:cNvSpPr/>
          <p:nvPr/>
        </p:nvSpPr>
        <p:spPr>
          <a:xfrm>
            <a:off x="5599124" y="1662588"/>
            <a:ext cx="231258" cy="914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upa 27"/>
          <p:cNvGrpSpPr/>
          <p:nvPr/>
        </p:nvGrpSpPr>
        <p:grpSpPr>
          <a:xfrm>
            <a:off x="6622591" y="1722838"/>
            <a:ext cx="561261" cy="391712"/>
            <a:chOff x="6622591" y="1722838"/>
            <a:chExt cx="561261" cy="391712"/>
          </a:xfrm>
        </p:grpSpPr>
        <p:sp>
          <p:nvSpPr>
            <p:cNvPr id="173" name="Prostokąt 172"/>
            <p:cNvSpPr/>
            <p:nvPr/>
          </p:nvSpPr>
          <p:spPr>
            <a:xfrm>
              <a:off x="6704000" y="1722838"/>
              <a:ext cx="231258" cy="914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upa 26"/>
            <p:cNvGrpSpPr/>
            <p:nvPr/>
          </p:nvGrpSpPr>
          <p:grpSpPr>
            <a:xfrm>
              <a:off x="6622591" y="1833287"/>
              <a:ext cx="561261" cy="281263"/>
              <a:chOff x="6622591" y="1833287"/>
              <a:chExt cx="561261" cy="281263"/>
            </a:xfrm>
          </p:grpSpPr>
          <p:sp>
            <p:nvSpPr>
              <p:cNvPr id="174" name="Prostokąt 17"/>
              <p:cNvSpPr/>
              <p:nvPr/>
            </p:nvSpPr>
            <p:spPr>
              <a:xfrm flipH="1" flipV="1">
                <a:off x="6644816" y="1833287"/>
                <a:ext cx="521417" cy="107939"/>
              </a:xfrm>
              <a:custGeom>
                <a:avLst/>
                <a:gdLst>
                  <a:gd name="connsiteX0" fmla="*/ 0 w 1898520"/>
                  <a:gd name="connsiteY0" fmla="*/ 0 h 152400"/>
                  <a:gd name="connsiteX1" fmla="*/ 1898520 w 1898520"/>
                  <a:gd name="connsiteY1" fmla="*/ 0 h 152400"/>
                  <a:gd name="connsiteX2" fmla="*/ 1898520 w 1898520"/>
                  <a:gd name="connsiteY2" fmla="*/ 152400 h 152400"/>
                  <a:gd name="connsiteX3" fmla="*/ 0 w 1898520"/>
                  <a:gd name="connsiteY3" fmla="*/ 152400 h 152400"/>
                  <a:gd name="connsiteX4" fmla="*/ 0 w 1898520"/>
                  <a:gd name="connsiteY4" fmla="*/ 0 h 152400"/>
                  <a:gd name="connsiteX0" fmla="*/ 0 w 1898520"/>
                  <a:gd name="connsiteY0" fmla="*/ 0 h 219075"/>
                  <a:gd name="connsiteX1" fmla="*/ 1898520 w 1898520"/>
                  <a:gd name="connsiteY1" fmla="*/ 0 h 219075"/>
                  <a:gd name="connsiteX2" fmla="*/ 1898520 w 1898520"/>
                  <a:gd name="connsiteY2" fmla="*/ 152400 h 219075"/>
                  <a:gd name="connsiteX3" fmla="*/ 1276350 w 1898520"/>
                  <a:gd name="connsiteY3" fmla="*/ 219075 h 219075"/>
                  <a:gd name="connsiteX4" fmla="*/ 0 w 1898520"/>
                  <a:gd name="connsiteY4" fmla="*/ 0 h 219075"/>
                  <a:gd name="connsiteX0" fmla="*/ 0 w 1898520"/>
                  <a:gd name="connsiteY0" fmla="*/ 0 h 223837"/>
                  <a:gd name="connsiteX1" fmla="*/ 1898520 w 1898520"/>
                  <a:gd name="connsiteY1" fmla="*/ 0 h 223837"/>
                  <a:gd name="connsiteX2" fmla="*/ 1493708 w 1898520"/>
                  <a:gd name="connsiteY2" fmla="*/ 223837 h 223837"/>
                  <a:gd name="connsiteX3" fmla="*/ 1276350 w 1898520"/>
                  <a:gd name="connsiteY3" fmla="*/ 219075 h 223837"/>
                  <a:gd name="connsiteX4" fmla="*/ 0 w 1898520"/>
                  <a:gd name="connsiteY4" fmla="*/ 0 h 223837"/>
                  <a:gd name="connsiteX0" fmla="*/ 0 w 1855658"/>
                  <a:gd name="connsiteY0" fmla="*/ 42863 h 266700"/>
                  <a:gd name="connsiteX1" fmla="*/ 1855658 w 1855658"/>
                  <a:gd name="connsiteY1" fmla="*/ 0 h 266700"/>
                  <a:gd name="connsiteX2" fmla="*/ 1493708 w 1855658"/>
                  <a:gd name="connsiteY2" fmla="*/ 266700 h 266700"/>
                  <a:gd name="connsiteX3" fmla="*/ 1276350 w 1855658"/>
                  <a:gd name="connsiteY3" fmla="*/ 261938 h 266700"/>
                  <a:gd name="connsiteX4" fmla="*/ 0 w 1855658"/>
                  <a:gd name="connsiteY4" fmla="*/ 42863 h 266700"/>
                  <a:gd name="connsiteX0" fmla="*/ 0 w 1869945"/>
                  <a:gd name="connsiteY0" fmla="*/ 0 h 266700"/>
                  <a:gd name="connsiteX1" fmla="*/ 1869945 w 1869945"/>
                  <a:gd name="connsiteY1" fmla="*/ 0 h 266700"/>
                  <a:gd name="connsiteX2" fmla="*/ 1507995 w 1869945"/>
                  <a:gd name="connsiteY2" fmla="*/ 266700 h 266700"/>
                  <a:gd name="connsiteX3" fmla="*/ 1290637 w 1869945"/>
                  <a:gd name="connsiteY3" fmla="*/ 261938 h 266700"/>
                  <a:gd name="connsiteX4" fmla="*/ 0 w 1869945"/>
                  <a:gd name="connsiteY4" fmla="*/ 0 h 266700"/>
                  <a:gd name="connsiteX0" fmla="*/ 0 w 1869945"/>
                  <a:gd name="connsiteY0" fmla="*/ 0 h 276225"/>
                  <a:gd name="connsiteX1" fmla="*/ 1869945 w 1869945"/>
                  <a:gd name="connsiteY1" fmla="*/ 0 h 276225"/>
                  <a:gd name="connsiteX2" fmla="*/ 1507995 w 1869945"/>
                  <a:gd name="connsiteY2" fmla="*/ 266700 h 276225"/>
                  <a:gd name="connsiteX3" fmla="*/ 1362074 w 1869945"/>
                  <a:gd name="connsiteY3" fmla="*/ 276225 h 276225"/>
                  <a:gd name="connsiteX4" fmla="*/ 0 w 1869945"/>
                  <a:gd name="connsiteY4" fmla="*/ 0 h 276225"/>
                  <a:gd name="connsiteX0" fmla="*/ 0 w 1869945"/>
                  <a:gd name="connsiteY0" fmla="*/ 0 h 266700"/>
                  <a:gd name="connsiteX1" fmla="*/ 1869945 w 1869945"/>
                  <a:gd name="connsiteY1" fmla="*/ 0 h 266700"/>
                  <a:gd name="connsiteX2" fmla="*/ 1507995 w 1869945"/>
                  <a:gd name="connsiteY2" fmla="*/ 266700 h 266700"/>
                  <a:gd name="connsiteX3" fmla="*/ 1266824 w 1869945"/>
                  <a:gd name="connsiteY3" fmla="*/ 266700 h 266700"/>
                  <a:gd name="connsiteX4" fmla="*/ 0 w 1869945"/>
                  <a:gd name="connsiteY4" fmla="*/ 0 h 266700"/>
                  <a:gd name="connsiteX0" fmla="*/ 0 w 1592238"/>
                  <a:gd name="connsiteY0" fmla="*/ 89847 h 356547"/>
                  <a:gd name="connsiteX1" fmla="*/ 1592238 w 1592238"/>
                  <a:gd name="connsiteY1" fmla="*/ 0 h 356547"/>
                  <a:gd name="connsiteX2" fmla="*/ 1507995 w 1592238"/>
                  <a:gd name="connsiteY2" fmla="*/ 356547 h 356547"/>
                  <a:gd name="connsiteX3" fmla="*/ 1266824 w 1592238"/>
                  <a:gd name="connsiteY3" fmla="*/ 356547 h 356547"/>
                  <a:gd name="connsiteX4" fmla="*/ 0 w 1592238"/>
                  <a:gd name="connsiteY4" fmla="*/ 89847 h 356547"/>
                  <a:gd name="connsiteX0" fmla="*/ 0 w 562692"/>
                  <a:gd name="connsiteY0" fmla="*/ 0 h 379011"/>
                  <a:gd name="connsiteX1" fmla="*/ 562692 w 562692"/>
                  <a:gd name="connsiteY1" fmla="*/ 22464 h 379011"/>
                  <a:gd name="connsiteX2" fmla="*/ 478449 w 562692"/>
                  <a:gd name="connsiteY2" fmla="*/ 379011 h 379011"/>
                  <a:gd name="connsiteX3" fmla="*/ 237278 w 562692"/>
                  <a:gd name="connsiteY3" fmla="*/ 379011 h 379011"/>
                  <a:gd name="connsiteX4" fmla="*/ 0 w 562692"/>
                  <a:gd name="connsiteY4" fmla="*/ 0 h 379011"/>
                  <a:gd name="connsiteX0" fmla="*/ 0 w 534117"/>
                  <a:gd name="connsiteY0" fmla="*/ 0 h 389540"/>
                  <a:gd name="connsiteX1" fmla="*/ 534117 w 534117"/>
                  <a:gd name="connsiteY1" fmla="*/ 32993 h 389540"/>
                  <a:gd name="connsiteX2" fmla="*/ 449874 w 534117"/>
                  <a:gd name="connsiteY2" fmla="*/ 389540 h 389540"/>
                  <a:gd name="connsiteX3" fmla="*/ 208703 w 534117"/>
                  <a:gd name="connsiteY3" fmla="*/ 389540 h 389540"/>
                  <a:gd name="connsiteX4" fmla="*/ 0 w 534117"/>
                  <a:gd name="connsiteY4" fmla="*/ 0 h 389540"/>
                  <a:gd name="connsiteX0" fmla="*/ 0 w 511892"/>
                  <a:gd name="connsiteY0" fmla="*/ 0 h 389540"/>
                  <a:gd name="connsiteX1" fmla="*/ 511892 w 511892"/>
                  <a:gd name="connsiteY1" fmla="*/ 11935 h 389540"/>
                  <a:gd name="connsiteX2" fmla="*/ 449874 w 511892"/>
                  <a:gd name="connsiteY2" fmla="*/ 389540 h 389540"/>
                  <a:gd name="connsiteX3" fmla="*/ 208703 w 511892"/>
                  <a:gd name="connsiteY3" fmla="*/ 389540 h 389540"/>
                  <a:gd name="connsiteX4" fmla="*/ 0 w 511892"/>
                  <a:gd name="connsiteY4" fmla="*/ 0 h 389540"/>
                  <a:gd name="connsiteX0" fmla="*/ 0 w 521417"/>
                  <a:gd name="connsiteY0" fmla="*/ 0 h 379011"/>
                  <a:gd name="connsiteX1" fmla="*/ 521417 w 521417"/>
                  <a:gd name="connsiteY1" fmla="*/ 1406 h 379011"/>
                  <a:gd name="connsiteX2" fmla="*/ 459399 w 521417"/>
                  <a:gd name="connsiteY2" fmla="*/ 379011 h 379011"/>
                  <a:gd name="connsiteX3" fmla="*/ 218228 w 521417"/>
                  <a:gd name="connsiteY3" fmla="*/ 379011 h 379011"/>
                  <a:gd name="connsiteX4" fmla="*/ 0 w 521417"/>
                  <a:gd name="connsiteY4" fmla="*/ 0 h 379011"/>
                  <a:gd name="connsiteX0" fmla="*/ 0 w 521417"/>
                  <a:gd name="connsiteY0" fmla="*/ 0 h 379011"/>
                  <a:gd name="connsiteX1" fmla="*/ 521417 w 521417"/>
                  <a:gd name="connsiteY1" fmla="*/ 1406 h 379011"/>
                  <a:gd name="connsiteX2" fmla="*/ 462574 w 521417"/>
                  <a:gd name="connsiteY2" fmla="*/ 294778 h 379011"/>
                  <a:gd name="connsiteX3" fmla="*/ 218228 w 521417"/>
                  <a:gd name="connsiteY3" fmla="*/ 379011 h 379011"/>
                  <a:gd name="connsiteX4" fmla="*/ 0 w 521417"/>
                  <a:gd name="connsiteY4" fmla="*/ 0 h 379011"/>
                  <a:gd name="connsiteX0" fmla="*/ 0 w 521417"/>
                  <a:gd name="connsiteY0" fmla="*/ 0 h 347424"/>
                  <a:gd name="connsiteX1" fmla="*/ 521417 w 521417"/>
                  <a:gd name="connsiteY1" fmla="*/ 1406 h 347424"/>
                  <a:gd name="connsiteX2" fmla="*/ 462574 w 521417"/>
                  <a:gd name="connsiteY2" fmla="*/ 294778 h 347424"/>
                  <a:gd name="connsiteX3" fmla="*/ 237278 w 521417"/>
                  <a:gd name="connsiteY3" fmla="*/ 347424 h 347424"/>
                  <a:gd name="connsiteX4" fmla="*/ 0 w 521417"/>
                  <a:gd name="connsiteY4" fmla="*/ 0 h 347424"/>
                  <a:gd name="connsiteX0" fmla="*/ 0 w 521417"/>
                  <a:gd name="connsiteY0" fmla="*/ 0 h 357953"/>
                  <a:gd name="connsiteX1" fmla="*/ 521417 w 521417"/>
                  <a:gd name="connsiteY1" fmla="*/ 1406 h 357953"/>
                  <a:gd name="connsiteX2" fmla="*/ 462574 w 521417"/>
                  <a:gd name="connsiteY2" fmla="*/ 357953 h 357953"/>
                  <a:gd name="connsiteX3" fmla="*/ 237278 w 521417"/>
                  <a:gd name="connsiteY3" fmla="*/ 347424 h 357953"/>
                  <a:gd name="connsiteX4" fmla="*/ 0 w 521417"/>
                  <a:gd name="connsiteY4" fmla="*/ 0 h 357953"/>
                  <a:gd name="connsiteX0" fmla="*/ 0 w 521417"/>
                  <a:gd name="connsiteY0" fmla="*/ 0 h 357953"/>
                  <a:gd name="connsiteX1" fmla="*/ 521417 w 521417"/>
                  <a:gd name="connsiteY1" fmla="*/ 1406 h 357953"/>
                  <a:gd name="connsiteX2" fmla="*/ 462574 w 521417"/>
                  <a:gd name="connsiteY2" fmla="*/ 357953 h 357953"/>
                  <a:gd name="connsiteX3" fmla="*/ 237278 w 521417"/>
                  <a:gd name="connsiteY3" fmla="*/ 347424 h 357953"/>
                  <a:gd name="connsiteX4" fmla="*/ 0 w 521417"/>
                  <a:gd name="connsiteY4" fmla="*/ 0 h 357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417" h="357953">
                    <a:moveTo>
                      <a:pt x="0" y="0"/>
                    </a:moveTo>
                    <a:lnTo>
                      <a:pt x="521417" y="1406"/>
                    </a:lnTo>
                    <a:lnTo>
                      <a:pt x="462574" y="357953"/>
                    </a:lnTo>
                    <a:lnTo>
                      <a:pt x="237278" y="3474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Prostokąt 25"/>
              <p:cNvSpPr/>
              <p:nvPr/>
            </p:nvSpPr>
            <p:spPr>
              <a:xfrm>
                <a:off x="6622591" y="1941226"/>
                <a:ext cx="281346" cy="1733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dirty="0" smtClean="0"/>
                  <a:t>CTRL</a:t>
                </a:r>
                <a:endParaRPr lang="en-US" sz="1000" dirty="0"/>
              </a:p>
            </p:txBody>
          </p:sp>
          <p:sp>
            <p:nvSpPr>
              <p:cNvPr id="177" name="Prostokąt 176"/>
              <p:cNvSpPr/>
              <p:nvPr/>
            </p:nvSpPr>
            <p:spPr>
              <a:xfrm>
                <a:off x="6902506" y="1941226"/>
                <a:ext cx="281346" cy="1733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 dirty="0" smtClean="0"/>
                  <a:t>I</a:t>
                </a:r>
                <a:endParaRPr lang="en-US" sz="1000" b="1" dirty="0"/>
              </a:p>
            </p:txBody>
          </p:sp>
        </p:grpSp>
      </p:grpSp>
      <p:sp>
        <p:nvSpPr>
          <p:cNvPr id="181" name="pole tekstowe 180"/>
          <p:cNvSpPr txBox="1"/>
          <p:nvPr/>
        </p:nvSpPr>
        <p:spPr>
          <a:xfrm>
            <a:off x="4267200" y="974232"/>
            <a:ext cx="1877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Payload of Ethernet Frame</a:t>
            </a:r>
            <a:endParaRPr lang="en-US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86850" r="34842"/>
          <a:stretch/>
        </p:blipFill>
        <p:spPr>
          <a:xfrm flipV="1">
            <a:off x="6546720" y="587843"/>
            <a:ext cx="890027" cy="657329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5" r="26667"/>
          <a:stretch/>
        </p:blipFill>
        <p:spPr>
          <a:xfrm flipV="1">
            <a:off x="5670843" y="3811132"/>
            <a:ext cx="1089163" cy="665617"/>
          </a:xfrm>
          <a:prstGeom prst="rect">
            <a:avLst/>
          </a:prstGeom>
        </p:spPr>
      </p:pic>
      <p:grpSp>
        <p:nvGrpSpPr>
          <p:cNvPr id="37" name="Group 35"/>
          <p:cNvGrpSpPr/>
          <p:nvPr/>
        </p:nvGrpSpPr>
        <p:grpSpPr>
          <a:xfrm>
            <a:off x="7639614" y="3867150"/>
            <a:ext cx="874964" cy="456505"/>
            <a:chOff x="6182280" y="5681142"/>
            <a:chExt cx="1618695" cy="784108"/>
          </a:xfrm>
        </p:grpSpPr>
        <p:sp>
          <p:nvSpPr>
            <p:cNvPr id="38" name="Cube 36"/>
            <p:cNvSpPr/>
            <p:nvPr/>
          </p:nvSpPr>
          <p:spPr>
            <a:xfrm>
              <a:off x="6182280" y="5681142"/>
              <a:ext cx="1618695" cy="784108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7"/>
            <p:cNvSpPr/>
            <p:nvPr/>
          </p:nvSpPr>
          <p:spPr>
            <a:xfrm>
              <a:off x="6925346" y="6019800"/>
              <a:ext cx="542254" cy="3365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c 38"/>
            <p:cNvSpPr/>
            <p:nvPr/>
          </p:nvSpPr>
          <p:spPr>
            <a:xfrm>
              <a:off x="7010400" y="6095999"/>
              <a:ext cx="381000" cy="369251"/>
            </a:xfrm>
            <a:prstGeom prst="arc">
              <a:avLst>
                <a:gd name="adj1" fmla="val 10767061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39"/>
            <p:cNvCxnSpPr/>
            <p:nvPr/>
          </p:nvCxnSpPr>
          <p:spPr>
            <a:xfrm>
              <a:off x="7010400" y="6095999"/>
              <a:ext cx="186073" cy="184625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0"/>
            <p:cNvSpPr txBox="1"/>
            <p:nvPr/>
          </p:nvSpPr>
          <p:spPr>
            <a:xfrm>
              <a:off x="7361718" y="5931469"/>
              <a:ext cx="211764" cy="272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100" dirty="0" smtClean="0"/>
                <a:t>V</a:t>
              </a:r>
              <a:endParaRPr lang="en-US" dirty="0"/>
            </a:p>
          </p:txBody>
        </p:sp>
        <p:sp>
          <p:nvSpPr>
            <p:cNvPr id="43" name="Donut 41"/>
            <p:cNvSpPr/>
            <p:nvPr/>
          </p:nvSpPr>
          <p:spPr>
            <a:xfrm>
              <a:off x="6286103" y="6143626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Donut 42"/>
            <p:cNvSpPr/>
            <p:nvPr/>
          </p:nvSpPr>
          <p:spPr>
            <a:xfrm>
              <a:off x="6536552" y="6143625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Box 43"/>
          <p:cNvSpPr txBox="1"/>
          <p:nvPr/>
        </p:nvSpPr>
        <p:spPr>
          <a:xfrm>
            <a:off x="7533165" y="4481576"/>
            <a:ext cx="108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</a:t>
            </a:r>
            <a:r>
              <a:rPr lang="pl-PL" dirty="0" smtClean="0"/>
              <a:t>ower </a:t>
            </a:r>
          </a:p>
          <a:p>
            <a:pPr algn="ctr"/>
            <a:r>
              <a:rPr lang="en-US" dirty="0" smtClean="0"/>
              <a:t>converter</a:t>
            </a:r>
            <a:endParaRPr lang="pl-PL" dirty="0" smtClean="0"/>
          </a:p>
        </p:txBody>
      </p:sp>
      <p:sp>
        <p:nvSpPr>
          <p:cNvPr id="47" name="TextBox 151"/>
          <p:cNvSpPr txBox="1"/>
          <p:nvPr/>
        </p:nvSpPr>
        <p:spPr>
          <a:xfrm>
            <a:off x="6441872" y="240030"/>
            <a:ext cx="6447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 (t)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49" name="Straight Arrow Connector 160"/>
          <p:cNvCxnSpPr/>
          <p:nvPr/>
        </p:nvCxnSpPr>
        <p:spPr>
          <a:xfrm>
            <a:off x="5574661" y="3714749"/>
            <a:ext cx="1342683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61"/>
          <p:cNvSpPr txBox="1"/>
          <p:nvPr/>
        </p:nvSpPr>
        <p:spPr>
          <a:xfrm>
            <a:off x="5791200" y="3345418"/>
            <a:ext cx="7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f</a:t>
            </a:r>
            <a:r>
              <a:rPr lang="en-US" b="1" baseline="-25000" dirty="0" smtClean="0">
                <a:solidFill>
                  <a:srgbClr val="0070C0"/>
                </a:solidFill>
              </a:rPr>
              <a:t>rev </a:t>
            </a:r>
            <a:r>
              <a:rPr lang="en-US" b="1" dirty="0">
                <a:solidFill>
                  <a:srgbClr val="0070C0"/>
                </a:solidFill>
              </a:rPr>
              <a:t>(t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6" name="TextBox 13"/>
          <p:cNvSpPr txBox="1"/>
          <p:nvPr/>
        </p:nvSpPr>
        <p:spPr>
          <a:xfrm>
            <a:off x="5437876" y="4497169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Accelerating </a:t>
            </a:r>
            <a:endParaRPr lang="pl-PL" dirty="0" smtClean="0"/>
          </a:p>
          <a:p>
            <a:pPr algn="ctr"/>
            <a:r>
              <a:rPr lang="en-US" dirty="0" smtClean="0"/>
              <a:t>RF </a:t>
            </a:r>
            <a:r>
              <a:rPr lang="pl-PL" dirty="0" smtClean="0"/>
              <a:t>c</a:t>
            </a:r>
            <a:r>
              <a:rPr lang="en-US" dirty="0" smtClean="0"/>
              <a:t>avity</a:t>
            </a:r>
          </a:p>
        </p:txBody>
      </p:sp>
      <p:grpSp>
        <p:nvGrpSpPr>
          <p:cNvPr id="141" name="Group 24"/>
          <p:cNvGrpSpPr/>
          <p:nvPr/>
        </p:nvGrpSpPr>
        <p:grpSpPr>
          <a:xfrm>
            <a:off x="6880251" y="762000"/>
            <a:ext cx="176638" cy="176638"/>
            <a:chOff x="5181600" y="5486400"/>
            <a:chExt cx="457200" cy="457200"/>
          </a:xfrm>
        </p:grpSpPr>
        <p:sp>
          <p:nvSpPr>
            <p:cNvPr id="142" name="Oval 21"/>
            <p:cNvSpPr/>
            <p:nvPr/>
          </p:nvSpPr>
          <p:spPr>
            <a:xfrm>
              <a:off x="5181600" y="54864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22"/>
            <p:cNvSpPr/>
            <p:nvPr/>
          </p:nvSpPr>
          <p:spPr>
            <a:xfrm>
              <a:off x="5337823" y="5638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4" name="Elbow Connector 44"/>
          <p:cNvCxnSpPr>
            <a:stCxn id="38" idx="5"/>
          </p:cNvCxnSpPr>
          <p:nvPr/>
        </p:nvCxnSpPr>
        <p:spPr>
          <a:xfrm flipH="1" flipV="1">
            <a:off x="7315200" y="820879"/>
            <a:ext cx="1199378" cy="3217460"/>
          </a:xfrm>
          <a:prstGeom prst="bentConnector4">
            <a:avLst>
              <a:gd name="adj1" fmla="val -19060"/>
              <a:gd name="adj2" fmla="val 100974"/>
            </a:avLst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15"/>
          <p:cNvSpPr txBox="1"/>
          <p:nvPr/>
        </p:nvSpPr>
        <p:spPr>
          <a:xfrm>
            <a:off x="6975724" y="101530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Bending</a:t>
            </a:r>
          </a:p>
          <a:p>
            <a:pPr algn="ctr"/>
            <a:r>
              <a:rPr lang="pl-PL" dirty="0" smtClean="0"/>
              <a:t>m</a:t>
            </a:r>
            <a:r>
              <a:rPr lang="en-US" dirty="0" smtClean="0"/>
              <a:t>agnet</a:t>
            </a:r>
            <a:endParaRPr lang="pl-PL" dirty="0" smtClean="0"/>
          </a:p>
        </p:txBody>
      </p:sp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data transfer over WR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Content Placeholder 2"/>
          <p:cNvSpPr txBox="1">
            <a:spLocks/>
          </p:cNvSpPr>
          <p:nvPr/>
        </p:nvSpPr>
        <p:spPr>
          <a:xfrm>
            <a:off x="171056" y="895350"/>
            <a:ext cx="5266820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0" name="Picture 60" descr="http://www.liv.ac.uk/science_eng_images/physics/hep/BeamInjec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81826"/>
            <a:ext cx="774840" cy="49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" name="TextBox 29"/>
          <p:cNvSpPr txBox="1"/>
          <p:nvPr/>
        </p:nvSpPr>
        <p:spPr>
          <a:xfrm>
            <a:off x="3857301" y="4497910"/>
            <a:ext cx="1248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B</a:t>
            </a:r>
            <a:r>
              <a:rPr lang="en-US" dirty="0" smtClean="0"/>
              <a:t>eam 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en-US" dirty="0" smtClean="0"/>
              <a:t>nst. </a:t>
            </a:r>
          </a:p>
          <a:p>
            <a:pPr algn="ctr"/>
            <a:r>
              <a:rPr lang="en-US" dirty="0" smtClean="0"/>
              <a:t>Diagnostics</a:t>
            </a:r>
          </a:p>
        </p:txBody>
      </p:sp>
      <p:sp>
        <p:nvSpPr>
          <p:cNvPr id="130" name="Prostokąt 129"/>
          <p:cNvSpPr/>
          <p:nvPr/>
        </p:nvSpPr>
        <p:spPr>
          <a:xfrm>
            <a:off x="8305800" y="2142153"/>
            <a:ext cx="5229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 (Tekst podstawowy)"/>
                <a:cs typeface="Times New Roman" pitchFamily="18" charset="0"/>
              </a:rPr>
              <a:t>I(t) </a:t>
            </a:r>
            <a:endParaRPr lang="en-US" sz="1600" dirty="0">
              <a:latin typeface="Calibri (Tekst podstawowy)"/>
            </a:endParaRPr>
          </a:p>
        </p:txBody>
      </p:sp>
      <p:sp>
        <p:nvSpPr>
          <p:cNvPr id="131" name="Content Placeholder 2"/>
          <p:cNvSpPr txBox="1">
            <a:spLocks/>
          </p:cNvSpPr>
          <p:nvPr/>
        </p:nvSpPr>
        <p:spPr>
          <a:xfrm>
            <a:off x="171056" y="693435"/>
            <a:ext cx="5606572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ClrTx/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Digitally distributes 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absolute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values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of B and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Bdot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Ethernet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frames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Distributes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simultaneously B from different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sources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(old B, measured B, simulated B, synthesized B)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Provides additional control information (C0, marker)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Supports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resolution down to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0.0001G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Allows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rates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&gt;500kHz and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infinitely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fast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ramps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Deterministic &amp; guarantees max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latency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of 10us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Provides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extensive diagnostics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Provides flexibility and scalability </a:t>
            </a:r>
          </a:p>
          <a:p>
            <a:pPr marL="448945" lvl="1" indent="-174625">
              <a:buClrTx/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I(t)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sent back for model analysis</a:t>
            </a:r>
          </a:p>
          <a:p>
            <a:pPr marL="448945" lvl="1" indent="-174625">
              <a:buClrTx/>
              <a:buFont typeface="Arial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I(t)</a:t>
            </a: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exchanged internally for Pole Face </a:t>
            </a:r>
            <a:b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Winding (PFW) of Power Converters</a:t>
            </a: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8945" lvl="1" indent="-174625">
              <a:buClrTx/>
              <a:buFont typeface="Arial" pitchFamily="34" charset="0"/>
              <a:buChar char="•"/>
            </a:pPr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8945" lvl="1" indent="-174625">
              <a:buClrTx/>
              <a:buFont typeface="Arial" pitchFamily="34" charset="0"/>
              <a:buChar char="•"/>
            </a:pPr>
            <a:endParaRPr lang="pl-PL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2" name="Tabela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985802"/>
              </p:ext>
            </p:extLst>
          </p:nvPr>
        </p:nvGraphicFramePr>
        <p:xfrm>
          <a:off x="4321683" y="1202832"/>
          <a:ext cx="1883210" cy="208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30"/>
                <a:gridCol w="269030"/>
                <a:gridCol w="269030"/>
                <a:gridCol w="269030"/>
                <a:gridCol w="269030"/>
                <a:gridCol w="269030"/>
                <a:gridCol w="269030"/>
              </a:tblGrid>
              <a:tr h="208111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CTRL</a:t>
                      </a:r>
                      <a:endParaRPr lang="en-US" sz="900" b="0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B</a:t>
                      </a:r>
                      <a:endParaRPr lang="en-US" sz="900" b="1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 smtClean="0"/>
                        <a:t>Bdot</a:t>
                      </a:r>
                      <a:endParaRPr lang="en-US" sz="900" b="0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 smtClean="0"/>
                        <a:t>oldB</a:t>
                      </a:r>
                      <a:endParaRPr lang="en-US" sz="900" b="0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 smtClean="0"/>
                        <a:t>meaB</a:t>
                      </a:r>
                      <a:endParaRPr lang="en-US" sz="900" b="0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 smtClean="0"/>
                        <a:t>simB</a:t>
                      </a:r>
                      <a:endParaRPr lang="en-US" sz="900" b="0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 smtClean="0"/>
                        <a:t>synB</a:t>
                      </a:r>
                      <a:endParaRPr lang="en-US" sz="900" b="0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8" name="Prostokąt 17"/>
          <p:cNvSpPr/>
          <p:nvPr/>
        </p:nvSpPr>
        <p:spPr>
          <a:xfrm>
            <a:off x="4322539" y="1396493"/>
            <a:ext cx="1869945" cy="252413"/>
          </a:xfrm>
          <a:custGeom>
            <a:avLst/>
            <a:gdLst>
              <a:gd name="connsiteX0" fmla="*/ 0 w 1898520"/>
              <a:gd name="connsiteY0" fmla="*/ 0 h 152400"/>
              <a:gd name="connsiteX1" fmla="*/ 1898520 w 1898520"/>
              <a:gd name="connsiteY1" fmla="*/ 0 h 152400"/>
              <a:gd name="connsiteX2" fmla="*/ 1898520 w 1898520"/>
              <a:gd name="connsiteY2" fmla="*/ 152400 h 152400"/>
              <a:gd name="connsiteX3" fmla="*/ 0 w 1898520"/>
              <a:gd name="connsiteY3" fmla="*/ 152400 h 152400"/>
              <a:gd name="connsiteX4" fmla="*/ 0 w 1898520"/>
              <a:gd name="connsiteY4" fmla="*/ 0 h 152400"/>
              <a:gd name="connsiteX0" fmla="*/ 0 w 1898520"/>
              <a:gd name="connsiteY0" fmla="*/ 0 h 219075"/>
              <a:gd name="connsiteX1" fmla="*/ 1898520 w 1898520"/>
              <a:gd name="connsiteY1" fmla="*/ 0 h 219075"/>
              <a:gd name="connsiteX2" fmla="*/ 1898520 w 1898520"/>
              <a:gd name="connsiteY2" fmla="*/ 152400 h 219075"/>
              <a:gd name="connsiteX3" fmla="*/ 1276350 w 1898520"/>
              <a:gd name="connsiteY3" fmla="*/ 219075 h 219075"/>
              <a:gd name="connsiteX4" fmla="*/ 0 w 1898520"/>
              <a:gd name="connsiteY4" fmla="*/ 0 h 219075"/>
              <a:gd name="connsiteX0" fmla="*/ 0 w 1898520"/>
              <a:gd name="connsiteY0" fmla="*/ 0 h 223837"/>
              <a:gd name="connsiteX1" fmla="*/ 1898520 w 1898520"/>
              <a:gd name="connsiteY1" fmla="*/ 0 h 223837"/>
              <a:gd name="connsiteX2" fmla="*/ 1493708 w 1898520"/>
              <a:gd name="connsiteY2" fmla="*/ 223837 h 223837"/>
              <a:gd name="connsiteX3" fmla="*/ 1276350 w 1898520"/>
              <a:gd name="connsiteY3" fmla="*/ 219075 h 223837"/>
              <a:gd name="connsiteX4" fmla="*/ 0 w 1898520"/>
              <a:gd name="connsiteY4" fmla="*/ 0 h 223837"/>
              <a:gd name="connsiteX0" fmla="*/ 0 w 1855658"/>
              <a:gd name="connsiteY0" fmla="*/ 42863 h 266700"/>
              <a:gd name="connsiteX1" fmla="*/ 1855658 w 1855658"/>
              <a:gd name="connsiteY1" fmla="*/ 0 h 266700"/>
              <a:gd name="connsiteX2" fmla="*/ 1493708 w 1855658"/>
              <a:gd name="connsiteY2" fmla="*/ 266700 h 266700"/>
              <a:gd name="connsiteX3" fmla="*/ 1276350 w 1855658"/>
              <a:gd name="connsiteY3" fmla="*/ 261938 h 266700"/>
              <a:gd name="connsiteX4" fmla="*/ 0 w 1855658"/>
              <a:gd name="connsiteY4" fmla="*/ 42863 h 266700"/>
              <a:gd name="connsiteX0" fmla="*/ 0 w 1869945"/>
              <a:gd name="connsiteY0" fmla="*/ 0 h 266700"/>
              <a:gd name="connsiteX1" fmla="*/ 1869945 w 1869945"/>
              <a:gd name="connsiteY1" fmla="*/ 0 h 266700"/>
              <a:gd name="connsiteX2" fmla="*/ 1507995 w 1869945"/>
              <a:gd name="connsiteY2" fmla="*/ 266700 h 266700"/>
              <a:gd name="connsiteX3" fmla="*/ 1290637 w 1869945"/>
              <a:gd name="connsiteY3" fmla="*/ 261938 h 266700"/>
              <a:gd name="connsiteX4" fmla="*/ 0 w 1869945"/>
              <a:gd name="connsiteY4" fmla="*/ 0 h 266700"/>
              <a:gd name="connsiteX0" fmla="*/ 0 w 1869945"/>
              <a:gd name="connsiteY0" fmla="*/ 0 h 276225"/>
              <a:gd name="connsiteX1" fmla="*/ 1869945 w 1869945"/>
              <a:gd name="connsiteY1" fmla="*/ 0 h 276225"/>
              <a:gd name="connsiteX2" fmla="*/ 1507995 w 1869945"/>
              <a:gd name="connsiteY2" fmla="*/ 266700 h 276225"/>
              <a:gd name="connsiteX3" fmla="*/ 1362074 w 1869945"/>
              <a:gd name="connsiteY3" fmla="*/ 276225 h 276225"/>
              <a:gd name="connsiteX4" fmla="*/ 0 w 1869945"/>
              <a:gd name="connsiteY4" fmla="*/ 0 h 276225"/>
              <a:gd name="connsiteX0" fmla="*/ 0 w 1869945"/>
              <a:gd name="connsiteY0" fmla="*/ 0 h 266700"/>
              <a:gd name="connsiteX1" fmla="*/ 1869945 w 1869945"/>
              <a:gd name="connsiteY1" fmla="*/ 0 h 266700"/>
              <a:gd name="connsiteX2" fmla="*/ 1507995 w 1869945"/>
              <a:gd name="connsiteY2" fmla="*/ 266700 h 266700"/>
              <a:gd name="connsiteX3" fmla="*/ 1266824 w 1869945"/>
              <a:gd name="connsiteY3" fmla="*/ 266700 h 266700"/>
              <a:gd name="connsiteX4" fmla="*/ 0 w 1869945"/>
              <a:gd name="connsiteY4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945" h="266700">
                <a:moveTo>
                  <a:pt x="0" y="0"/>
                </a:moveTo>
                <a:lnTo>
                  <a:pt x="1869945" y="0"/>
                </a:lnTo>
                <a:lnTo>
                  <a:pt x="1507995" y="266700"/>
                </a:lnTo>
                <a:lnTo>
                  <a:pt x="1266824" y="2667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upa 138"/>
          <p:cNvGrpSpPr/>
          <p:nvPr/>
        </p:nvGrpSpPr>
        <p:grpSpPr>
          <a:xfrm>
            <a:off x="4318053" y="820879"/>
            <a:ext cx="4196525" cy="3217460"/>
            <a:chOff x="4318053" y="820879"/>
            <a:chExt cx="4196525" cy="3217460"/>
          </a:xfrm>
        </p:grpSpPr>
        <p:cxnSp>
          <p:nvCxnSpPr>
            <p:cNvPr id="140" name="Elbow Connector 44"/>
            <p:cNvCxnSpPr/>
            <p:nvPr/>
          </p:nvCxnSpPr>
          <p:spPr>
            <a:xfrm flipH="1" flipV="1">
              <a:off x="7315200" y="820879"/>
              <a:ext cx="1199378" cy="3217460"/>
            </a:xfrm>
            <a:prstGeom prst="bentConnector4">
              <a:avLst>
                <a:gd name="adj1" fmla="val -19060"/>
                <a:gd name="adj2" fmla="val 100974"/>
              </a:avLst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Elbow Connector 174"/>
            <p:cNvCxnSpPr>
              <a:stCxn id="166" idx="2"/>
              <a:endCxn id="146" idx="0"/>
            </p:cNvCxnSpPr>
            <p:nvPr/>
          </p:nvCxnSpPr>
          <p:spPr>
            <a:xfrm rot="5400000">
              <a:off x="5805801" y="1076195"/>
              <a:ext cx="854877" cy="1293287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tangle 175"/>
            <p:cNvSpPr/>
            <p:nvPr/>
          </p:nvSpPr>
          <p:spPr>
            <a:xfrm>
              <a:off x="5521212" y="2150277"/>
              <a:ext cx="130766" cy="595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Elbow Connector 176"/>
            <p:cNvCxnSpPr>
              <a:stCxn id="148" idx="2"/>
              <a:endCxn id="164" idx="0"/>
            </p:cNvCxnSpPr>
            <p:nvPr/>
          </p:nvCxnSpPr>
          <p:spPr>
            <a:xfrm rot="5400000">
              <a:off x="4490122" y="2378546"/>
              <a:ext cx="1346221" cy="136376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ectangle 177"/>
            <p:cNvSpPr/>
            <p:nvPr/>
          </p:nvSpPr>
          <p:spPr>
            <a:xfrm>
              <a:off x="5779731" y="2327745"/>
              <a:ext cx="130766" cy="595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Elbow Connector 178"/>
            <p:cNvCxnSpPr>
              <a:stCxn id="154" idx="2"/>
              <a:endCxn id="162" idx="0"/>
            </p:cNvCxnSpPr>
            <p:nvPr/>
          </p:nvCxnSpPr>
          <p:spPr>
            <a:xfrm rot="5400000">
              <a:off x="5951258" y="2724995"/>
              <a:ext cx="662136" cy="9817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79"/>
            <p:cNvSpPr/>
            <p:nvPr/>
          </p:nvSpPr>
          <p:spPr>
            <a:xfrm>
              <a:off x="5984238" y="2337773"/>
              <a:ext cx="130766" cy="595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80"/>
            <p:cNvSpPr/>
            <p:nvPr/>
          </p:nvSpPr>
          <p:spPr>
            <a:xfrm>
              <a:off x="6912413" y="2357531"/>
              <a:ext cx="130766" cy="595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Elbow Connector 181"/>
            <p:cNvCxnSpPr>
              <a:stCxn id="151" idx="2"/>
              <a:endCxn id="160" idx="0"/>
            </p:cNvCxnSpPr>
            <p:nvPr/>
          </p:nvCxnSpPr>
          <p:spPr>
            <a:xfrm rot="16200000" flipH="1">
              <a:off x="6949764" y="2445136"/>
              <a:ext cx="1151907" cy="109584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82"/>
            <p:cNvSpPr txBox="1"/>
            <p:nvPr/>
          </p:nvSpPr>
          <p:spPr>
            <a:xfrm>
              <a:off x="4949116" y="2403695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WR Switch</a:t>
              </a:r>
              <a:endParaRPr lang="en-US" sz="1100" b="1" dirty="0"/>
            </a:p>
          </p:txBody>
        </p:sp>
        <p:pic>
          <p:nvPicPr>
            <p:cNvPr id="154" name="Picture 18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01" t="6842" r="2255" b="81117"/>
            <a:stretch/>
          </p:blipFill>
          <p:spPr>
            <a:xfrm>
              <a:off x="4914093" y="2150277"/>
              <a:ext cx="2834640" cy="292737"/>
            </a:xfrm>
            <a:prstGeom prst="rect">
              <a:avLst/>
            </a:prstGeom>
          </p:spPr>
        </p:pic>
        <p:grpSp>
          <p:nvGrpSpPr>
            <p:cNvPr id="155" name="Grupa 154"/>
            <p:cNvGrpSpPr/>
            <p:nvPr/>
          </p:nvGrpSpPr>
          <p:grpSpPr>
            <a:xfrm>
              <a:off x="6716585" y="990600"/>
              <a:ext cx="326594" cy="304800"/>
              <a:chOff x="6716585" y="990600"/>
              <a:chExt cx="326594" cy="304800"/>
            </a:xfrm>
          </p:grpSpPr>
          <p:sp>
            <p:nvSpPr>
              <p:cNvPr id="166" name="Prostokąt 165"/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7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156" name="Grupa 155"/>
            <p:cNvGrpSpPr/>
            <p:nvPr/>
          </p:nvGrpSpPr>
          <p:grpSpPr>
            <a:xfrm>
              <a:off x="4318053" y="3733539"/>
              <a:ext cx="326594" cy="304800"/>
              <a:chOff x="6716585" y="990600"/>
              <a:chExt cx="326594" cy="304800"/>
            </a:xfrm>
          </p:grpSpPr>
          <p:sp>
            <p:nvSpPr>
              <p:cNvPr id="164" name="Prostokąt 163"/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5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157" name="Grupa 156"/>
            <p:cNvGrpSpPr/>
            <p:nvPr/>
          </p:nvGrpSpPr>
          <p:grpSpPr>
            <a:xfrm>
              <a:off x="6069942" y="3105150"/>
              <a:ext cx="326594" cy="304800"/>
              <a:chOff x="6716585" y="972470"/>
              <a:chExt cx="326594" cy="304800"/>
            </a:xfrm>
          </p:grpSpPr>
          <p:sp>
            <p:nvSpPr>
              <p:cNvPr id="162" name="Prostokąt 161"/>
              <p:cNvSpPr/>
              <p:nvPr/>
            </p:nvSpPr>
            <p:spPr>
              <a:xfrm>
                <a:off x="6716585" y="97247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3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158" name="Grupa 157"/>
            <p:cNvGrpSpPr/>
            <p:nvPr/>
          </p:nvGrpSpPr>
          <p:grpSpPr>
            <a:xfrm>
              <a:off x="7910341" y="3569011"/>
              <a:ext cx="326594" cy="304800"/>
              <a:chOff x="6716585" y="990600"/>
              <a:chExt cx="326594" cy="304800"/>
            </a:xfrm>
          </p:grpSpPr>
          <p:sp>
            <p:nvSpPr>
              <p:cNvPr id="160" name="Prostokąt 159"/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1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095" y="1040828"/>
                <a:ext cx="251489" cy="228600"/>
              </a:xfrm>
              <a:prstGeom prst="rect">
                <a:avLst/>
              </a:prstGeom>
            </p:spPr>
          </p:pic>
        </p:grpSp>
      </p:grpSp>
      <p:grpSp>
        <p:nvGrpSpPr>
          <p:cNvPr id="25" name="Grupa 24"/>
          <p:cNvGrpSpPr/>
          <p:nvPr/>
        </p:nvGrpSpPr>
        <p:grpSpPr>
          <a:xfrm>
            <a:off x="5635682" y="1328761"/>
            <a:ext cx="2476058" cy="2202150"/>
            <a:chOff x="5635682" y="1328761"/>
            <a:chExt cx="2476058" cy="2202150"/>
          </a:xfrm>
        </p:grpSpPr>
        <p:cxnSp>
          <p:nvCxnSpPr>
            <p:cNvPr id="170" name="Elbow Connector 174"/>
            <p:cNvCxnSpPr/>
            <p:nvPr/>
          </p:nvCxnSpPr>
          <p:spPr>
            <a:xfrm rot="5400000">
              <a:off x="5854887" y="1109556"/>
              <a:ext cx="854877" cy="1293287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Elbow Connector 181"/>
            <p:cNvCxnSpPr/>
            <p:nvPr/>
          </p:nvCxnSpPr>
          <p:spPr>
            <a:xfrm rot="16200000" flipH="1">
              <a:off x="6987865" y="2407037"/>
              <a:ext cx="1151907" cy="109584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rostokąt 15"/>
          <p:cNvSpPr/>
          <p:nvPr/>
        </p:nvSpPr>
        <p:spPr>
          <a:xfrm>
            <a:off x="5599124" y="1662588"/>
            <a:ext cx="231258" cy="914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upa 27"/>
          <p:cNvGrpSpPr/>
          <p:nvPr/>
        </p:nvGrpSpPr>
        <p:grpSpPr>
          <a:xfrm>
            <a:off x="6622591" y="1722838"/>
            <a:ext cx="561261" cy="391712"/>
            <a:chOff x="6622591" y="1722838"/>
            <a:chExt cx="561261" cy="391712"/>
          </a:xfrm>
        </p:grpSpPr>
        <p:sp>
          <p:nvSpPr>
            <p:cNvPr id="173" name="Prostokąt 172"/>
            <p:cNvSpPr/>
            <p:nvPr/>
          </p:nvSpPr>
          <p:spPr>
            <a:xfrm>
              <a:off x="6704000" y="1722838"/>
              <a:ext cx="231258" cy="914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upa 26"/>
            <p:cNvGrpSpPr/>
            <p:nvPr/>
          </p:nvGrpSpPr>
          <p:grpSpPr>
            <a:xfrm>
              <a:off x="6622591" y="1833287"/>
              <a:ext cx="561261" cy="281263"/>
              <a:chOff x="6622591" y="1833287"/>
              <a:chExt cx="561261" cy="281263"/>
            </a:xfrm>
          </p:grpSpPr>
          <p:sp>
            <p:nvSpPr>
              <p:cNvPr id="174" name="Prostokąt 17"/>
              <p:cNvSpPr/>
              <p:nvPr/>
            </p:nvSpPr>
            <p:spPr>
              <a:xfrm flipH="1" flipV="1">
                <a:off x="6644816" y="1833287"/>
                <a:ext cx="521417" cy="107939"/>
              </a:xfrm>
              <a:custGeom>
                <a:avLst/>
                <a:gdLst>
                  <a:gd name="connsiteX0" fmla="*/ 0 w 1898520"/>
                  <a:gd name="connsiteY0" fmla="*/ 0 h 152400"/>
                  <a:gd name="connsiteX1" fmla="*/ 1898520 w 1898520"/>
                  <a:gd name="connsiteY1" fmla="*/ 0 h 152400"/>
                  <a:gd name="connsiteX2" fmla="*/ 1898520 w 1898520"/>
                  <a:gd name="connsiteY2" fmla="*/ 152400 h 152400"/>
                  <a:gd name="connsiteX3" fmla="*/ 0 w 1898520"/>
                  <a:gd name="connsiteY3" fmla="*/ 152400 h 152400"/>
                  <a:gd name="connsiteX4" fmla="*/ 0 w 1898520"/>
                  <a:gd name="connsiteY4" fmla="*/ 0 h 152400"/>
                  <a:gd name="connsiteX0" fmla="*/ 0 w 1898520"/>
                  <a:gd name="connsiteY0" fmla="*/ 0 h 219075"/>
                  <a:gd name="connsiteX1" fmla="*/ 1898520 w 1898520"/>
                  <a:gd name="connsiteY1" fmla="*/ 0 h 219075"/>
                  <a:gd name="connsiteX2" fmla="*/ 1898520 w 1898520"/>
                  <a:gd name="connsiteY2" fmla="*/ 152400 h 219075"/>
                  <a:gd name="connsiteX3" fmla="*/ 1276350 w 1898520"/>
                  <a:gd name="connsiteY3" fmla="*/ 219075 h 219075"/>
                  <a:gd name="connsiteX4" fmla="*/ 0 w 1898520"/>
                  <a:gd name="connsiteY4" fmla="*/ 0 h 219075"/>
                  <a:gd name="connsiteX0" fmla="*/ 0 w 1898520"/>
                  <a:gd name="connsiteY0" fmla="*/ 0 h 223837"/>
                  <a:gd name="connsiteX1" fmla="*/ 1898520 w 1898520"/>
                  <a:gd name="connsiteY1" fmla="*/ 0 h 223837"/>
                  <a:gd name="connsiteX2" fmla="*/ 1493708 w 1898520"/>
                  <a:gd name="connsiteY2" fmla="*/ 223837 h 223837"/>
                  <a:gd name="connsiteX3" fmla="*/ 1276350 w 1898520"/>
                  <a:gd name="connsiteY3" fmla="*/ 219075 h 223837"/>
                  <a:gd name="connsiteX4" fmla="*/ 0 w 1898520"/>
                  <a:gd name="connsiteY4" fmla="*/ 0 h 223837"/>
                  <a:gd name="connsiteX0" fmla="*/ 0 w 1855658"/>
                  <a:gd name="connsiteY0" fmla="*/ 42863 h 266700"/>
                  <a:gd name="connsiteX1" fmla="*/ 1855658 w 1855658"/>
                  <a:gd name="connsiteY1" fmla="*/ 0 h 266700"/>
                  <a:gd name="connsiteX2" fmla="*/ 1493708 w 1855658"/>
                  <a:gd name="connsiteY2" fmla="*/ 266700 h 266700"/>
                  <a:gd name="connsiteX3" fmla="*/ 1276350 w 1855658"/>
                  <a:gd name="connsiteY3" fmla="*/ 261938 h 266700"/>
                  <a:gd name="connsiteX4" fmla="*/ 0 w 1855658"/>
                  <a:gd name="connsiteY4" fmla="*/ 42863 h 266700"/>
                  <a:gd name="connsiteX0" fmla="*/ 0 w 1869945"/>
                  <a:gd name="connsiteY0" fmla="*/ 0 h 266700"/>
                  <a:gd name="connsiteX1" fmla="*/ 1869945 w 1869945"/>
                  <a:gd name="connsiteY1" fmla="*/ 0 h 266700"/>
                  <a:gd name="connsiteX2" fmla="*/ 1507995 w 1869945"/>
                  <a:gd name="connsiteY2" fmla="*/ 266700 h 266700"/>
                  <a:gd name="connsiteX3" fmla="*/ 1290637 w 1869945"/>
                  <a:gd name="connsiteY3" fmla="*/ 261938 h 266700"/>
                  <a:gd name="connsiteX4" fmla="*/ 0 w 1869945"/>
                  <a:gd name="connsiteY4" fmla="*/ 0 h 266700"/>
                  <a:gd name="connsiteX0" fmla="*/ 0 w 1869945"/>
                  <a:gd name="connsiteY0" fmla="*/ 0 h 276225"/>
                  <a:gd name="connsiteX1" fmla="*/ 1869945 w 1869945"/>
                  <a:gd name="connsiteY1" fmla="*/ 0 h 276225"/>
                  <a:gd name="connsiteX2" fmla="*/ 1507995 w 1869945"/>
                  <a:gd name="connsiteY2" fmla="*/ 266700 h 276225"/>
                  <a:gd name="connsiteX3" fmla="*/ 1362074 w 1869945"/>
                  <a:gd name="connsiteY3" fmla="*/ 276225 h 276225"/>
                  <a:gd name="connsiteX4" fmla="*/ 0 w 1869945"/>
                  <a:gd name="connsiteY4" fmla="*/ 0 h 276225"/>
                  <a:gd name="connsiteX0" fmla="*/ 0 w 1869945"/>
                  <a:gd name="connsiteY0" fmla="*/ 0 h 266700"/>
                  <a:gd name="connsiteX1" fmla="*/ 1869945 w 1869945"/>
                  <a:gd name="connsiteY1" fmla="*/ 0 h 266700"/>
                  <a:gd name="connsiteX2" fmla="*/ 1507995 w 1869945"/>
                  <a:gd name="connsiteY2" fmla="*/ 266700 h 266700"/>
                  <a:gd name="connsiteX3" fmla="*/ 1266824 w 1869945"/>
                  <a:gd name="connsiteY3" fmla="*/ 266700 h 266700"/>
                  <a:gd name="connsiteX4" fmla="*/ 0 w 1869945"/>
                  <a:gd name="connsiteY4" fmla="*/ 0 h 266700"/>
                  <a:gd name="connsiteX0" fmla="*/ 0 w 1592238"/>
                  <a:gd name="connsiteY0" fmla="*/ 89847 h 356547"/>
                  <a:gd name="connsiteX1" fmla="*/ 1592238 w 1592238"/>
                  <a:gd name="connsiteY1" fmla="*/ 0 h 356547"/>
                  <a:gd name="connsiteX2" fmla="*/ 1507995 w 1592238"/>
                  <a:gd name="connsiteY2" fmla="*/ 356547 h 356547"/>
                  <a:gd name="connsiteX3" fmla="*/ 1266824 w 1592238"/>
                  <a:gd name="connsiteY3" fmla="*/ 356547 h 356547"/>
                  <a:gd name="connsiteX4" fmla="*/ 0 w 1592238"/>
                  <a:gd name="connsiteY4" fmla="*/ 89847 h 356547"/>
                  <a:gd name="connsiteX0" fmla="*/ 0 w 562692"/>
                  <a:gd name="connsiteY0" fmla="*/ 0 h 379011"/>
                  <a:gd name="connsiteX1" fmla="*/ 562692 w 562692"/>
                  <a:gd name="connsiteY1" fmla="*/ 22464 h 379011"/>
                  <a:gd name="connsiteX2" fmla="*/ 478449 w 562692"/>
                  <a:gd name="connsiteY2" fmla="*/ 379011 h 379011"/>
                  <a:gd name="connsiteX3" fmla="*/ 237278 w 562692"/>
                  <a:gd name="connsiteY3" fmla="*/ 379011 h 379011"/>
                  <a:gd name="connsiteX4" fmla="*/ 0 w 562692"/>
                  <a:gd name="connsiteY4" fmla="*/ 0 h 379011"/>
                  <a:gd name="connsiteX0" fmla="*/ 0 w 534117"/>
                  <a:gd name="connsiteY0" fmla="*/ 0 h 389540"/>
                  <a:gd name="connsiteX1" fmla="*/ 534117 w 534117"/>
                  <a:gd name="connsiteY1" fmla="*/ 32993 h 389540"/>
                  <a:gd name="connsiteX2" fmla="*/ 449874 w 534117"/>
                  <a:gd name="connsiteY2" fmla="*/ 389540 h 389540"/>
                  <a:gd name="connsiteX3" fmla="*/ 208703 w 534117"/>
                  <a:gd name="connsiteY3" fmla="*/ 389540 h 389540"/>
                  <a:gd name="connsiteX4" fmla="*/ 0 w 534117"/>
                  <a:gd name="connsiteY4" fmla="*/ 0 h 389540"/>
                  <a:gd name="connsiteX0" fmla="*/ 0 w 511892"/>
                  <a:gd name="connsiteY0" fmla="*/ 0 h 389540"/>
                  <a:gd name="connsiteX1" fmla="*/ 511892 w 511892"/>
                  <a:gd name="connsiteY1" fmla="*/ 11935 h 389540"/>
                  <a:gd name="connsiteX2" fmla="*/ 449874 w 511892"/>
                  <a:gd name="connsiteY2" fmla="*/ 389540 h 389540"/>
                  <a:gd name="connsiteX3" fmla="*/ 208703 w 511892"/>
                  <a:gd name="connsiteY3" fmla="*/ 389540 h 389540"/>
                  <a:gd name="connsiteX4" fmla="*/ 0 w 511892"/>
                  <a:gd name="connsiteY4" fmla="*/ 0 h 389540"/>
                  <a:gd name="connsiteX0" fmla="*/ 0 w 521417"/>
                  <a:gd name="connsiteY0" fmla="*/ 0 h 379011"/>
                  <a:gd name="connsiteX1" fmla="*/ 521417 w 521417"/>
                  <a:gd name="connsiteY1" fmla="*/ 1406 h 379011"/>
                  <a:gd name="connsiteX2" fmla="*/ 459399 w 521417"/>
                  <a:gd name="connsiteY2" fmla="*/ 379011 h 379011"/>
                  <a:gd name="connsiteX3" fmla="*/ 218228 w 521417"/>
                  <a:gd name="connsiteY3" fmla="*/ 379011 h 379011"/>
                  <a:gd name="connsiteX4" fmla="*/ 0 w 521417"/>
                  <a:gd name="connsiteY4" fmla="*/ 0 h 379011"/>
                  <a:gd name="connsiteX0" fmla="*/ 0 w 521417"/>
                  <a:gd name="connsiteY0" fmla="*/ 0 h 379011"/>
                  <a:gd name="connsiteX1" fmla="*/ 521417 w 521417"/>
                  <a:gd name="connsiteY1" fmla="*/ 1406 h 379011"/>
                  <a:gd name="connsiteX2" fmla="*/ 462574 w 521417"/>
                  <a:gd name="connsiteY2" fmla="*/ 294778 h 379011"/>
                  <a:gd name="connsiteX3" fmla="*/ 218228 w 521417"/>
                  <a:gd name="connsiteY3" fmla="*/ 379011 h 379011"/>
                  <a:gd name="connsiteX4" fmla="*/ 0 w 521417"/>
                  <a:gd name="connsiteY4" fmla="*/ 0 h 379011"/>
                  <a:gd name="connsiteX0" fmla="*/ 0 w 521417"/>
                  <a:gd name="connsiteY0" fmla="*/ 0 h 347424"/>
                  <a:gd name="connsiteX1" fmla="*/ 521417 w 521417"/>
                  <a:gd name="connsiteY1" fmla="*/ 1406 h 347424"/>
                  <a:gd name="connsiteX2" fmla="*/ 462574 w 521417"/>
                  <a:gd name="connsiteY2" fmla="*/ 294778 h 347424"/>
                  <a:gd name="connsiteX3" fmla="*/ 237278 w 521417"/>
                  <a:gd name="connsiteY3" fmla="*/ 347424 h 347424"/>
                  <a:gd name="connsiteX4" fmla="*/ 0 w 521417"/>
                  <a:gd name="connsiteY4" fmla="*/ 0 h 347424"/>
                  <a:gd name="connsiteX0" fmla="*/ 0 w 521417"/>
                  <a:gd name="connsiteY0" fmla="*/ 0 h 357953"/>
                  <a:gd name="connsiteX1" fmla="*/ 521417 w 521417"/>
                  <a:gd name="connsiteY1" fmla="*/ 1406 h 357953"/>
                  <a:gd name="connsiteX2" fmla="*/ 462574 w 521417"/>
                  <a:gd name="connsiteY2" fmla="*/ 357953 h 357953"/>
                  <a:gd name="connsiteX3" fmla="*/ 237278 w 521417"/>
                  <a:gd name="connsiteY3" fmla="*/ 347424 h 357953"/>
                  <a:gd name="connsiteX4" fmla="*/ 0 w 521417"/>
                  <a:gd name="connsiteY4" fmla="*/ 0 h 357953"/>
                  <a:gd name="connsiteX0" fmla="*/ 0 w 521417"/>
                  <a:gd name="connsiteY0" fmla="*/ 0 h 357953"/>
                  <a:gd name="connsiteX1" fmla="*/ 521417 w 521417"/>
                  <a:gd name="connsiteY1" fmla="*/ 1406 h 357953"/>
                  <a:gd name="connsiteX2" fmla="*/ 462574 w 521417"/>
                  <a:gd name="connsiteY2" fmla="*/ 357953 h 357953"/>
                  <a:gd name="connsiteX3" fmla="*/ 237278 w 521417"/>
                  <a:gd name="connsiteY3" fmla="*/ 347424 h 357953"/>
                  <a:gd name="connsiteX4" fmla="*/ 0 w 521417"/>
                  <a:gd name="connsiteY4" fmla="*/ 0 h 357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417" h="357953">
                    <a:moveTo>
                      <a:pt x="0" y="0"/>
                    </a:moveTo>
                    <a:lnTo>
                      <a:pt x="521417" y="1406"/>
                    </a:lnTo>
                    <a:lnTo>
                      <a:pt x="462574" y="357953"/>
                    </a:lnTo>
                    <a:lnTo>
                      <a:pt x="237278" y="3474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Prostokąt 25"/>
              <p:cNvSpPr/>
              <p:nvPr/>
            </p:nvSpPr>
            <p:spPr>
              <a:xfrm>
                <a:off x="6622591" y="1941226"/>
                <a:ext cx="281346" cy="1733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dirty="0" smtClean="0"/>
                  <a:t>CTRL</a:t>
                </a:r>
                <a:endParaRPr lang="en-US" sz="1000" dirty="0"/>
              </a:p>
            </p:txBody>
          </p:sp>
          <p:sp>
            <p:nvSpPr>
              <p:cNvPr id="177" name="Prostokąt 176"/>
              <p:cNvSpPr/>
              <p:nvPr/>
            </p:nvSpPr>
            <p:spPr>
              <a:xfrm>
                <a:off x="6902506" y="1941226"/>
                <a:ext cx="281346" cy="1733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 dirty="0" smtClean="0"/>
                  <a:t>I</a:t>
                </a:r>
                <a:endParaRPr lang="en-US" sz="1000" b="1" dirty="0"/>
              </a:p>
            </p:txBody>
          </p:sp>
        </p:grpSp>
      </p:grpSp>
      <p:sp>
        <p:nvSpPr>
          <p:cNvPr id="181" name="pole tekstowe 180"/>
          <p:cNvSpPr txBox="1"/>
          <p:nvPr/>
        </p:nvSpPr>
        <p:spPr>
          <a:xfrm>
            <a:off x="4267200" y="974232"/>
            <a:ext cx="1877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Payload of Ethernet Frame</a:t>
            </a:r>
            <a:endParaRPr lang="en-US" sz="1200" b="1" dirty="0">
              <a:solidFill>
                <a:srgbClr val="00B050"/>
              </a:solidFill>
            </a:endParaRPr>
          </a:p>
        </p:txBody>
      </p:sp>
      <p:grpSp>
        <p:nvGrpSpPr>
          <p:cNvPr id="22" name="Grupa 21"/>
          <p:cNvGrpSpPr/>
          <p:nvPr/>
        </p:nvGrpSpPr>
        <p:grpSpPr>
          <a:xfrm>
            <a:off x="7010400" y="3333750"/>
            <a:ext cx="1544532" cy="1219200"/>
            <a:chOff x="7010400" y="3333750"/>
            <a:chExt cx="1544532" cy="1219200"/>
          </a:xfrm>
        </p:grpSpPr>
        <p:sp>
          <p:nvSpPr>
            <p:cNvPr id="2" name="Prostokąt 1"/>
            <p:cNvSpPr/>
            <p:nvPr/>
          </p:nvSpPr>
          <p:spPr>
            <a:xfrm>
              <a:off x="7010400" y="3333750"/>
              <a:ext cx="1544532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18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01" t="6842" r="2255" b="81117"/>
            <a:stretch/>
          </p:blipFill>
          <p:spPr>
            <a:xfrm>
              <a:off x="7258792" y="3339189"/>
              <a:ext cx="1047748" cy="108202"/>
            </a:xfrm>
            <a:prstGeom prst="rect">
              <a:avLst/>
            </a:prstGeom>
          </p:spPr>
        </p:pic>
        <p:cxnSp>
          <p:nvCxnSpPr>
            <p:cNvPr id="68" name="Elbow Connector 176"/>
            <p:cNvCxnSpPr>
              <a:endCxn id="71" idx="0"/>
            </p:cNvCxnSpPr>
            <p:nvPr/>
          </p:nvCxnSpPr>
          <p:spPr>
            <a:xfrm rot="16200000" flipH="1">
              <a:off x="8095707" y="3482648"/>
              <a:ext cx="216255" cy="116489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upa 75"/>
            <p:cNvGrpSpPr/>
            <p:nvPr/>
          </p:nvGrpSpPr>
          <p:grpSpPr>
            <a:xfrm>
              <a:off x="7079529" y="4106221"/>
              <a:ext cx="326594" cy="304800"/>
              <a:chOff x="4470453" y="3885939"/>
              <a:chExt cx="326594" cy="304800"/>
            </a:xfrm>
          </p:grpSpPr>
          <p:sp>
            <p:nvSpPr>
              <p:cNvPr id="77" name="Prostokąt 76"/>
              <p:cNvSpPr/>
              <p:nvPr/>
            </p:nvSpPr>
            <p:spPr>
              <a:xfrm>
                <a:off x="4470453" y="3885939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8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7524" y="3911911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79" name="Grupa 78"/>
            <p:cNvGrpSpPr/>
            <p:nvPr/>
          </p:nvGrpSpPr>
          <p:grpSpPr>
            <a:xfrm>
              <a:off x="7801733" y="4117118"/>
              <a:ext cx="326594" cy="304800"/>
              <a:chOff x="4470453" y="3885939"/>
              <a:chExt cx="326594" cy="304800"/>
            </a:xfrm>
          </p:grpSpPr>
          <p:sp>
            <p:nvSpPr>
              <p:cNvPr id="80" name="Prostokąt 79"/>
              <p:cNvSpPr/>
              <p:nvPr/>
            </p:nvSpPr>
            <p:spPr>
              <a:xfrm>
                <a:off x="4470453" y="3885939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1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7524" y="3911911"/>
                <a:ext cx="251489" cy="228600"/>
              </a:xfrm>
              <a:prstGeom prst="rect">
                <a:avLst/>
              </a:prstGeom>
            </p:spPr>
          </p:pic>
        </p:grpSp>
        <p:cxnSp>
          <p:nvCxnSpPr>
            <p:cNvPr id="84" name="Elbow Connector 181"/>
            <p:cNvCxnSpPr/>
            <p:nvPr/>
          </p:nvCxnSpPr>
          <p:spPr>
            <a:xfrm rot="5400000">
              <a:off x="7056355" y="3598755"/>
              <a:ext cx="673456" cy="341476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lbow Connector 181"/>
            <p:cNvCxnSpPr>
              <a:endCxn id="80" idx="0"/>
            </p:cNvCxnSpPr>
            <p:nvPr/>
          </p:nvCxnSpPr>
          <p:spPr>
            <a:xfrm rot="16200000" flipH="1">
              <a:off x="7607989" y="3760076"/>
              <a:ext cx="684801" cy="2928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oliniowy 13"/>
            <p:cNvCxnSpPr>
              <a:stCxn id="77" idx="3"/>
            </p:cNvCxnSpPr>
            <p:nvPr/>
          </p:nvCxnSpPr>
          <p:spPr>
            <a:xfrm flipV="1">
              <a:off x="7406123" y="4257390"/>
              <a:ext cx="395610" cy="1231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Elbow Connector 176"/>
            <p:cNvCxnSpPr/>
            <p:nvPr/>
          </p:nvCxnSpPr>
          <p:spPr>
            <a:xfrm rot="16200000" flipH="1">
              <a:off x="8048899" y="3497274"/>
              <a:ext cx="216255" cy="116489"/>
            </a:xfrm>
            <a:prstGeom prst="bentConnector3">
              <a:avLst>
                <a:gd name="adj1" fmla="val 60277"/>
              </a:avLst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upa 4"/>
            <p:cNvGrpSpPr/>
            <p:nvPr/>
          </p:nvGrpSpPr>
          <p:grpSpPr>
            <a:xfrm>
              <a:off x="8098782" y="3649021"/>
              <a:ext cx="326594" cy="304800"/>
              <a:chOff x="4470453" y="3885939"/>
              <a:chExt cx="326594" cy="304800"/>
            </a:xfrm>
          </p:grpSpPr>
          <p:sp>
            <p:nvSpPr>
              <p:cNvPr id="71" name="Prostokąt 70"/>
              <p:cNvSpPr/>
              <p:nvPr/>
            </p:nvSpPr>
            <p:spPr>
              <a:xfrm>
                <a:off x="4470453" y="3885939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2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7524" y="3911911"/>
                <a:ext cx="251489" cy="2286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165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86850" r="34842"/>
          <a:stretch/>
        </p:blipFill>
        <p:spPr>
          <a:xfrm flipV="1">
            <a:off x="6546720" y="587843"/>
            <a:ext cx="890027" cy="657329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5" r="26667"/>
          <a:stretch/>
        </p:blipFill>
        <p:spPr>
          <a:xfrm flipV="1">
            <a:off x="5670843" y="3811132"/>
            <a:ext cx="1089163" cy="665617"/>
          </a:xfrm>
          <a:prstGeom prst="rect">
            <a:avLst/>
          </a:prstGeom>
        </p:spPr>
      </p:pic>
      <p:grpSp>
        <p:nvGrpSpPr>
          <p:cNvPr id="37" name="Group 35"/>
          <p:cNvGrpSpPr/>
          <p:nvPr/>
        </p:nvGrpSpPr>
        <p:grpSpPr>
          <a:xfrm>
            <a:off x="7639614" y="3867150"/>
            <a:ext cx="874964" cy="456505"/>
            <a:chOff x="6182280" y="5681142"/>
            <a:chExt cx="1618695" cy="784108"/>
          </a:xfrm>
        </p:grpSpPr>
        <p:sp>
          <p:nvSpPr>
            <p:cNvPr id="38" name="Cube 36"/>
            <p:cNvSpPr/>
            <p:nvPr/>
          </p:nvSpPr>
          <p:spPr>
            <a:xfrm>
              <a:off x="6182280" y="5681142"/>
              <a:ext cx="1618695" cy="784108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7"/>
            <p:cNvSpPr/>
            <p:nvPr/>
          </p:nvSpPr>
          <p:spPr>
            <a:xfrm>
              <a:off x="6925346" y="6019800"/>
              <a:ext cx="542254" cy="3365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c 38"/>
            <p:cNvSpPr/>
            <p:nvPr/>
          </p:nvSpPr>
          <p:spPr>
            <a:xfrm>
              <a:off x="7010400" y="6095999"/>
              <a:ext cx="381000" cy="369251"/>
            </a:xfrm>
            <a:prstGeom prst="arc">
              <a:avLst>
                <a:gd name="adj1" fmla="val 10767061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39"/>
            <p:cNvCxnSpPr/>
            <p:nvPr/>
          </p:nvCxnSpPr>
          <p:spPr>
            <a:xfrm>
              <a:off x="7010400" y="6095999"/>
              <a:ext cx="186073" cy="184625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0"/>
            <p:cNvSpPr txBox="1"/>
            <p:nvPr/>
          </p:nvSpPr>
          <p:spPr>
            <a:xfrm>
              <a:off x="7361718" y="5931469"/>
              <a:ext cx="211764" cy="272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100" dirty="0" smtClean="0"/>
                <a:t>V</a:t>
              </a:r>
              <a:endParaRPr lang="en-US" dirty="0"/>
            </a:p>
          </p:txBody>
        </p:sp>
        <p:sp>
          <p:nvSpPr>
            <p:cNvPr id="43" name="Donut 41"/>
            <p:cNvSpPr/>
            <p:nvPr/>
          </p:nvSpPr>
          <p:spPr>
            <a:xfrm>
              <a:off x="6286103" y="6143626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Donut 42"/>
            <p:cNvSpPr/>
            <p:nvPr/>
          </p:nvSpPr>
          <p:spPr>
            <a:xfrm>
              <a:off x="6536552" y="6143625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Box 43"/>
          <p:cNvSpPr txBox="1"/>
          <p:nvPr/>
        </p:nvSpPr>
        <p:spPr>
          <a:xfrm>
            <a:off x="7533165" y="4481576"/>
            <a:ext cx="108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</a:t>
            </a:r>
            <a:r>
              <a:rPr lang="pl-PL" dirty="0" smtClean="0"/>
              <a:t>ower </a:t>
            </a:r>
          </a:p>
          <a:p>
            <a:pPr algn="ctr"/>
            <a:r>
              <a:rPr lang="en-US" dirty="0" smtClean="0"/>
              <a:t>converter</a:t>
            </a:r>
            <a:endParaRPr lang="pl-PL" dirty="0" smtClean="0"/>
          </a:p>
        </p:txBody>
      </p:sp>
      <p:sp>
        <p:nvSpPr>
          <p:cNvPr id="47" name="TextBox 151"/>
          <p:cNvSpPr txBox="1"/>
          <p:nvPr/>
        </p:nvSpPr>
        <p:spPr>
          <a:xfrm>
            <a:off x="6441872" y="240030"/>
            <a:ext cx="6447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 (t)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49" name="Straight Arrow Connector 160"/>
          <p:cNvCxnSpPr/>
          <p:nvPr/>
        </p:nvCxnSpPr>
        <p:spPr>
          <a:xfrm>
            <a:off x="5574661" y="3714749"/>
            <a:ext cx="1342683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61"/>
          <p:cNvSpPr txBox="1"/>
          <p:nvPr/>
        </p:nvSpPr>
        <p:spPr>
          <a:xfrm>
            <a:off x="5791200" y="3345418"/>
            <a:ext cx="7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f</a:t>
            </a:r>
            <a:r>
              <a:rPr lang="en-US" b="1" baseline="-25000" dirty="0" smtClean="0">
                <a:solidFill>
                  <a:srgbClr val="0070C0"/>
                </a:solidFill>
              </a:rPr>
              <a:t>rev </a:t>
            </a:r>
            <a:r>
              <a:rPr lang="en-US" b="1" dirty="0">
                <a:solidFill>
                  <a:srgbClr val="0070C0"/>
                </a:solidFill>
              </a:rPr>
              <a:t>(t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6" name="TextBox 13"/>
          <p:cNvSpPr txBox="1"/>
          <p:nvPr/>
        </p:nvSpPr>
        <p:spPr>
          <a:xfrm>
            <a:off x="5437876" y="4497169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Accelerating </a:t>
            </a:r>
            <a:endParaRPr lang="pl-PL" dirty="0" smtClean="0"/>
          </a:p>
          <a:p>
            <a:pPr algn="ctr"/>
            <a:r>
              <a:rPr lang="en-US" dirty="0" smtClean="0"/>
              <a:t>RF </a:t>
            </a:r>
            <a:r>
              <a:rPr lang="pl-PL" dirty="0" smtClean="0"/>
              <a:t>c</a:t>
            </a:r>
            <a:r>
              <a:rPr lang="en-US" dirty="0" smtClean="0"/>
              <a:t>avity</a:t>
            </a:r>
          </a:p>
        </p:txBody>
      </p:sp>
      <p:grpSp>
        <p:nvGrpSpPr>
          <p:cNvPr id="141" name="Group 24"/>
          <p:cNvGrpSpPr/>
          <p:nvPr/>
        </p:nvGrpSpPr>
        <p:grpSpPr>
          <a:xfrm>
            <a:off x="6880251" y="762000"/>
            <a:ext cx="176638" cy="176638"/>
            <a:chOff x="5181600" y="5486400"/>
            <a:chExt cx="457200" cy="457200"/>
          </a:xfrm>
        </p:grpSpPr>
        <p:sp>
          <p:nvSpPr>
            <p:cNvPr id="142" name="Oval 21"/>
            <p:cNvSpPr/>
            <p:nvPr/>
          </p:nvSpPr>
          <p:spPr>
            <a:xfrm>
              <a:off x="5181600" y="54864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22"/>
            <p:cNvSpPr/>
            <p:nvPr/>
          </p:nvSpPr>
          <p:spPr>
            <a:xfrm>
              <a:off x="5337823" y="5638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4" name="Elbow Connector 44"/>
          <p:cNvCxnSpPr>
            <a:stCxn id="38" idx="5"/>
          </p:cNvCxnSpPr>
          <p:nvPr/>
        </p:nvCxnSpPr>
        <p:spPr>
          <a:xfrm flipH="1" flipV="1">
            <a:off x="7315200" y="820879"/>
            <a:ext cx="1199378" cy="3217460"/>
          </a:xfrm>
          <a:prstGeom prst="bentConnector4">
            <a:avLst>
              <a:gd name="adj1" fmla="val -19060"/>
              <a:gd name="adj2" fmla="val 100974"/>
            </a:avLst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15"/>
          <p:cNvSpPr txBox="1"/>
          <p:nvPr/>
        </p:nvSpPr>
        <p:spPr>
          <a:xfrm>
            <a:off x="6975724" y="101530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Bending</a:t>
            </a:r>
          </a:p>
          <a:p>
            <a:pPr algn="ctr"/>
            <a:r>
              <a:rPr lang="pl-PL" dirty="0" smtClean="0"/>
              <a:t>m</a:t>
            </a:r>
            <a:r>
              <a:rPr lang="en-US" dirty="0" smtClean="0"/>
              <a:t>agnet</a:t>
            </a:r>
            <a:endParaRPr lang="pl-PL" dirty="0" smtClean="0"/>
          </a:p>
        </p:txBody>
      </p:sp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data transfer over WR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Content Placeholder 2"/>
          <p:cNvSpPr txBox="1">
            <a:spLocks/>
          </p:cNvSpPr>
          <p:nvPr/>
        </p:nvSpPr>
        <p:spPr>
          <a:xfrm>
            <a:off x="171056" y="895350"/>
            <a:ext cx="5266820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0" name="Picture 60" descr="http://www.liv.ac.uk/science_eng_images/physics/hep/BeamInjec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81826"/>
            <a:ext cx="774840" cy="49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" name="TextBox 29"/>
          <p:cNvSpPr txBox="1"/>
          <p:nvPr/>
        </p:nvSpPr>
        <p:spPr>
          <a:xfrm>
            <a:off x="3857301" y="4497910"/>
            <a:ext cx="1248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B</a:t>
            </a:r>
            <a:r>
              <a:rPr lang="en-US" dirty="0" smtClean="0"/>
              <a:t>eam 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en-US" dirty="0" smtClean="0"/>
              <a:t>nst. </a:t>
            </a:r>
          </a:p>
          <a:p>
            <a:pPr algn="ctr"/>
            <a:r>
              <a:rPr lang="en-US" dirty="0" smtClean="0"/>
              <a:t>Diagnostics</a:t>
            </a:r>
          </a:p>
        </p:txBody>
      </p:sp>
      <p:sp>
        <p:nvSpPr>
          <p:cNvPr id="130" name="Prostokąt 129"/>
          <p:cNvSpPr/>
          <p:nvPr/>
        </p:nvSpPr>
        <p:spPr>
          <a:xfrm>
            <a:off x="8305800" y="2142153"/>
            <a:ext cx="5229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 (Tekst podstawowy)"/>
                <a:cs typeface="Times New Roman" pitchFamily="18" charset="0"/>
              </a:rPr>
              <a:t>I(t) </a:t>
            </a:r>
            <a:endParaRPr lang="en-US" sz="1600" dirty="0">
              <a:latin typeface="Calibri (Tekst podstawowy)"/>
            </a:endParaRPr>
          </a:p>
        </p:txBody>
      </p:sp>
      <p:sp>
        <p:nvSpPr>
          <p:cNvPr id="131" name="Content Placeholder 2"/>
          <p:cNvSpPr txBox="1">
            <a:spLocks/>
          </p:cNvSpPr>
          <p:nvPr/>
        </p:nvSpPr>
        <p:spPr>
          <a:xfrm>
            <a:off x="171056" y="693435"/>
            <a:ext cx="5606572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ClrTx/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Digitally distributes 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absolute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values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of B and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Bdot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Ethernet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frames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Distributes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simultaneously B from different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sources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(old B, measured B, simulated B, synthesized B)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Provides additional control information (C0, marker)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Supports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resolution down to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0.0001G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Allows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rates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&gt;500kHz and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infinitely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fast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ramps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Deterministic &amp; guarantees max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latency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of 10us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Provides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extensive diagnostics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Provides flexibility and scalability </a:t>
            </a:r>
          </a:p>
          <a:p>
            <a:pPr marL="448945" lvl="1" indent="-174625">
              <a:buClrTx/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I(t)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sent back for model analysis</a:t>
            </a:r>
          </a:p>
          <a:p>
            <a:pPr marL="448945" lvl="1" indent="-174625">
              <a:buClrTx/>
              <a:buFont typeface="Arial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I(t)</a:t>
            </a: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exchanged internally for Pole Face </a:t>
            </a:r>
            <a:b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Winding (PFW) of Power Converters</a:t>
            </a:r>
          </a:p>
          <a:p>
            <a:pPr marL="448945" lvl="1" indent="-174625">
              <a:buClrTx/>
              <a:buFont typeface="Arial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2" name="Tabela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721155"/>
              </p:ext>
            </p:extLst>
          </p:nvPr>
        </p:nvGraphicFramePr>
        <p:xfrm>
          <a:off x="4321683" y="1202832"/>
          <a:ext cx="1883210" cy="208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30"/>
                <a:gridCol w="269030"/>
                <a:gridCol w="269030"/>
                <a:gridCol w="269030"/>
                <a:gridCol w="269030"/>
                <a:gridCol w="269030"/>
                <a:gridCol w="269030"/>
              </a:tblGrid>
              <a:tr h="208111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/>
                        <a:t>CTRL</a:t>
                      </a:r>
                      <a:endParaRPr lang="en-US" sz="900" b="0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B</a:t>
                      </a:r>
                      <a:endParaRPr lang="en-US" sz="900" b="1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 smtClean="0"/>
                        <a:t>Bdot</a:t>
                      </a:r>
                      <a:endParaRPr lang="en-US" sz="900" b="0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 smtClean="0"/>
                        <a:t>oldB</a:t>
                      </a:r>
                      <a:endParaRPr lang="en-US" sz="900" b="0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 smtClean="0"/>
                        <a:t>meaB</a:t>
                      </a:r>
                      <a:endParaRPr lang="en-US" sz="900" b="0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 smtClean="0"/>
                        <a:t>simB</a:t>
                      </a:r>
                      <a:endParaRPr lang="en-US" sz="900" b="0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 smtClean="0"/>
                        <a:t>synB</a:t>
                      </a:r>
                      <a:endParaRPr lang="en-US" sz="900" b="0" dirty="0"/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8" name="Prostokąt 17"/>
          <p:cNvSpPr/>
          <p:nvPr/>
        </p:nvSpPr>
        <p:spPr>
          <a:xfrm>
            <a:off x="4322539" y="1396493"/>
            <a:ext cx="1869945" cy="252413"/>
          </a:xfrm>
          <a:custGeom>
            <a:avLst/>
            <a:gdLst>
              <a:gd name="connsiteX0" fmla="*/ 0 w 1898520"/>
              <a:gd name="connsiteY0" fmla="*/ 0 h 152400"/>
              <a:gd name="connsiteX1" fmla="*/ 1898520 w 1898520"/>
              <a:gd name="connsiteY1" fmla="*/ 0 h 152400"/>
              <a:gd name="connsiteX2" fmla="*/ 1898520 w 1898520"/>
              <a:gd name="connsiteY2" fmla="*/ 152400 h 152400"/>
              <a:gd name="connsiteX3" fmla="*/ 0 w 1898520"/>
              <a:gd name="connsiteY3" fmla="*/ 152400 h 152400"/>
              <a:gd name="connsiteX4" fmla="*/ 0 w 1898520"/>
              <a:gd name="connsiteY4" fmla="*/ 0 h 152400"/>
              <a:gd name="connsiteX0" fmla="*/ 0 w 1898520"/>
              <a:gd name="connsiteY0" fmla="*/ 0 h 219075"/>
              <a:gd name="connsiteX1" fmla="*/ 1898520 w 1898520"/>
              <a:gd name="connsiteY1" fmla="*/ 0 h 219075"/>
              <a:gd name="connsiteX2" fmla="*/ 1898520 w 1898520"/>
              <a:gd name="connsiteY2" fmla="*/ 152400 h 219075"/>
              <a:gd name="connsiteX3" fmla="*/ 1276350 w 1898520"/>
              <a:gd name="connsiteY3" fmla="*/ 219075 h 219075"/>
              <a:gd name="connsiteX4" fmla="*/ 0 w 1898520"/>
              <a:gd name="connsiteY4" fmla="*/ 0 h 219075"/>
              <a:gd name="connsiteX0" fmla="*/ 0 w 1898520"/>
              <a:gd name="connsiteY0" fmla="*/ 0 h 223837"/>
              <a:gd name="connsiteX1" fmla="*/ 1898520 w 1898520"/>
              <a:gd name="connsiteY1" fmla="*/ 0 h 223837"/>
              <a:gd name="connsiteX2" fmla="*/ 1493708 w 1898520"/>
              <a:gd name="connsiteY2" fmla="*/ 223837 h 223837"/>
              <a:gd name="connsiteX3" fmla="*/ 1276350 w 1898520"/>
              <a:gd name="connsiteY3" fmla="*/ 219075 h 223837"/>
              <a:gd name="connsiteX4" fmla="*/ 0 w 1898520"/>
              <a:gd name="connsiteY4" fmla="*/ 0 h 223837"/>
              <a:gd name="connsiteX0" fmla="*/ 0 w 1855658"/>
              <a:gd name="connsiteY0" fmla="*/ 42863 h 266700"/>
              <a:gd name="connsiteX1" fmla="*/ 1855658 w 1855658"/>
              <a:gd name="connsiteY1" fmla="*/ 0 h 266700"/>
              <a:gd name="connsiteX2" fmla="*/ 1493708 w 1855658"/>
              <a:gd name="connsiteY2" fmla="*/ 266700 h 266700"/>
              <a:gd name="connsiteX3" fmla="*/ 1276350 w 1855658"/>
              <a:gd name="connsiteY3" fmla="*/ 261938 h 266700"/>
              <a:gd name="connsiteX4" fmla="*/ 0 w 1855658"/>
              <a:gd name="connsiteY4" fmla="*/ 42863 h 266700"/>
              <a:gd name="connsiteX0" fmla="*/ 0 w 1869945"/>
              <a:gd name="connsiteY0" fmla="*/ 0 h 266700"/>
              <a:gd name="connsiteX1" fmla="*/ 1869945 w 1869945"/>
              <a:gd name="connsiteY1" fmla="*/ 0 h 266700"/>
              <a:gd name="connsiteX2" fmla="*/ 1507995 w 1869945"/>
              <a:gd name="connsiteY2" fmla="*/ 266700 h 266700"/>
              <a:gd name="connsiteX3" fmla="*/ 1290637 w 1869945"/>
              <a:gd name="connsiteY3" fmla="*/ 261938 h 266700"/>
              <a:gd name="connsiteX4" fmla="*/ 0 w 1869945"/>
              <a:gd name="connsiteY4" fmla="*/ 0 h 266700"/>
              <a:gd name="connsiteX0" fmla="*/ 0 w 1869945"/>
              <a:gd name="connsiteY0" fmla="*/ 0 h 276225"/>
              <a:gd name="connsiteX1" fmla="*/ 1869945 w 1869945"/>
              <a:gd name="connsiteY1" fmla="*/ 0 h 276225"/>
              <a:gd name="connsiteX2" fmla="*/ 1507995 w 1869945"/>
              <a:gd name="connsiteY2" fmla="*/ 266700 h 276225"/>
              <a:gd name="connsiteX3" fmla="*/ 1362074 w 1869945"/>
              <a:gd name="connsiteY3" fmla="*/ 276225 h 276225"/>
              <a:gd name="connsiteX4" fmla="*/ 0 w 1869945"/>
              <a:gd name="connsiteY4" fmla="*/ 0 h 276225"/>
              <a:gd name="connsiteX0" fmla="*/ 0 w 1869945"/>
              <a:gd name="connsiteY0" fmla="*/ 0 h 266700"/>
              <a:gd name="connsiteX1" fmla="*/ 1869945 w 1869945"/>
              <a:gd name="connsiteY1" fmla="*/ 0 h 266700"/>
              <a:gd name="connsiteX2" fmla="*/ 1507995 w 1869945"/>
              <a:gd name="connsiteY2" fmla="*/ 266700 h 266700"/>
              <a:gd name="connsiteX3" fmla="*/ 1266824 w 1869945"/>
              <a:gd name="connsiteY3" fmla="*/ 266700 h 266700"/>
              <a:gd name="connsiteX4" fmla="*/ 0 w 1869945"/>
              <a:gd name="connsiteY4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9945" h="266700">
                <a:moveTo>
                  <a:pt x="0" y="0"/>
                </a:moveTo>
                <a:lnTo>
                  <a:pt x="1869945" y="0"/>
                </a:lnTo>
                <a:lnTo>
                  <a:pt x="1507995" y="266700"/>
                </a:lnTo>
                <a:lnTo>
                  <a:pt x="1266824" y="2667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upa 138"/>
          <p:cNvGrpSpPr/>
          <p:nvPr/>
        </p:nvGrpSpPr>
        <p:grpSpPr>
          <a:xfrm>
            <a:off x="4318053" y="820879"/>
            <a:ext cx="4196525" cy="3217460"/>
            <a:chOff x="4318053" y="820879"/>
            <a:chExt cx="4196525" cy="3217460"/>
          </a:xfrm>
        </p:grpSpPr>
        <p:cxnSp>
          <p:nvCxnSpPr>
            <p:cNvPr id="140" name="Elbow Connector 44"/>
            <p:cNvCxnSpPr/>
            <p:nvPr/>
          </p:nvCxnSpPr>
          <p:spPr>
            <a:xfrm flipH="1" flipV="1">
              <a:off x="7315200" y="820879"/>
              <a:ext cx="1199378" cy="3217460"/>
            </a:xfrm>
            <a:prstGeom prst="bentConnector4">
              <a:avLst>
                <a:gd name="adj1" fmla="val -19060"/>
                <a:gd name="adj2" fmla="val 100974"/>
              </a:avLst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Elbow Connector 174"/>
            <p:cNvCxnSpPr>
              <a:stCxn id="166" idx="2"/>
              <a:endCxn id="146" idx="0"/>
            </p:cNvCxnSpPr>
            <p:nvPr/>
          </p:nvCxnSpPr>
          <p:spPr>
            <a:xfrm rot="5400000">
              <a:off x="5805801" y="1076195"/>
              <a:ext cx="854877" cy="1293287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tangle 175"/>
            <p:cNvSpPr/>
            <p:nvPr/>
          </p:nvSpPr>
          <p:spPr>
            <a:xfrm>
              <a:off x="5521212" y="2150277"/>
              <a:ext cx="130766" cy="595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Elbow Connector 176"/>
            <p:cNvCxnSpPr>
              <a:stCxn id="148" idx="2"/>
              <a:endCxn id="164" idx="0"/>
            </p:cNvCxnSpPr>
            <p:nvPr/>
          </p:nvCxnSpPr>
          <p:spPr>
            <a:xfrm rot="5400000">
              <a:off x="4490122" y="2378546"/>
              <a:ext cx="1346221" cy="136376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ectangle 177"/>
            <p:cNvSpPr/>
            <p:nvPr/>
          </p:nvSpPr>
          <p:spPr>
            <a:xfrm>
              <a:off x="5779731" y="2327745"/>
              <a:ext cx="130766" cy="595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Elbow Connector 178"/>
            <p:cNvCxnSpPr>
              <a:stCxn id="154" idx="2"/>
              <a:endCxn id="162" idx="0"/>
            </p:cNvCxnSpPr>
            <p:nvPr/>
          </p:nvCxnSpPr>
          <p:spPr>
            <a:xfrm rot="5400000">
              <a:off x="5951258" y="2724995"/>
              <a:ext cx="662136" cy="9817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79"/>
            <p:cNvSpPr/>
            <p:nvPr/>
          </p:nvSpPr>
          <p:spPr>
            <a:xfrm>
              <a:off x="5984238" y="2337773"/>
              <a:ext cx="130766" cy="595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80"/>
            <p:cNvSpPr/>
            <p:nvPr/>
          </p:nvSpPr>
          <p:spPr>
            <a:xfrm>
              <a:off x="6912413" y="2357531"/>
              <a:ext cx="130766" cy="595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" name="Elbow Connector 181"/>
            <p:cNvCxnSpPr>
              <a:stCxn id="151" idx="2"/>
              <a:endCxn id="160" idx="0"/>
            </p:cNvCxnSpPr>
            <p:nvPr/>
          </p:nvCxnSpPr>
          <p:spPr>
            <a:xfrm rot="16200000" flipH="1">
              <a:off x="6949764" y="2445136"/>
              <a:ext cx="1151907" cy="109584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82"/>
            <p:cNvSpPr txBox="1"/>
            <p:nvPr/>
          </p:nvSpPr>
          <p:spPr>
            <a:xfrm>
              <a:off x="4949116" y="2403695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WR Switch</a:t>
              </a:r>
              <a:endParaRPr lang="en-US" sz="1100" b="1" dirty="0"/>
            </a:p>
          </p:txBody>
        </p:sp>
        <p:pic>
          <p:nvPicPr>
            <p:cNvPr id="154" name="Picture 18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01" t="6842" r="2255" b="81117"/>
            <a:stretch/>
          </p:blipFill>
          <p:spPr>
            <a:xfrm>
              <a:off x="4914093" y="2150277"/>
              <a:ext cx="2834640" cy="292737"/>
            </a:xfrm>
            <a:prstGeom prst="rect">
              <a:avLst/>
            </a:prstGeom>
          </p:spPr>
        </p:pic>
        <p:grpSp>
          <p:nvGrpSpPr>
            <p:cNvPr id="155" name="Grupa 154"/>
            <p:cNvGrpSpPr/>
            <p:nvPr/>
          </p:nvGrpSpPr>
          <p:grpSpPr>
            <a:xfrm>
              <a:off x="6716585" y="990600"/>
              <a:ext cx="326594" cy="304800"/>
              <a:chOff x="6716585" y="990600"/>
              <a:chExt cx="326594" cy="304800"/>
            </a:xfrm>
          </p:grpSpPr>
          <p:sp>
            <p:nvSpPr>
              <p:cNvPr id="166" name="Prostokąt 165"/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7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156" name="Grupa 155"/>
            <p:cNvGrpSpPr/>
            <p:nvPr/>
          </p:nvGrpSpPr>
          <p:grpSpPr>
            <a:xfrm>
              <a:off x="4318053" y="3733539"/>
              <a:ext cx="326594" cy="304800"/>
              <a:chOff x="6716585" y="990600"/>
              <a:chExt cx="326594" cy="304800"/>
            </a:xfrm>
          </p:grpSpPr>
          <p:sp>
            <p:nvSpPr>
              <p:cNvPr id="164" name="Prostokąt 163"/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5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157" name="Grupa 156"/>
            <p:cNvGrpSpPr/>
            <p:nvPr/>
          </p:nvGrpSpPr>
          <p:grpSpPr>
            <a:xfrm>
              <a:off x="6069942" y="3105150"/>
              <a:ext cx="326594" cy="304800"/>
              <a:chOff x="6716585" y="972470"/>
              <a:chExt cx="326594" cy="304800"/>
            </a:xfrm>
          </p:grpSpPr>
          <p:sp>
            <p:nvSpPr>
              <p:cNvPr id="162" name="Prostokąt 161"/>
              <p:cNvSpPr/>
              <p:nvPr/>
            </p:nvSpPr>
            <p:spPr>
              <a:xfrm>
                <a:off x="6716585" y="97247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3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158" name="Grupa 157"/>
            <p:cNvGrpSpPr/>
            <p:nvPr/>
          </p:nvGrpSpPr>
          <p:grpSpPr>
            <a:xfrm>
              <a:off x="7910341" y="3569011"/>
              <a:ext cx="326594" cy="304800"/>
              <a:chOff x="6716585" y="990600"/>
              <a:chExt cx="326594" cy="304800"/>
            </a:xfrm>
          </p:grpSpPr>
          <p:sp>
            <p:nvSpPr>
              <p:cNvPr id="160" name="Prostokąt 159"/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1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095" y="1040828"/>
                <a:ext cx="251489" cy="228600"/>
              </a:xfrm>
              <a:prstGeom prst="rect">
                <a:avLst/>
              </a:prstGeom>
            </p:spPr>
          </p:pic>
        </p:grpSp>
      </p:grpSp>
      <p:grpSp>
        <p:nvGrpSpPr>
          <p:cNvPr id="25" name="Grupa 24"/>
          <p:cNvGrpSpPr/>
          <p:nvPr/>
        </p:nvGrpSpPr>
        <p:grpSpPr>
          <a:xfrm>
            <a:off x="5635682" y="1328761"/>
            <a:ext cx="2476058" cy="2202150"/>
            <a:chOff x="5635682" y="1328761"/>
            <a:chExt cx="2476058" cy="2202150"/>
          </a:xfrm>
        </p:grpSpPr>
        <p:cxnSp>
          <p:nvCxnSpPr>
            <p:cNvPr id="170" name="Elbow Connector 174"/>
            <p:cNvCxnSpPr/>
            <p:nvPr/>
          </p:nvCxnSpPr>
          <p:spPr>
            <a:xfrm rot="5400000">
              <a:off x="5854887" y="1109556"/>
              <a:ext cx="854877" cy="1293287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Elbow Connector 181"/>
            <p:cNvCxnSpPr/>
            <p:nvPr/>
          </p:nvCxnSpPr>
          <p:spPr>
            <a:xfrm rot="16200000" flipH="1">
              <a:off x="6987865" y="2407037"/>
              <a:ext cx="1151907" cy="109584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rostokąt 15"/>
          <p:cNvSpPr/>
          <p:nvPr/>
        </p:nvSpPr>
        <p:spPr>
          <a:xfrm>
            <a:off x="5599124" y="1662588"/>
            <a:ext cx="231258" cy="914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upa 27"/>
          <p:cNvGrpSpPr/>
          <p:nvPr/>
        </p:nvGrpSpPr>
        <p:grpSpPr>
          <a:xfrm>
            <a:off x="6622591" y="1722838"/>
            <a:ext cx="561261" cy="391712"/>
            <a:chOff x="6622591" y="1722838"/>
            <a:chExt cx="561261" cy="391712"/>
          </a:xfrm>
        </p:grpSpPr>
        <p:sp>
          <p:nvSpPr>
            <p:cNvPr id="173" name="Prostokąt 172"/>
            <p:cNvSpPr/>
            <p:nvPr/>
          </p:nvSpPr>
          <p:spPr>
            <a:xfrm>
              <a:off x="6704000" y="1722838"/>
              <a:ext cx="231258" cy="914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upa 26"/>
            <p:cNvGrpSpPr/>
            <p:nvPr/>
          </p:nvGrpSpPr>
          <p:grpSpPr>
            <a:xfrm>
              <a:off x="6622591" y="1833287"/>
              <a:ext cx="561261" cy="281263"/>
              <a:chOff x="6622591" y="1833287"/>
              <a:chExt cx="561261" cy="281263"/>
            </a:xfrm>
          </p:grpSpPr>
          <p:sp>
            <p:nvSpPr>
              <p:cNvPr id="174" name="Prostokąt 17"/>
              <p:cNvSpPr/>
              <p:nvPr/>
            </p:nvSpPr>
            <p:spPr>
              <a:xfrm flipH="1" flipV="1">
                <a:off x="6644816" y="1833287"/>
                <a:ext cx="521417" cy="107939"/>
              </a:xfrm>
              <a:custGeom>
                <a:avLst/>
                <a:gdLst>
                  <a:gd name="connsiteX0" fmla="*/ 0 w 1898520"/>
                  <a:gd name="connsiteY0" fmla="*/ 0 h 152400"/>
                  <a:gd name="connsiteX1" fmla="*/ 1898520 w 1898520"/>
                  <a:gd name="connsiteY1" fmla="*/ 0 h 152400"/>
                  <a:gd name="connsiteX2" fmla="*/ 1898520 w 1898520"/>
                  <a:gd name="connsiteY2" fmla="*/ 152400 h 152400"/>
                  <a:gd name="connsiteX3" fmla="*/ 0 w 1898520"/>
                  <a:gd name="connsiteY3" fmla="*/ 152400 h 152400"/>
                  <a:gd name="connsiteX4" fmla="*/ 0 w 1898520"/>
                  <a:gd name="connsiteY4" fmla="*/ 0 h 152400"/>
                  <a:gd name="connsiteX0" fmla="*/ 0 w 1898520"/>
                  <a:gd name="connsiteY0" fmla="*/ 0 h 219075"/>
                  <a:gd name="connsiteX1" fmla="*/ 1898520 w 1898520"/>
                  <a:gd name="connsiteY1" fmla="*/ 0 h 219075"/>
                  <a:gd name="connsiteX2" fmla="*/ 1898520 w 1898520"/>
                  <a:gd name="connsiteY2" fmla="*/ 152400 h 219075"/>
                  <a:gd name="connsiteX3" fmla="*/ 1276350 w 1898520"/>
                  <a:gd name="connsiteY3" fmla="*/ 219075 h 219075"/>
                  <a:gd name="connsiteX4" fmla="*/ 0 w 1898520"/>
                  <a:gd name="connsiteY4" fmla="*/ 0 h 219075"/>
                  <a:gd name="connsiteX0" fmla="*/ 0 w 1898520"/>
                  <a:gd name="connsiteY0" fmla="*/ 0 h 223837"/>
                  <a:gd name="connsiteX1" fmla="*/ 1898520 w 1898520"/>
                  <a:gd name="connsiteY1" fmla="*/ 0 h 223837"/>
                  <a:gd name="connsiteX2" fmla="*/ 1493708 w 1898520"/>
                  <a:gd name="connsiteY2" fmla="*/ 223837 h 223837"/>
                  <a:gd name="connsiteX3" fmla="*/ 1276350 w 1898520"/>
                  <a:gd name="connsiteY3" fmla="*/ 219075 h 223837"/>
                  <a:gd name="connsiteX4" fmla="*/ 0 w 1898520"/>
                  <a:gd name="connsiteY4" fmla="*/ 0 h 223837"/>
                  <a:gd name="connsiteX0" fmla="*/ 0 w 1855658"/>
                  <a:gd name="connsiteY0" fmla="*/ 42863 h 266700"/>
                  <a:gd name="connsiteX1" fmla="*/ 1855658 w 1855658"/>
                  <a:gd name="connsiteY1" fmla="*/ 0 h 266700"/>
                  <a:gd name="connsiteX2" fmla="*/ 1493708 w 1855658"/>
                  <a:gd name="connsiteY2" fmla="*/ 266700 h 266700"/>
                  <a:gd name="connsiteX3" fmla="*/ 1276350 w 1855658"/>
                  <a:gd name="connsiteY3" fmla="*/ 261938 h 266700"/>
                  <a:gd name="connsiteX4" fmla="*/ 0 w 1855658"/>
                  <a:gd name="connsiteY4" fmla="*/ 42863 h 266700"/>
                  <a:gd name="connsiteX0" fmla="*/ 0 w 1869945"/>
                  <a:gd name="connsiteY0" fmla="*/ 0 h 266700"/>
                  <a:gd name="connsiteX1" fmla="*/ 1869945 w 1869945"/>
                  <a:gd name="connsiteY1" fmla="*/ 0 h 266700"/>
                  <a:gd name="connsiteX2" fmla="*/ 1507995 w 1869945"/>
                  <a:gd name="connsiteY2" fmla="*/ 266700 h 266700"/>
                  <a:gd name="connsiteX3" fmla="*/ 1290637 w 1869945"/>
                  <a:gd name="connsiteY3" fmla="*/ 261938 h 266700"/>
                  <a:gd name="connsiteX4" fmla="*/ 0 w 1869945"/>
                  <a:gd name="connsiteY4" fmla="*/ 0 h 266700"/>
                  <a:gd name="connsiteX0" fmla="*/ 0 w 1869945"/>
                  <a:gd name="connsiteY0" fmla="*/ 0 h 276225"/>
                  <a:gd name="connsiteX1" fmla="*/ 1869945 w 1869945"/>
                  <a:gd name="connsiteY1" fmla="*/ 0 h 276225"/>
                  <a:gd name="connsiteX2" fmla="*/ 1507995 w 1869945"/>
                  <a:gd name="connsiteY2" fmla="*/ 266700 h 276225"/>
                  <a:gd name="connsiteX3" fmla="*/ 1362074 w 1869945"/>
                  <a:gd name="connsiteY3" fmla="*/ 276225 h 276225"/>
                  <a:gd name="connsiteX4" fmla="*/ 0 w 1869945"/>
                  <a:gd name="connsiteY4" fmla="*/ 0 h 276225"/>
                  <a:gd name="connsiteX0" fmla="*/ 0 w 1869945"/>
                  <a:gd name="connsiteY0" fmla="*/ 0 h 266700"/>
                  <a:gd name="connsiteX1" fmla="*/ 1869945 w 1869945"/>
                  <a:gd name="connsiteY1" fmla="*/ 0 h 266700"/>
                  <a:gd name="connsiteX2" fmla="*/ 1507995 w 1869945"/>
                  <a:gd name="connsiteY2" fmla="*/ 266700 h 266700"/>
                  <a:gd name="connsiteX3" fmla="*/ 1266824 w 1869945"/>
                  <a:gd name="connsiteY3" fmla="*/ 266700 h 266700"/>
                  <a:gd name="connsiteX4" fmla="*/ 0 w 1869945"/>
                  <a:gd name="connsiteY4" fmla="*/ 0 h 266700"/>
                  <a:gd name="connsiteX0" fmla="*/ 0 w 1592238"/>
                  <a:gd name="connsiteY0" fmla="*/ 89847 h 356547"/>
                  <a:gd name="connsiteX1" fmla="*/ 1592238 w 1592238"/>
                  <a:gd name="connsiteY1" fmla="*/ 0 h 356547"/>
                  <a:gd name="connsiteX2" fmla="*/ 1507995 w 1592238"/>
                  <a:gd name="connsiteY2" fmla="*/ 356547 h 356547"/>
                  <a:gd name="connsiteX3" fmla="*/ 1266824 w 1592238"/>
                  <a:gd name="connsiteY3" fmla="*/ 356547 h 356547"/>
                  <a:gd name="connsiteX4" fmla="*/ 0 w 1592238"/>
                  <a:gd name="connsiteY4" fmla="*/ 89847 h 356547"/>
                  <a:gd name="connsiteX0" fmla="*/ 0 w 562692"/>
                  <a:gd name="connsiteY0" fmla="*/ 0 h 379011"/>
                  <a:gd name="connsiteX1" fmla="*/ 562692 w 562692"/>
                  <a:gd name="connsiteY1" fmla="*/ 22464 h 379011"/>
                  <a:gd name="connsiteX2" fmla="*/ 478449 w 562692"/>
                  <a:gd name="connsiteY2" fmla="*/ 379011 h 379011"/>
                  <a:gd name="connsiteX3" fmla="*/ 237278 w 562692"/>
                  <a:gd name="connsiteY3" fmla="*/ 379011 h 379011"/>
                  <a:gd name="connsiteX4" fmla="*/ 0 w 562692"/>
                  <a:gd name="connsiteY4" fmla="*/ 0 h 379011"/>
                  <a:gd name="connsiteX0" fmla="*/ 0 w 534117"/>
                  <a:gd name="connsiteY0" fmla="*/ 0 h 389540"/>
                  <a:gd name="connsiteX1" fmla="*/ 534117 w 534117"/>
                  <a:gd name="connsiteY1" fmla="*/ 32993 h 389540"/>
                  <a:gd name="connsiteX2" fmla="*/ 449874 w 534117"/>
                  <a:gd name="connsiteY2" fmla="*/ 389540 h 389540"/>
                  <a:gd name="connsiteX3" fmla="*/ 208703 w 534117"/>
                  <a:gd name="connsiteY3" fmla="*/ 389540 h 389540"/>
                  <a:gd name="connsiteX4" fmla="*/ 0 w 534117"/>
                  <a:gd name="connsiteY4" fmla="*/ 0 h 389540"/>
                  <a:gd name="connsiteX0" fmla="*/ 0 w 511892"/>
                  <a:gd name="connsiteY0" fmla="*/ 0 h 389540"/>
                  <a:gd name="connsiteX1" fmla="*/ 511892 w 511892"/>
                  <a:gd name="connsiteY1" fmla="*/ 11935 h 389540"/>
                  <a:gd name="connsiteX2" fmla="*/ 449874 w 511892"/>
                  <a:gd name="connsiteY2" fmla="*/ 389540 h 389540"/>
                  <a:gd name="connsiteX3" fmla="*/ 208703 w 511892"/>
                  <a:gd name="connsiteY3" fmla="*/ 389540 h 389540"/>
                  <a:gd name="connsiteX4" fmla="*/ 0 w 511892"/>
                  <a:gd name="connsiteY4" fmla="*/ 0 h 389540"/>
                  <a:gd name="connsiteX0" fmla="*/ 0 w 521417"/>
                  <a:gd name="connsiteY0" fmla="*/ 0 h 379011"/>
                  <a:gd name="connsiteX1" fmla="*/ 521417 w 521417"/>
                  <a:gd name="connsiteY1" fmla="*/ 1406 h 379011"/>
                  <a:gd name="connsiteX2" fmla="*/ 459399 w 521417"/>
                  <a:gd name="connsiteY2" fmla="*/ 379011 h 379011"/>
                  <a:gd name="connsiteX3" fmla="*/ 218228 w 521417"/>
                  <a:gd name="connsiteY3" fmla="*/ 379011 h 379011"/>
                  <a:gd name="connsiteX4" fmla="*/ 0 w 521417"/>
                  <a:gd name="connsiteY4" fmla="*/ 0 h 379011"/>
                  <a:gd name="connsiteX0" fmla="*/ 0 w 521417"/>
                  <a:gd name="connsiteY0" fmla="*/ 0 h 379011"/>
                  <a:gd name="connsiteX1" fmla="*/ 521417 w 521417"/>
                  <a:gd name="connsiteY1" fmla="*/ 1406 h 379011"/>
                  <a:gd name="connsiteX2" fmla="*/ 462574 w 521417"/>
                  <a:gd name="connsiteY2" fmla="*/ 294778 h 379011"/>
                  <a:gd name="connsiteX3" fmla="*/ 218228 w 521417"/>
                  <a:gd name="connsiteY3" fmla="*/ 379011 h 379011"/>
                  <a:gd name="connsiteX4" fmla="*/ 0 w 521417"/>
                  <a:gd name="connsiteY4" fmla="*/ 0 h 379011"/>
                  <a:gd name="connsiteX0" fmla="*/ 0 w 521417"/>
                  <a:gd name="connsiteY0" fmla="*/ 0 h 347424"/>
                  <a:gd name="connsiteX1" fmla="*/ 521417 w 521417"/>
                  <a:gd name="connsiteY1" fmla="*/ 1406 h 347424"/>
                  <a:gd name="connsiteX2" fmla="*/ 462574 w 521417"/>
                  <a:gd name="connsiteY2" fmla="*/ 294778 h 347424"/>
                  <a:gd name="connsiteX3" fmla="*/ 237278 w 521417"/>
                  <a:gd name="connsiteY3" fmla="*/ 347424 h 347424"/>
                  <a:gd name="connsiteX4" fmla="*/ 0 w 521417"/>
                  <a:gd name="connsiteY4" fmla="*/ 0 h 347424"/>
                  <a:gd name="connsiteX0" fmla="*/ 0 w 521417"/>
                  <a:gd name="connsiteY0" fmla="*/ 0 h 357953"/>
                  <a:gd name="connsiteX1" fmla="*/ 521417 w 521417"/>
                  <a:gd name="connsiteY1" fmla="*/ 1406 h 357953"/>
                  <a:gd name="connsiteX2" fmla="*/ 462574 w 521417"/>
                  <a:gd name="connsiteY2" fmla="*/ 357953 h 357953"/>
                  <a:gd name="connsiteX3" fmla="*/ 237278 w 521417"/>
                  <a:gd name="connsiteY3" fmla="*/ 347424 h 357953"/>
                  <a:gd name="connsiteX4" fmla="*/ 0 w 521417"/>
                  <a:gd name="connsiteY4" fmla="*/ 0 h 357953"/>
                  <a:gd name="connsiteX0" fmla="*/ 0 w 521417"/>
                  <a:gd name="connsiteY0" fmla="*/ 0 h 357953"/>
                  <a:gd name="connsiteX1" fmla="*/ 521417 w 521417"/>
                  <a:gd name="connsiteY1" fmla="*/ 1406 h 357953"/>
                  <a:gd name="connsiteX2" fmla="*/ 462574 w 521417"/>
                  <a:gd name="connsiteY2" fmla="*/ 357953 h 357953"/>
                  <a:gd name="connsiteX3" fmla="*/ 237278 w 521417"/>
                  <a:gd name="connsiteY3" fmla="*/ 347424 h 357953"/>
                  <a:gd name="connsiteX4" fmla="*/ 0 w 521417"/>
                  <a:gd name="connsiteY4" fmla="*/ 0 h 357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417" h="357953">
                    <a:moveTo>
                      <a:pt x="0" y="0"/>
                    </a:moveTo>
                    <a:lnTo>
                      <a:pt x="521417" y="1406"/>
                    </a:lnTo>
                    <a:lnTo>
                      <a:pt x="462574" y="357953"/>
                    </a:lnTo>
                    <a:lnTo>
                      <a:pt x="237278" y="3474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Prostokąt 25"/>
              <p:cNvSpPr/>
              <p:nvPr/>
            </p:nvSpPr>
            <p:spPr>
              <a:xfrm>
                <a:off x="6622591" y="1941226"/>
                <a:ext cx="281346" cy="1733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dirty="0" smtClean="0"/>
                  <a:t>CTRL</a:t>
                </a:r>
                <a:endParaRPr lang="en-US" sz="1000" dirty="0"/>
              </a:p>
            </p:txBody>
          </p:sp>
          <p:sp>
            <p:nvSpPr>
              <p:cNvPr id="177" name="Prostokąt 176"/>
              <p:cNvSpPr/>
              <p:nvPr/>
            </p:nvSpPr>
            <p:spPr>
              <a:xfrm>
                <a:off x="6902506" y="1941226"/>
                <a:ext cx="281346" cy="1733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b="1" dirty="0" smtClean="0"/>
                  <a:t>I</a:t>
                </a:r>
                <a:endParaRPr lang="en-US" sz="1000" b="1" dirty="0"/>
              </a:p>
            </p:txBody>
          </p:sp>
        </p:grpSp>
      </p:grpSp>
      <p:sp>
        <p:nvSpPr>
          <p:cNvPr id="181" name="pole tekstowe 180"/>
          <p:cNvSpPr txBox="1"/>
          <p:nvPr/>
        </p:nvSpPr>
        <p:spPr>
          <a:xfrm>
            <a:off x="4267200" y="974232"/>
            <a:ext cx="1877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Payload of Ethernet Frame</a:t>
            </a:r>
            <a:endParaRPr lang="en-US" sz="1200" b="1" dirty="0">
              <a:solidFill>
                <a:srgbClr val="00B050"/>
              </a:solidFill>
            </a:endParaRPr>
          </a:p>
        </p:txBody>
      </p:sp>
      <p:grpSp>
        <p:nvGrpSpPr>
          <p:cNvPr id="82" name="Grupa 81"/>
          <p:cNvGrpSpPr/>
          <p:nvPr/>
        </p:nvGrpSpPr>
        <p:grpSpPr>
          <a:xfrm>
            <a:off x="5420218" y="3425967"/>
            <a:ext cx="1544532" cy="1105560"/>
            <a:chOff x="7010400" y="3447390"/>
            <a:chExt cx="1544532" cy="1105560"/>
          </a:xfrm>
        </p:grpSpPr>
        <p:sp>
          <p:nvSpPr>
            <p:cNvPr id="83" name="Prostokąt 82"/>
            <p:cNvSpPr/>
            <p:nvPr/>
          </p:nvSpPr>
          <p:spPr>
            <a:xfrm>
              <a:off x="7010400" y="3447390"/>
              <a:ext cx="1544532" cy="11055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5" name="Picture 18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01" t="6842" r="2255" b="81117"/>
            <a:stretch/>
          </p:blipFill>
          <p:spPr>
            <a:xfrm>
              <a:off x="7258792" y="3856571"/>
              <a:ext cx="1047748" cy="108202"/>
            </a:xfrm>
            <a:prstGeom prst="rect">
              <a:avLst/>
            </a:prstGeom>
          </p:spPr>
        </p:pic>
        <p:grpSp>
          <p:nvGrpSpPr>
            <p:cNvPr id="88" name="Grupa 87"/>
            <p:cNvGrpSpPr/>
            <p:nvPr/>
          </p:nvGrpSpPr>
          <p:grpSpPr>
            <a:xfrm>
              <a:off x="7246984" y="4182421"/>
              <a:ext cx="326594" cy="304800"/>
              <a:chOff x="4637908" y="3962139"/>
              <a:chExt cx="326594" cy="304800"/>
            </a:xfrm>
          </p:grpSpPr>
          <p:sp>
            <p:nvSpPr>
              <p:cNvPr id="100" name="Prostokąt 99"/>
              <p:cNvSpPr/>
              <p:nvPr/>
            </p:nvSpPr>
            <p:spPr>
              <a:xfrm>
                <a:off x="4637908" y="3962139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1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4979" y="3988111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89" name="Grupa 88"/>
            <p:cNvGrpSpPr/>
            <p:nvPr/>
          </p:nvGrpSpPr>
          <p:grpSpPr>
            <a:xfrm>
              <a:off x="7969188" y="4193373"/>
              <a:ext cx="326594" cy="304800"/>
              <a:chOff x="4637908" y="3962194"/>
              <a:chExt cx="326594" cy="304800"/>
            </a:xfrm>
          </p:grpSpPr>
          <p:sp>
            <p:nvSpPr>
              <p:cNvPr id="98" name="Prostokąt 97"/>
              <p:cNvSpPr/>
              <p:nvPr/>
            </p:nvSpPr>
            <p:spPr>
              <a:xfrm>
                <a:off x="4637908" y="3962194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9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4979" y="3988111"/>
                <a:ext cx="251489" cy="228600"/>
              </a:xfrm>
              <a:prstGeom prst="rect">
                <a:avLst/>
              </a:prstGeom>
            </p:spPr>
          </p:pic>
        </p:grpSp>
        <p:cxnSp>
          <p:nvCxnSpPr>
            <p:cNvPr id="90" name="Elbow Connector 181"/>
            <p:cNvCxnSpPr>
              <a:endCxn id="101" idx="0"/>
            </p:cNvCxnSpPr>
            <p:nvPr/>
          </p:nvCxnSpPr>
          <p:spPr>
            <a:xfrm rot="5400000">
              <a:off x="7357201" y="3995040"/>
              <a:ext cx="245953" cy="180753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Elbow Connector 181"/>
            <p:cNvCxnSpPr/>
            <p:nvPr/>
          </p:nvCxnSpPr>
          <p:spPr>
            <a:xfrm rot="16200000" flipH="1">
              <a:off x="7939847" y="3978102"/>
              <a:ext cx="230026" cy="181464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Łącznik prostoliniowy 91"/>
            <p:cNvCxnSpPr>
              <a:stCxn id="100" idx="3"/>
            </p:cNvCxnSpPr>
            <p:nvPr/>
          </p:nvCxnSpPr>
          <p:spPr>
            <a:xfrm flipV="1">
              <a:off x="7573578" y="4333590"/>
              <a:ext cx="395610" cy="1231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Elbow Connector 176"/>
            <p:cNvCxnSpPr>
              <a:endCxn id="85" idx="0"/>
            </p:cNvCxnSpPr>
            <p:nvPr/>
          </p:nvCxnSpPr>
          <p:spPr>
            <a:xfrm rot="5400000">
              <a:off x="7598454" y="3631604"/>
              <a:ext cx="409180" cy="40755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ole tekstowe 11"/>
          <p:cNvSpPr txBox="1"/>
          <p:nvPr/>
        </p:nvSpPr>
        <p:spPr>
          <a:xfrm>
            <a:off x="6234225" y="3400164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SPS RF</a:t>
            </a:r>
            <a:endParaRPr lang="en-US" sz="1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52400" y="4531527"/>
            <a:ext cx="265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NOTE: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Accelerating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RF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cavities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to be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        controlled in SPS using WR</a:t>
            </a:r>
            <a:endParaRPr lang="pl-PL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08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86850" r="34842"/>
          <a:stretch/>
        </p:blipFill>
        <p:spPr>
          <a:xfrm flipV="1">
            <a:off x="6546720" y="587843"/>
            <a:ext cx="890027" cy="657329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5" r="26667"/>
          <a:stretch/>
        </p:blipFill>
        <p:spPr>
          <a:xfrm flipV="1">
            <a:off x="5670843" y="3811132"/>
            <a:ext cx="1089163" cy="665617"/>
          </a:xfrm>
          <a:prstGeom prst="rect">
            <a:avLst/>
          </a:prstGeom>
        </p:spPr>
      </p:pic>
      <p:grpSp>
        <p:nvGrpSpPr>
          <p:cNvPr id="37" name="Group 35"/>
          <p:cNvGrpSpPr/>
          <p:nvPr/>
        </p:nvGrpSpPr>
        <p:grpSpPr>
          <a:xfrm>
            <a:off x="7639614" y="3867150"/>
            <a:ext cx="874964" cy="456505"/>
            <a:chOff x="6182280" y="5681142"/>
            <a:chExt cx="1618695" cy="784108"/>
          </a:xfrm>
        </p:grpSpPr>
        <p:sp>
          <p:nvSpPr>
            <p:cNvPr id="38" name="Cube 36"/>
            <p:cNvSpPr/>
            <p:nvPr/>
          </p:nvSpPr>
          <p:spPr>
            <a:xfrm>
              <a:off x="6182280" y="5681142"/>
              <a:ext cx="1618695" cy="784108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7"/>
            <p:cNvSpPr/>
            <p:nvPr/>
          </p:nvSpPr>
          <p:spPr>
            <a:xfrm>
              <a:off x="6925346" y="6019800"/>
              <a:ext cx="542254" cy="3365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c 38"/>
            <p:cNvSpPr/>
            <p:nvPr/>
          </p:nvSpPr>
          <p:spPr>
            <a:xfrm>
              <a:off x="7010400" y="6095999"/>
              <a:ext cx="381000" cy="369251"/>
            </a:xfrm>
            <a:prstGeom prst="arc">
              <a:avLst>
                <a:gd name="adj1" fmla="val 10767061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39"/>
            <p:cNvCxnSpPr/>
            <p:nvPr/>
          </p:nvCxnSpPr>
          <p:spPr>
            <a:xfrm>
              <a:off x="7010400" y="6095999"/>
              <a:ext cx="186073" cy="184625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0"/>
            <p:cNvSpPr txBox="1"/>
            <p:nvPr/>
          </p:nvSpPr>
          <p:spPr>
            <a:xfrm>
              <a:off x="7361718" y="5931469"/>
              <a:ext cx="211764" cy="272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100" dirty="0" smtClean="0"/>
                <a:t>V</a:t>
              </a:r>
              <a:endParaRPr lang="en-US" dirty="0"/>
            </a:p>
          </p:txBody>
        </p:sp>
        <p:sp>
          <p:nvSpPr>
            <p:cNvPr id="43" name="Donut 41"/>
            <p:cNvSpPr/>
            <p:nvPr/>
          </p:nvSpPr>
          <p:spPr>
            <a:xfrm>
              <a:off x="6286103" y="6143626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Donut 42"/>
            <p:cNvSpPr/>
            <p:nvPr/>
          </p:nvSpPr>
          <p:spPr>
            <a:xfrm>
              <a:off x="6536552" y="6143625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Box 43"/>
          <p:cNvSpPr txBox="1"/>
          <p:nvPr/>
        </p:nvSpPr>
        <p:spPr>
          <a:xfrm>
            <a:off x="7533165" y="4481576"/>
            <a:ext cx="108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</a:t>
            </a:r>
            <a:r>
              <a:rPr lang="pl-PL" dirty="0" smtClean="0"/>
              <a:t>ower </a:t>
            </a:r>
          </a:p>
          <a:p>
            <a:pPr algn="ctr"/>
            <a:r>
              <a:rPr lang="en-US" dirty="0" smtClean="0"/>
              <a:t>converter</a:t>
            </a:r>
            <a:endParaRPr lang="pl-PL" dirty="0" smtClean="0"/>
          </a:p>
        </p:txBody>
      </p:sp>
      <p:sp>
        <p:nvSpPr>
          <p:cNvPr id="47" name="TextBox 151"/>
          <p:cNvSpPr txBox="1"/>
          <p:nvPr/>
        </p:nvSpPr>
        <p:spPr>
          <a:xfrm>
            <a:off x="6441872" y="240030"/>
            <a:ext cx="6447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 (t)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49" name="Straight Arrow Connector 160"/>
          <p:cNvCxnSpPr/>
          <p:nvPr/>
        </p:nvCxnSpPr>
        <p:spPr>
          <a:xfrm>
            <a:off x="5574661" y="3714749"/>
            <a:ext cx="1342683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61"/>
          <p:cNvSpPr txBox="1"/>
          <p:nvPr/>
        </p:nvSpPr>
        <p:spPr>
          <a:xfrm>
            <a:off x="5791200" y="3345418"/>
            <a:ext cx="7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f</a:t>
            </a:r>
            <a:r>
              <a:rPr lang="en-US" b="1" baseline="-25000" dirty="0" smtClean="0">
                <a:solidFill>
                  <a:srgbClr val="0070C0"/>
                </a:solidFill>
              </a:rPr>
              <a:t>rev </a:t>
            </a:r>
            <a:r>
              <a:rPr lang="en-US" b="1" dirty="0">
                <a:solidFill>
                  <a:srgbClr val="0070C0"/>
                </a:solidFill>
              </a:rPr>
              <a:t>(t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6" name="TextBox 13"/>
          <p:cNvSpPr txBox="1"/>
          <p:nvPr/>
        </p:nvSpPr>
        <p:spPr>
          <a:xfrm>
            <a:off x="5437876" y="4497169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Accelerating </a:t>
            </a:r>
            <a:endParaRPr lang="pl-PL" dirty="0" smtClean="0"/>
          </a:p>
          <a:p>
            <a:pPr algn="ctr"/>
            <a:r>
              <a:rPr lang="en-US" dirty="0" smtClean="0"/>
              <a:t>RF </a:t>
            </a:r>
            <a:r>
              <a:rPr lang="pl-PL" dirty="0" smtClean="0"/>
              <a:t>c</a:t>
            </a:r>
            <a:r>
              <a:rPr lang="en-US" dirty="0" smtClean="0"/>
              <a:t>avity</a:t>
            </a:r>
          </a:p>
        </p:txBody>
      </p:sp>
      <p:grpSp>
        <p:nvGrpSpPr>
          <p:cNvPr id="141" name="Group 24"/>
          <p:cNvGrpSpPr/>
          <p:nvPr/>
        </p:nvGrpSpPr>
        <p:grpSpPr>
          <a:xfrm>
            <a:off x="6880251" y="762000"/>
            <a:ext cx="176638" cy="176638"/>
            <a:chOff x="5181600" y="5486400"/>
            <a:chExt cx="457200" cy="457200"/>
          </a:xfrm>
        </p:grpSpPr>
        <p:sp>
          <p:nvSpPr>
            <p:cNvPr id="142" name="Oval 21"/>
            <p:cNvSpPr/>
            <p:nvPr/>
          </p:nvSpPr>
          <p:spPr>
            <a:xfrm>
              <a:off x="5181600" y="54864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22"/>
            <p:cNvSpPr/>
            <p:nvPr/>
          </p:nvSpPr>
          <p:spPr>
            <a:xfrm>
              <a:off x="5337823" y="5638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4" name="Elbow Connector 44"/>
          <p:cNvCxnSpPr>
            <a:stCxn id="38" idx="5"/>
          </p:cNvCxnSpPr>
          <p:nvPr/>
        </p:nvCxnSpPr>
        <p:spPr>
          <a:xfrm flipH="1" flipV="1">
            <a:off x="7315200" y="820879"/>
            <a:ext cx="1199378" cy="3217460"/>
          </a:xfrm>
          <a:prstGeom prst="bentConnector4">
            <a:avLst>
              <a:gd name="adj1" fmla="val -19060"/>
              <a:gd name="adj2" fmla="val 100974"/>
            </a:avLst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15"/>
          <p:cNvSpPr txBox="1"/>
          <p:nvPr/>
        </p:nvSpPr>
        <p:spPr>
          <a:xfrm>
            <a:off x="6975724" y="101530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Bending</a:t>
            </a:r>
          </a:p>
          <a:p>
            <a:pPr algn="ctr"/>
            <a:r>
              <a:rPr lang="pl-PL" dirty="0" smtClean="0"/>
              <a:t>m</a:t>
            </a:r>
            <a:r>
              <a:rPr lang="en-US" dirty="0" smtClean="0"/>
              <a:t>agnet</a:t>
            </a:r>
            <a:endParaRPr lang="pl-PL" dirty="0" smtClean="0"/>
          </a:p>
        </p:txBody>
      </p:sp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WR-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Nodes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Content Placeholder 2"/>
          <p:cNvSpPr txBox="1">
            <a:spLocks/>
          </p:cNvSpPr>
          <p:nvPr/>
        </p:nvSpPr>
        <p:spPr>
          <a:xfrm>
            <a:off x="171056" y="895350"/>
            <a:ext cx="5266820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0" name="Picture 60" descr="http://www.liv.ac.uk/science_eng_images/physics/hep/BeamInjec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81826"/>
            <a:ext cx="774840" cy="49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" name="TextBox 29"/>
          <p:cNvSpPr txBox="1"/>
          <p:nvPr/>
        </p:nvSpPr>
        <p:spPr>
          <a:xfrm>
            <a:off x="3857301" y="4497910"/>
            <a:ext cx="1248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B</a:t>
            </a:r>
            <a:r>
              <a:rPr lang="en-US" dirty="0" smtClean="0"/>
              <a:t>eam 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en-US" dirty="0" smtClean="0"/>
              <a:t>nst. </a:t>
            </a:r>
          </a:p>
          <a:p>
            <a:pPr algn="ctr"/>
            <a:r>
              <a:rPr lang="en-US" dirty="0" smtClean="0"/>
              <a:t>Diagnostics</a:t>
            </a:r>
          </a:p>
        </p:txBody>
      </p:sp>
      <p:sp>
        <p:nvSpPr>
          <p:cNvPr id="130" name="Prostokąt 129"/>
          <p:cNvSpPr/>
          <p:nvPr/>
        </p:nvSpPr>
        <p:spPr>
          <a:xfrm>
            <a:off x="8305800" y="2142153"/>
            <a:ext cx="5229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 (Tekst podstawowy)"/>
                <a:cs typeface="Times New Roman" pitchFamily="18" charset="0"/>
              </a:rPr>
              <a:t>I(t) </a:t>
            </a:r>
            <a:endParaRPr lang="en-US" sz="1600" dirty="0">
              <a:latin typeface="Calibri (Tekst podstawowy)"/>
            </a:endParaRPr>
          </a:p>
        </p:txBody>
      </p:sp>
      <p:cxnSp>
        <p:nvCxnSpPr>
          <p:cNvPr id="140" name="Elbow Connector 44"/>
          <p:cNvCxnSpPr/>
          <p:nvPr/>
        </p:nvCxnSpPr>
        <p:spPr>
          <a:xfrm flipH="1" flipV="1">
            <a:off x="7315200" y="820879"/>
            <a:ext cx="1199378" cy="3217460"/>
          </a:xfrm>
          <a:prstGeom prst="bentConnector4">
            <a:avLst>
              <a:gd name="adj1" fmla="val -19060"/>
              <a:gd name="adj2" fmla="val 100974"/>
            </a:avLst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74"/>
          <p:cNvCxnSpPr>
            <a:stCxn id="166" idx="2"/>
            <a:endCxn id="146" idx="0"/>
          </p:cNvCxnSpPr>
          <p:nvPr/>
        </p:nvCxnSpPr>
        <p:spPr>
          <a:xfrm rot="5400000">
            <a:off x="5805801" y="1076195"/>
            <a:ext cx="854877" cy="1293287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75"/>
          <p:cNvSpPr/>
          <p:nvPr/>
        </p:nvSpPr>
        <p:spPr>
          <a:xfrm>
            <a:off x="5521212" y="2150277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Elbow Connector 176"/>
          <p:cNvCxnSpPr>
            <a:stCxn id="148" idx="2"/>
            <a:endCxn id="164" idx="0"/>
          </p:cNvCxnSpPr>
          <p:nvPr/>
        </p:nvCxnSpPr>
        <p:spPr>
          <a:xfrm rot="5400000">
            <a:off x="4490122" y="2378546"/>
            <a:ext cx="1346221" cy="1363764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77"/>
          <p:cNvSpPr/>
          <p:nvPr/>
        </p:nvSpPr>
        <p:spPr>
          <a:xfrm>
            <a:off x="5779731" y="2327745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Elbow Connector 178"/>
          <p:cNvCxnSpPr>
            <a:stCxn id="154" idx="2"/>
            <a:endCxn id="162" idx="0"/>
          </p:cNvCxnSpPr>
          <p:nvPr/>
        </p:nvCxnSpPr>
        <p:spPr>
          <a:xfrm rot="5400000">
            <a:off x="5951258" y="2724995"/>
            <a:ext cx="662136" cy="98174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79"/>
          <p:cNvSpPr/>
          <p:nvPr/>
        </p:nvSpPr>
        <p:spPr>
          <a:xfrm>
            <a:off x="5984238" y="2337773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80"/>
          <p:cNvSpPr/>
          <p:nvPr/>
        </p:nvSpPr>
        <p:spPr>
          <a:xfrm>
            <a:off x="6912413" y="2357531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Elbow Connector 181"/>
          <p:cNvCxnSpPr>
            <a:stCxn id="151" idx="2"/>
            <a:endCxn id="160" idx="0"/>
          </p:cNvCxnSpPr>
          <p:nvPr/>
        </p:nvCxnSpPr>
        <p:spPr>
          <a:xfrm rot="16200000" flipH="1">
            <a:off x="6949764" y="2445136"/>
            <a:ext cx="1151907" cy="1095842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82"/>
          <p:cNvSpPr txBox="1"/>
          <p:nvPr/>
        </p:nvSpPr>
        <p:spPr>
          <a:xfrm>
            <a:off x="4949116" y="2403695"/>
            <a:ext cx="817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WR Switch</a:t>
            </a:r>
            <a:endParaRPr lang="en-US" sz="1100" b="1" dirty="0"/>
          </a:p>
        </p:txBody>
      </p:sp>
      <p:pic>
        <p:nvPicPr>
          <p:cNvPr id="154" name="Picture 18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1" t="6842" r="2255" b="81117"/>
          <a:stretch/>
        </p:blipFill>
        <p:spPr>
          <a:xfrm>
            <a:off x="4914093" y="2150277"/>
            <a:ext cx="2834640" cy="29273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505200" y="120580"/>
            <a:ext cx="5638800" cy="502637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upa 7"/>
          <p:cNvGrpSpPr/>
          <p:nvPr/>
        </p:nvGrpSpPr>
        <p:grpSpPr>
          <a:xfrm>
            <a:off x="4318053" y="990600"/>
            <a:ext cx="3918882" cy="3047739"/>
            <a:chOff x="4318053" y="990600"/>
            <a:chExt cx="3918882" cy="3047739"/>
          </a:xfrm>
        </p:grpSpPr>
        <p:grpSp>
          <p:nvGrpSpPr>
            <p:cNvPr id="155" name="Grupa 154"/>
            <p:cNvGrpSpPr/>
            <p:nvPr/>
          </p:nvGrpSpPr>
          <p:grpSpPr>
            <a:xfrm>
              <a:off x="6716585" y="990600"/>
              <a:ext cx="326594" cy="304800"/>
              <a:chOff x="6716585" y="990600"/>
              <a:chExt cx="326594" cy="304800"/>
            </a:xfrm>
          </p:grpSpPr>
          <p:sp>
            <p:nvSpPr>
              <p:cNvPr id="166" name="Prostokąt 165"/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7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156" name="Grupa 155"/>
            <p:cNvGrpSpPr/>
            <p:nvPr/>
          </p:nvGrpSpPr>
          <p:grpSpPr>
            <a:xfrm>
              <a:off x="4318053" y="3733539"/>
              <a:ext cx="326594" cy="304800"/>
              <a:chOff x="6716585" y="990600"/>
              <a:chExt cx="326594" cy="304800"/>
            </a:xfrm>
          </p:grpSpPr>
          <p:sp>
            <p:nvSpPr>
              <p:cNvPr id="164" name="Prostokąt 163"/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5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157" name="Grupa 156"/>
            <p:cNvGrpSpPr/>
            <p:nvPr/>
          </p:nvGrpSpPr>
          <p:grpSpPr>
            <a:xfrm>
              <a:off x="6069942" y="3105150"/>
              <a:ext cx="326594" cy="304800"/>
              <a:chOff x="6716585" y="972470"/>
              <a:chExt cx="326594" cy="304800"/>
            </a:xfrm>
          </p:grpSpPr>
          <p:sp>
            <p:nvSpPr>
              <p:cNvPr id="162" name="Prostokąt 161"/>
              <p:cNvSpPr/>
              <p:nvPr/>
            </p:nvSpPr>
            <p:spPr>
              <a:xfrm>
                <a:off x="6716585" y="97247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3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158" name="Grupa 157"/>
            <p:cNvGrpSpPr/>
            <p:nvPr/>
          </p:nvGrpSpPr>
          <p:grpSpPr>
            <a:xfrm>
              <a:off x="7910341" y="3569011"/>
              <a:ext cx="326594" cy="304800"/>
              <a:chOff x="6716585" y="990600"/>
              <a:chExt cx="326594" cy="304800"/>
            </a:xfrm>
          </p:grpSpPr>
          <p:sp>
            <p:nvSpPr>
              <p:cNvPr id="160" name="Prostokąt 159"/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1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095" y="1040828"/>
                <a:ext cx="251489" cy="228600"/>
              </a:xfrm>
              <a:prstGeom prst="rect">
                <a:avLst/>
              </a:prstGeom>
            </p:spPr>
          </p:pic>
        </p:grpSp>
      </p:grpSp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2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86850" r="34842"/>
          <a:stretch/>
        </p:blipFill>
        <p:spPr>
          <a:xfrm flipV="1">
            <a:off x="6546720" y="587843"/>
            <a:ext cx="890027" cy="657329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5" r="26667"/>
          <a:stretch/>
        </p:blipFill>
        <p:spPr>
          <a:xfrm flipV="1">
            <a:off x="5670843" y="3811132"/>
            <a:ext cx="1089163" cy="665617"/>
          </a:xfrm>
          <a:prstGeom prst="rect">
            <a:avLst/>
          </a:prstGeom>
        </p:spPr>
      </p:pic>
      <p:grpSp>
        <p:nvGrpSpPr>
          <p:cNvPr id="37" name="Group 35"/>
          <p:cNvGrpSpPr/>
          <p:nvPr/>
        </p:nvGrpSpPr>
        <p:grpSpPr>
          <a:xfrm>
            <a:off x="7639614" y="3867150"/>
            <a:ext cx="874964" cy="456505"/>
            <a:chOff x="6182280" y="5681142"/>
            <a:chExt cx="1618695" cy="784108"/>
          </a:xfrm>
        </p:grpSpPr>
        <p:sp>
          <p:nvSpPr>
            <p:cNvPr id="38" name="Cube 36"/>
            <p:cNvSpPr/>
            <p:nvPr/>
          </p:nvSpPr>
          <p:spPr>
            <a:xfrm>
              <a:off x="6182280" y="5681142"/>
              <a:ext cx="1618695" cy="784108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7"/>
            <p:cNvSpPr/>
            <p:nvPr/>
          </p:nvSpPr>
          <p:spPr>
            <a:xfrm>
              <a:off x="6925346" y="6019800"/>
              <a:ext cx="542254" cy="3365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c 38"/>
            <p:cNvSpPr/>
            <p:nvPr/>
          </p:nvSpPr>
          <p:spPr>
            <a:xfrm>
              <a:off x="7010400" y="6095999"/>
              <a:ext cx="381000" cy="369251"/>
            </a:xfrm>
            <a:prstGeom prst="arc">
              <a:avLst>
                <a:gd name="adj1" fmla="val 10767061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39"/>
            <p:cNvCxnSpPr/>
            <p:nvPr/>
          </p:nvCxnSpPr>
          <p:spPr>
            <a:xfrm>
              <a:off x="7010400" y="6095999"/>
              <a:ext cx="186073" cy="184625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0"/>
            <p:cNvSpPr txBox="1"/>
            <p:nvPr/>
          </p:nvSpPr>
          <p:spPr>
            <a:xfrm>
              <a:off x="7361718" y="5931469"/>
              <a:ext cx="211764" cy="272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100" dirty="0" smtClean="0"/>
                <a:t>V</a:t>
              </a:r>
              <a:endParaRPr lang="en-US" dirty="0"/>
            </a:p>
          </p:txBody>
        </p:sp>
        <p:sp>
          <p:nvSpPr>
            <p:cNvPr id="43" name="Donut 41"/>
            <p:cNvSpPr/>
            <p:nvPr/>
          </p:nvSpPr>
          <p:spPr>
            <a:xfrm>
              <a:off x="6286103" y="6143626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Donut 42"/>
            <p:cNvSpPr/>
            <p:nvPr/>
          </p:nvSpPr>
          <p:spPr>
            <a:xfrm>
              <a:off x="6536552" y="6143625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Box 43"/>
          <p:cNvSpPr txBox="1"/>
          <p:nvPr/>
        </p:nvSpPr>
        <p:spPr>
          <a:xfrm>
            <a:off x="7533165" y="4481576"/>
            <a:ext cx="108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</a:t>
            </a:r>
            <a:r>
              <a:rPr lang="pl-PL" dirty="0" smtClean="0"/>
              <a:t>ower </a:t>
            </a:r>
          </a:p>
          <a:p>
            <a:pPr algn="ctr"/>
            <a:r>
              <a:rPr lang="en-US" dirty="0" smtClean="0"/>
              <a:t>converter</a:t>
            </a:r>
            <a:endParaRPr lang="pl-PL" dirty="0" smtClean="0"/>
          </a:p>
        </p:txBody>
      </p:sp>
      <p:sp>
        <p:nvSpPr>
          <p:cNvPr id="47" name="TextBox 151"/>
          <p:cNvSpPr txBox="1"/>
          <p:nvPr/>
        </p:nvSpPr>
        <p:spPr>
          <a:xfrm>
            <a:off x="6441872" y="240030"/>
            <a:ext cx="6447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 (t)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49" name="Straight Arrow Connector 160"/>
          <p:cNvCxnSpPr/>
          <p:nvPr/>
        </p:nvCxnSpPr>
        <p:spPr>
          <a:xfrm>
            <a:off x="5574661" y="3714749"/>
            <a:ext cx="1342683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61"/>
          <p:cNvSpPr txBox="1"/>
          <p:nvPr/>
        </p:nvSpPr>
        <p:spPr>
          <a:xfrm>
            <a:off x="5791200" y="3345418"/>
            <a:ext cx="7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f</a:t>
            </a:r>
            <a:r>
              <a:rPr lang="en-US" b="1" baseline="-25000" dirty="0" smtClean="0">
                <a:solidFill>
                  <a:srgbClr val="0070C0"/>
                </a:solidFill>
              </a:rPr>
              <a:t>rev </a:t>
            </a:r>
            <a:r>
              <a:rPr lang="en-US" b="1" dirty="0">
                <a:solidFill>
                  <a:srgbClr val="0070C0"/>
                </a:solidFill>
              </a:rPr>
              <a:t>(t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6" name="TextBox 13"/>
          <p:cNvSpPr txBox="1"/>
          <p:nvPr/>
        </p:nvSpPr>
        <p:spPr>
          <a:xfrm>
            <a:off x="5437876" y="4497169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Accelerating </a:t>
            </a:r>
            <a:endParaRPr lang="pl-PL" dirty="0" smtClean="0"/>
          </a:p>
          <a:p>
            <a:pPr algn="ctr"/>
            <a:r>
              <a:rPr lang="en-US" dirty="0" smtClean="0"/>
              <a:t>RF </a:t>
            </a:r>
            <a:r>
              <a:rPr lang="pl-PL" dirty="0" smtClean="0"/>
              <a:t>c</a:t>
            </a:r>
            <a:r>
              <a:rPr lang="en-US" dirty="0" smtClean="0"/>
              <a:t>avity</a:t>
            </a:r>
          </a:p>
        </p:txBody>
      </p:sp>
      <p:grpSp>
        <p:nvGrpSpPr>
          <p:cNvPr id="141" name="Group 24"/>
          <p:cNvGrpSpPr/>
          <p:nvPr/>
        </p:nvGrpSpPr>
        <p:grpSpPr>
          <a:xfrm>
            <a:off x="6880251" y="762000"/>
            <a:ext cx="176638" cy="176638"/>
            <a:chOff x="5181600" y="5486400"/>
            <a:chExt cx="457200" cy="457200"/>
          </a:xfrm>
        </p:grpSpPr>
        <p:sp>
          <p:nvSpPr>
            <p:cNvPr id="142" name="Oval 21"/>
            <p:cNvSpPr/>
            <p:nvPr/>
          </p:nvSpPr>
          <p:spPr>
            <a:xfrm>
              <a:off x="5181600" y="54864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22"/>
            <p:cNvSpPr/>
            <p:nvPr/>
          </p:nvSpPr>
          <p:spPr>
            <a:xfrm>
              <a:off x="5337823" y="5638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4" name="Elbow Connector 44"/>
          <p:cNvCxnSpPr>
            <a:stCxn id="38" idx="5"/>
          </p:cNvCxnSpPr>
          <p:nvPr/>
        </p:nvCxnSpPr>
        <p:spPr>
          <a:xfrm flipH="1" flipV="1">
            <a:off x="7315200" y="820879"/>
            <a:ext cx="1199378" cy="3217460"/>
          </a:xfrm>
          <a:prstGeom prst="bentConnector4">
            <a:avLst>
              <a:gd name="adj1" fmla="val -19060"/>
              <a:gd name="adj2" fmla="val 100974"/>
            </a:avLst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15"/>
          <p:cNvSpPr txBox="1"/>
          <p:nvPr/>
        </p:nvSpPr>
        <p:spPr>
          <a:xfrm>
            <a:off x="6975724" y="101530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Bending</a:t>
            </a:r>
          </a:p>
          <a:p>
            <a:pPr algn="ctr"/>
            <a:r>
              <a:rPr lang="pl-PL" dirty="0" smtClean="0"/>
              <a:t>m</a:t>
            </a:r>
            <a:r>
              <a:rPr lang="en-US" dirty="0" smtClean="0"/>
              <a:t>agnet</a:t>
            </a:r>
            <a:endParaRPr lang="pl-PL" dirty="0" smtClean="0"/>
          </a:p>
        </p:txBody>
      </p:sp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WR-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Nodes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Content Placeholder 2"/>
          <p:cNvSpPr txBox="1">
            <a:spLocks/>
          </p:cNvSpPr>
          <p:nvPr/>
        </p:nvSpPr>
        <p:spPr>
          <a:xfrm>
            <a:off x="171056" y="895350"/>
            <a:ext cx="5266820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0" name="Picture 60" descr="http://www.liv.ac.uk/science_eng_images/physics/hep/BeamInjec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81826"/>
            <a:ext cx="774840" cy="49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" name="TextBox 29"/>
          <p:cNvSpPr txBox="1"/>
          <p:nvPr/>
        </p:nvSpPr>
        <p:spPr>
          <a:xfrm>
            <a:off x="3857301" y="4497910"/>
            <a:ext cx="1248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B</a:t>
            </a:r>
            <a:r>
              <a:rPr lang="en-US" dirty="0" smtClean="0"/>
              <a:t>eam 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en-US" dirty="0" smtClean="0"/>
              <a:t>nst. </a:t>
            </a:r>
          </a:p>
          <a:p>
            <a:pPr algn="ctr"/>
            <a:r>
              <a:rPr lang="en-US" dirty="0" smtClean="0"/>
              <a:t>Diagnostics</a:t>
            </a:r>
          </a:p>
        </p:txBody>
      </p:sp>
      <p:sp>
        <p:nvSpPr>
          <p:cNvPr id="130" name="Prostokąt 129"/>
          <p:cNvSpPr/>
          <p:nvPr/>
        </p:nvSpPr>
        <p:spPr>
          <a:xfrm>
            <a:off x="8305800" y="2142153"/>
            <a:ext cx="5229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 (Tekst podstawowy)"/>
                <a:cs typeface="Times New Roman" pitchFamily="18" charset="0"/>
              </a:rPr>
              <a:t>I(t) </a:t>
            </a:r>
            <a:endParaRPr lang="en-US" sz="1600" dirty="0">
              <a:latin typeface="Calibri (Tekst podstawowy)"/>
            </a:endParaRPr>
          </a:p>
        </p:txBody>
      </p:sp>
      <p:cxnSp>
        <p:nvCxnSpPr>
          <p:cNvPr id="140" name="Elbow Connector 44"/>
          <p:cNvCxnSpPr/>
          <p:nvPr/>
        </p:nvCxnSpPr>
        <p:spPr>
          <a:xfrm flipH="1" flipV="1">
            <a:off x="7315200" y="820879"/>
            <a:ext cx="1199378" cy="3217460"/>
          </a:xfrm>
          <a:prstGeom prst="bentConnector4">
            <a:avLst>
              <a:gd name="adj1" fmla="val -19060"/>
              <a:gd name="adj2" fmla="val 100974"/>
            </a:avLst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74"/>
          <p:cNvCxnSpPr>
            <a:stCxn id="166" idx="2"/>
            <a:endCxn id="146" idx="0"/>
          </p:cNvCxnSpPr>
          <p:nvPr/>
        </p:nvCxnSpPr>
        <p:spPr>
          <a:xfrm rot="5400000">
            <a:off x="5805801" y="1076195"/>
            <a:ext cx="854877" cy="1293287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75"/>
          <p:cNvSpPr/>
          <p:nvPr/>
        </p:nvSpPr>
        <p:spPr>
          <a:xfrm>
            <a:off x="5521212" y="2150277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Elbow Connector 176"/>
          <p:cNvCxnSpPr>
            <a:stCxn id="148" idx="2"/>
            <a:endCxn id="164" idx="0"/>
          </p:cNvCxnSpPr>
          <p:nvPr/>
        </p:nvCxnSpPr>
        <p:spPr>
          <a:xfrm rot="5400000">
            <a:off x="4490122" y="2378546"/>
            <a:ext cx="1346221" cy="1363764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77"/>
          <p:cNvSpPr/>
          <p:nvPr/>
        </p:nvSpPr>
        <p:spPr>
          <a:xfrm>
            <a:off x="5779731" y="2327745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Elbow Connector 178"/>
          <p:cNvCxnSpPr>
            <a:stCxn id="154" idx="2"/>
            <a:endCxn id="162" idx="0"/>
          </p:cNvCxnSpPr>
          <p:nvPr/>
        </p:nvCxnSpPr>
        <p:spPr>
          <a:xfrm rot="5400000">
            <a:off x="5951258" y="2724995"/>
            <a:ext cx="662136" cy="98174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79"/>
          <p:cNvSpPr/>
          <p:nvPr/>
        </p:nvSpPr>
        <p:spPr>
          <a:xfrm>
            <a:off x="5984238" y="2337773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80"/>
          <p:cNvSpPr/>
          <p:nvPr/>
        </p:nvSpPr>
        <p:spPr>
          <a:xfrm>
            <a:off x="6912413" y="2357531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Elbow Connector 181"/>
          <p:cNvCxnSpPr>
            <a:stCxn id="151" idx="2"/>
            <a:endCxn id="160" idx="0"/>
          </p:cNvCxnSpPr>
          <p:nvPr/>
        </p:nvCxnSpPr>
        <p:spPr>
          <a:xfrm rot="16200000" flipH="1">
            <a:off x="6949764" y="2445136"/>
            <a:ext cx="1151907" cy="1095842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82"/>
          <p:cNvSpPr txBox="1"/>
          <p:nvPr/>
        </p:nvSpPr>
        <p:spPr>
          <a:xfrm>
            <a:off x="4949116" y="2403695"/>
            <a:ext cx="817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WR Switch</a:t>
            </a:r>
            <a:endParaRPr lang="en-US" sz="1100" b="1" dirty="0"/>
          </a:p>
        </p:txBody>
      </p:sp>
      <p:pic>
        <p:nvPicPr>
          <p:cNvPr id="154" name="Picture 18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1" t="6842" r="2255" b="81117"/>
          <a:stretch/>
        </p:blipFill>
        <p:spPr>
          <a:xfrm>
            <a:off x="4914093" y="2150277"/>
            <a:ext cx="2834640" cy="29273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505200" y="120580"/>
            <a:ext cx="5638800" cy="502637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upa 7"/>
          <p:cNvGrpSpPr/>
          <p:nvPr/>
        </p:nvGrpSpPr>
        <p:grpSpPr>
          <a:xfrm>
            <a:off x="4318053" y="990600"/>
            <a:ext cx="3918882" cy="3047739"/>
            <a:chOff x="4318053" y="990600"/>
            <a:chExt cx="3918882" cy="3047739"/>
          </a:xfrm>
        </p:grpSpPr>
        <p:grpSp>
          <p:nvGrpSpPr>
            <p:cNvPr id="155" name="Grupa 154"/>
            <p:cNvGrpSpPr/>
            <p:nvPr/>
          </p:nvGrpSpPr>
          <p:grpSpPr>
            <a:xfrm>
              <a:off x="6716585" y="990600"/>
              <a:ext cx="326594" cy="304800"/>
              <a:chOff x="6716585" y="990600"/>
              <a:chExt cx="326594" cy="304800"/>
            </a:xfrm>
          </p:grpSpPr>
          <p:sp>
            <p:nvSpPr>
              <p:cNvPr id="166" name="Prostokąt 165"/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7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156" name="Grupa 155"/>
            <p:cNvGrpSpPr/>
            <p:nvPr/>
          </p:nvGrpSpPr>
          <p:grpSpPr>
            <a:xfrm>
              <a:off x="4318053" y="3733539"/>
              <a:ext cx="326594" cy="304800"/>
              <a:chOff x="6716585" y="990600"/>
              <a:chExt cx="326594" cy="304800"/>
            </a:xfrm>
          </p:grpSpPr>
          <p:sp>
            <p:nvSpPr>
              <p:cNvPr id="164" name="Prostokąt 163"/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5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157" name="Grupa 156"/>
            <p:cNvGrpSpPr/>
            <p:nvPr/>
          </p:nvGrpSpPr>
          <p:grpSpPr>
            <a:xfrm>
              <a:off x="6069942" y="3105150"/>
              <a:ext cx="326594" cy="304800"/>
              <a:chOff x="6716585" y="972470"/>
              <a:chExt cx="326594" cy="304800"/>
            </a:xfrm>
          </p:grpSpPr>
          <p:sp>
            <p:nvSpPr>
              <p:cNvPr id="162" name="Prostokąt 161"/>
              <p:cNvSpPr/>
              <p:nvPr/>
            </p:nvSpPr>
            <p:spPr>
              <a:xfrm>
                <a:off x="6716585" y="97247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3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158" name="Grupa 157"/>
            <p:cNvGrpSpPr/>
            <p:nvPr/>
          </p:nvGrpSpPr>
          <p:grpSpPr>
            <a:xfrm>
              <a:off x="7910341" y="3569011"/>
              <a:ext cx="326594" cy="304800"/>
              <a:chOff x="6716585" y="990600"/>
              <a:chExt cx="326594" cy="304800"/>
            </a:xfrm>
          </p:grpSpPr>
          <p:sp>
            <p:nvSpPr>
              <p:cNvPr id="160" name="Prostokąt 159"/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1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095" y="1040828"/>
                <a:ext cx="251489" cy="228600"/>
              </a:xfrm>
              <a:prstGeom prst="rect">
                <a:avLst/>
              </a:prstGeom>
            </p:spPr>
          </p:pic>
        </p:grpSp>
      </p:grpSp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28196"/>
            <a:ext cx="1171523" cy="933954"/>
          </a:xfrm>
          <a:prstGeom prst="rect">
            <a:avLst/>
          </a:prstGeom>
        </p:spPr>
      </p:pic>
      <p:pic>
        <p:nvPicPr>
          <p:cNvPr id="66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01070" y="2042468"/>
            <a:ext cx="1503782" cy="986481"/>
          </a:xfrm>
          <a:prstGeom prst="rect">
            <a:avLst/>
          </a:prstGeom>
        </p:spPr>
      </p:pic>
      <p:pic>
        <p:nvPicPr>
          <p:cNvPr id="67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28950"/>
            <a:ext cx="1515101" cy="1139356"/>
          </a:xfrm>
          <a:prstGeom prst="rect">
            <a:avLst/>
          </a:prstGeom>
        </p:spPr>
      </p:pic>
      <p:sp>
        <p:nvSpPr>
          <p:cNvPr id="73" name="Rectangle 53"/>
          <p:cNvSpPr/>
          <p:nvPr/>
        </p:nvSpPr>
        <p:spPr>
          <a:xfrm>
            <a:off x="1925717" y="3267761"/>
            <a:ext cx="361640" cy="2786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FPGA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5" name="Rectangle 53"/>
          <p:cNvSpPr/>
          <p:nvPr/>
        </p:nvSpPr>
        <p:spPr>
          <a:xfrm>
            <a:off x="1791321" y="2487245"/>
            <a:ext cx="315216" cy="23690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FPGA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9" name="Rectangle 53"/>
          <p:cNvSpPr/>
          <p:nvPr/>
        </p:nvSpPr>
        <p:spPr>
          <a:xfrm>
            <a:off x="1972140" y="1191825"/>
            <a:ext cx="315217" cy="23692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FPGA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171056" y="998235"/>
            <a:ext cx="5606572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Simple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VME64x 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FMC Carrier 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SVEC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endParaRPr lang="fr-FR" sz="14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Simple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PCIe </a:t>
            </a:r>
            <a:br>
              <a:rPr lang="fr-FR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FMC carrier </a:t>
            </a:r>
            <a:br>
              <a:rPr lang="fr-FR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SPEC)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VME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FMC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Carrier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HPC-DDR3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VFC-HD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VXS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Grupa 62"/>
          <p:cNvGrpSpPr/>
          <p:nvPr/>
        </p:nvGrpSpPr>
        <p:grpSpPr>
          <a:xfrm>
            <a:off x="1569393" y="4162285"/>
            <a:ext cx="1250007" cy="924064"/>
            <a:chOff x="6678957" y="4723097"/>
            <a:chExt cx="2160242" cy="1633143"/>
          </a:xfrm>
        </p:grpSpPr>
        <p:pic>
          <p:nvPicPr>
            <p:cNvPr id="64" name="Picture 4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957" y="4723097"/>
              <a:ext cx="2160242" cy="1633143"/>
            </a:xfrm>
            <a:prstGeom prst="rect">
              <a:avLst/>
            </a:prstGeom>
          </p:spPr>
        </p:pic>
        <p:sp>
          <p:nvSpPr>
            <p:cNvPr id="68" name="Rectangle 53"/>
            <p:cNvSpPr/>
            <p:nvPr/>
          </p:nvSpPr>
          <p:spPr>
            <a:xfrm>
              <a:off x="7834936" y="5336411"/>
              <a:ext cx="559907" cy="32285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FPGA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37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Outline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WR in a nutshell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over WR (Maciej)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WR Trigger Distribution 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Dimitris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RF Signal Distribution over WR (John)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Q&amp;A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86850" r="34842"/>
          <a:stretch/>
        </p:blipFill>
        <p:spPr>
          <a:xfrm flipV="1">
            <a:off x="6546720" y="587843"/>
            <a:ext cx="890027" cy="657329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5" r="26667"/>
          <a:stretch/>
        </p:blipFill>
        <p:spPr>
          <a:xfrm flipV="1">
            <a:off x="5670843" y="3811132"/>
            <a:ext cx="1089163" cy="665617"/>
          </a:xfrm>
          <a:prstGeom prst="rect">
            <a:avLst/>
          </a:prstGeom>
        </p:spPr>
      </p:pic>
      <p:grpSp>
        <p:nvGrpSpPr>
          <p:cNvPr id="37" name="Group 35"/>
          <p:cNvGrpSpPr/>
          <p:nvPr/>
        </p:nvGrpSpPr>
        <p:grpSpPr>
          <a:xfrm>
            <a:off x="7639614" y="3867150"/>
            <a:ext cx="874964" cy="456505"/>
            <a:chOff x="6182280" y="5681142"/>
            <a:chExt cx="1618695" cy="784108"/>
          </a:xfrm>
        </p:grpSpPr>
        <p:sp>
          <p:nvSpPr>
            <p:cNvPr id="38" name="Cube 36"/>
            <p:cNvSpPr/>
            <p:nvPr/>
          </p:nvSpPr>
          <p:spPr>
            <a:xfrm>
              <a:off x="6182280" y="5681142"/>
              <a:ext cx="1618695" cy="784108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7"/>
            <p:cNvSpPr/>
            <p:nvPr/>
          </p:nvSpPr>
          <p:spPr>
            <a:xfrm>
              <a:off x="6925346" y="6019800"/>
              <a:ext cx="542254" cy="3365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c 38"/>
            <p:cNvSpPr/>
            <p:nvPr/>
          </p:nvSpPr>
          <p:spPr>
            <a:xfrm>
              <a:off x="7010400" y="6095999"/>
              <a:ext cx="381000" cy="369251"/>
            </a:xfrm>
            <a:prstGeom prst="arc">
              <a:avLst>
                <a:gd name="adj1" fmla="val 10767061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39"/>
            <p:cNvCxnSpPr/>
            <p:nvPr/>
          </p:nvCxnSpPr>
          <p:spPr>
            <a:xfrm>
              <a:off x="7010400" y="6095999"/>
              <a:ext cx="186073" cy="184625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0"/>
            <p:cNvSpPr txBox="1"/>
            <p:nvPr/>
          </p:nvSpPr>
          <p:spPr>
            <a:xfrm>
              <a:off x="7361718" y="5931469"/>
              <a:ext cx="211764" cy="272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100" dirty="0" smtClean="0"/>
                <a:t>V</a:t>
              </a:r>
              <a:endParaRPr lang="en-US" dirty="0"/>
            </a:p>
          </p:txBody>
        </p:sp>
        <p:sp>
          <p:nvSpPr>
            <p:cNvPr id="43" name="Donut 41"/>
            <p:cNvSpPr/>
            <p:nvPr/>
          </p:nvSpPr>
          <p:spPr>
            <a:xfrm>
              <a:off x="6286103" y="6143626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Donut 42"/>
            <p:cNvSpPr/>
            <p:nvPr/>
          </p:nvSpPr>
          <p:spPr>
            <a:xfrm>
              <a:off x="6536552" y="6143625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Box 43"/>
          <p:cNvSpPr txBox="1"/>
          <p:nvPr/>
        </p:nvSpPr>
        <p:spPr>
          <a:xfrm>
            <a:off x="7533165" y="4481576"/>
            <a:ext cx="108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</a:t>
            </a:r>
            <a:r>
              <a:rPr lang="pl-PL" dirty="0" smtClean="0"/>
              <a:t>ower </a:t>
            </a:r>
          </a:p>
          <a:p>
            <a:pPr algn="ctr"/>
            <a:r>
              <a:rPr lang="en-US" dirty="0" smtClean="0"/>
              <a:t>converter</a:t>
            </a:r>
            <a:endParaRPr lang="pl-PL" dirty="0" smtClean="0"/>
          </a:p>
        </p:txBody>
      </p:sp>
      <p:sp>
        <p:nvSpPr>
          <p:cNvPr id="47" name="TextBox 151"/>
          <p:cNvSpPr txBox="1"/>
          <p:nvPr/>
        </p:nvSpPr>
        <p:spPr>
          <a:xfrm>
            <a:off x="6441872" y="240030"/>
            <a:ext cx="6447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 (t)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49" name="Straight Arrow Connector 160"/>
          <p:cNvCxnSpPr/>
          <p:nvPr/>
        </p:nvCxnSpPr>
        <p:spPr>
          <a:xfrm>
            <a:off x="5574661" y="3714749"/>
            <a:ext cx="1342683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61"/>
          <p:cNvSpPr txBox="1"/>
          <p:nvPr/>
        </p:nvSpPr>
        <p:spPr>
          <a:xfrm>
            <a:off x="5791200" y="3345418"/>
            <a:ext cx="7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f</a:t>
            </a:r>
            <a:r>
              <a:rPr lang="en-US" b="1" baseline="-25000" dirty="0" smtClean="0">
                <a:solidFill>
                  <a:srgbClr val="0070C0"/>
                </a:solidFill>
              </a:rPr>
              <a:t>rev </a:t>
            </a:r>
            <a:r>
              <a:rPr lang="en-US" b="1" dirty="0">
                <a:solidFill>
                  <a:srgbClr val="0070C0"/>
                </a:solidFill>
              </a:rPr>
              <a:t>(t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6" name="TextBox 13"/>
          <p:cNvSpPr txBox="1"/>
          <p:nvPr/>
        </p:nvSpPr>
        <p:spPr>
          <a:xfrm>
            <a:off x="5437876" y="4497169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Accelerating </a:t>
            </a:r>
            <a:endParaRPr lang="pl-PL" dirty="0" smtClean="0"/>
          </a:p>
          <a:p>
            <a:pPr algn="ctr"/>
            <a:r>
              <a:rPr lang="en-US" dirty="0" smtClean="0"/>
              <a:t>RF </a:t>
            </a:r>
            <a:r>
              <a:rPr lang="pl-PL" dirty="0" smtClean="0"/>
              <a:t>c</a:t>
            </a:r>
            <a:r>
              <a:rPr lang="en-US" dirty="0" smtClean="0"/>
              <a:t>avity</a:t>
            </a:r>
          </a:p>
        </p:txBody>
      </p:sp>
      <p:grpSp>
        <p:nvGrpSpPr>
          <p:cNvPr id="141" name="Group 24"/>
          <p:cNvGrpSpPr/>
          <p:nvPr/>
        </p:nvGrpSpPr>
        <p:grpSpPr>
          <a:xfrm>
            <a:off x="6880251" y="762000"/>
            <a:ext cx="176638" cy="176638"/>
            <a:chOff x="5181600" y="5486400"/>
            <a:chExt cx="457200" cy="457200"/>
          </a:xfrm>
        </p:grpSpPr>
        <p:sp>
          <p:nvSpPr>
            <p:cNvPr id="142" name="Oval 21"/>
            <p:cNvSpPr/>
            <p:nvPr/>
          </p:nvSpPr>
          <p:spPr>
            <a:xfrm>
              <a:off x="5181600" y="54864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22"/>
            <p:cNvSpPr/>
            <p:nvPr/>
          </p:nvSpPr>
          <p:spPr>
            <a:xfrm>
              <a:off x="5337823" y="5638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4" name="Elbow Connector 44"/>
          <p:cNvCxnSpPr>
            <a:stCxn id="38" idx="5"/>
          </p:cNvCxnSpPr>
          <p:nvPr/>
        </p:nvCxnSpPr>
        <p:spPr>
          <a:xfrm flipH="1" flipV="1">
            <a:off x="7315200" y="820879"/>
            <a:ext cx="1199378" cy="3217460"/>
          </a:xfrm>
          <a:prstGeom prst="bentConnector4">
            <a:avLst>
              <a:gd name="adj1" fmla="val -19060"/>
              <a:gd name="adj2" fmla="val 100974"/>
            </a:avLst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15"/>
          <p:cNvSpPr txBox="1"/>
          <p:nvPr/>
        </p:nvSpPr>
        <p:spPr>
          <a:xfrm>
            <a:off x="6975724" y="101530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Bending</a:t>
            </a:r>
          </a:p>
          <a:p>
            <a:pPr algn="ctr"/>
            <a:r>
              <a:rPr lang="pl-PL" dirty="0" smtClean="0"/>
              <a:t>m</a:t>
            </a:r>
            <a:r>
              <a:rPr lang="en-US" dirty="0" smtClean="0"/>
              <a:t>agnet</a:t>
            </a:r>
            <a:endParaRPr lang="pl-PL" dirty="0" smtClean="0"/>
          </a:p>
        </p:txBody>
      </p:sp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WR-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Nodes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Content Placeholder 2"/>
          <p:cNvSpPr txBox="1">
            <a:spLocks/>
          </p:cNvSpPr>
          <p:nvPr/>
        </p:nvSpPr>
        <p:spPr>
          <a:xfrm>
            <a:off x="171056" y="895350"/>
            <a:ext cx="5266820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0" name="Picture 60" descr="http://www.liv.ac.uk/science_eng_images/physics/hep/BeamInjec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81826"/>
            <a:ext cx="774840" cy="49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" name="TextBox 29"/>
          <p:cNvSpPr txBox="1"/>
          <p:nvPr/>
        </p:nvSpPr>
        <p:spPr>
          <a:xfrm>
            <a:off x="3857301" y="4497910"/>
            <a:ext cx="1248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B</a:t>
            </a:r>
            <a:r>
              <a:rPr lang="en-US" dirty="0" smtClean="0"/>
              <a:t>eam 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en-US" dirty="0" smtClean="0"/>
              <a:t>nst. </a:t>
            </a:r>
          </a:p>
          <a:p>
            <a:pPr algn="ctr"/>
            <a:r>
              <a:rPr lang="en-US" dirty="0" smtClean="0"/>
              <a:t>Diagnostics</a:t>
            </a:r>
          </a:p>
        </p:txBody>
      </p:sp>
      <p:sp>
        <p:nvSpPr>
          <p:cNvPr id="130" name="Prostokąt 129"/>
          <p:cNvSpPr/>
          <p:nvPr/>
        </p:nvSpPr>
        <p:spPr>
          <a:xfrm>
            <a:off x="8305800" y="2142153"/>
            <a:ext cx="5229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 (Tekst podstawowy)"/>
                <a:cs typeface="Times New Roman" pitchFamily="18" charset="0"/>
              </a:rPr>
              <a:t>I(t) </a:t>
            </a:r>
            <a:endParaRPr lang="en-US" sz="1600" dirty="0">
              <a:latin typeface="Calibri (Tekst podstawowy)"/>
            </a:endParaRPr>
          </a:p>
        </p:txBody>
      </p:sp>
      <p:cxnSp>
        <p:nvCxnSpPr>
          <p:cNvPr id="140" name="Elbow Connector 44"/>
          <p:cNvCxnSpPr/>
          <p:nvPr/>
        </p:nvCxnSpPr>
        <p:spPr>
          <a:xfrm flipH="1" flipV="1">
            <a:off x="7315200" y="820879"/>
            <a:ext cx="1199378" cy="3217460"/>
          </a:xfrm>
          <a:prstGeom prst="bentConnector4">
            <a:avLst>
              <a:gd name="adj1" fmla="val -19060"/>
              <a:gd name="adj2" fmla="val 100974"/>
            </a:avLst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74"/>
          <p:cNvCxnSpPr>
            <a:stCxn id="166" idx="2"/>
            <a:endCxn id="146" idx="0"/>
          </p:cNvCxnSpPr>
          <p:nvPr/>
        </p:nvCxnSpPr>
        <p:spPr>
          <a:xfrm rot="5400000">
            <a:off x="5805801" y="1076195"/>
            <a:ext cx="854877" cy="1293287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75"/>
          <p:cNvSpPr/>
          <p:nvPr/>
        </p:nvSpPr>
        <p:spPr>
          <a:xfrm>
            <a:off x="5521212" y="2150277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Elbow Connector 176"/>
          <p:cNvCxnSpPr>
            <a:stCxn id="148" idx="2"/>
            <a:endCxn id="164" idx="0"/>
          </p:cNvCxnSpPr>
          <p:nvPr/>
        </p:nvCxnSpPr>
        <p:spPr>
          <a:xfrm rot="5400000">
            <a:off x="4490122" y="2378546"/>
            <a:ext cx="1346221" cy="1363764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77"/>
          <p:cNvSpPr/>
          <p:nvPr/>
        </p:nvSpPr>
        <p:spPr>
          <a:xfrm>
            <a:off x="5779731" y="2327745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Elbow Connector 178"/>
          <p:cNvCxnSpPr>
            <a:stCxn id="154" idx="2"/>
            <a:endCxn id="162" idx="0"/>
          </p:cNvCxnSpPr>
          <p:nvPr/>
        </p:nvCxnSpPr>
        <p:spPr>
          <a:xfrm rot="5400000">
            <a:off x="5951258" y="2724995"/>
            <a:ext cx="662136" cy="98174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79"/>
          <p:cNvSpPr/>
          <p:nvPr/>
        </p:nvSpPr>
        <p:spPr>
          <a:xfrm>
            <a:off x="5984238" y="2337773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80"/>
          <p:cNvSpPr/>
          <p:nvPr/>
        </p:nvSpPr>
        <p:spPr>
          <a:xfrm>
            <a:off x="6912413" y="2357531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Elbow Connector 181"/>
          <p:cNvCxnSpPr>
            <a:stCxn id="151" idx="2"/>
            <a:endCxn id="160" idx="0"/>
          </p:cNvCxnSpPr>
          <p:nvPr/>
        </p:nvCxnSpPr>
        <p:spPr>
          <a:xfrm rot="16200000" flipH="1">
            <a:off x="6949764" y="2445136"/>
            <a:ext cx="1151907" cy="1095842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82"/>
          <p:cNvSpPr txBox="1"/>
          <p:nvPr/>
        </p:nvSpPr>
        <p:spPr>
          <a:xfrm>
            <a:off x="4949116" y="2403695"/>
            <a:ext cx="817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WR Switch</a:t>
            </a:r>
            <a:endParaRPr lang="en-US" sz="1100" b="1" dirty="0"/>
          </a:p>
        </p:txBody>
      </p:sp>
      <p:pic>
        <p:nvPicPr>
          <p:cNvPr id="154" name="Picture 18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1" t="6842" r="2255" b="81117"/>
          <a:stretch/>
        </p:blipFill>
        <p:spPr>
          <a:xfrm>
            <a:off x="4914093" y="2150277"/>
            <a:ext cx="2834640" cy="29273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505200" y="120580"/>
            <a:ext cx="5638800" cy="502637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upa 7"/>
          <p:cNvGrpSpPr/>
          <p:nvPr/>
        </p:nvGrpSpPr>
        <p:grpSpPr>
          <a:xfrm>
            <a:off x="4318053" y="990600"/>
            <a:ext cx="3918882" cy="3047739"/>
            <a:chOff x="4318053" y="990600"/>
            <a:chExt cx="3918882" cy="3047739"/>
          </a:xfrm>
        </p:grpSpPr>
        <p:grpSp>
          <p:nvGrpSpPr>
            <p:cNvPr id="155" name="Grupa 154"/>
            <p:cNvGrpSpPr/>
            <p:nvPr/>
          </p:nvGrpSpPr>
          <p:grpSpPr>
            <a:xfrm>
              <a:off x="6716585" y="990600"/>
              <a:ext cx="326594" cy="304800"/>
              <a:chOff x="6716585" y="990600"/>
              <a:chExt cx="326594" cy="304800"/>
            </a:xfrm>
          </p:grpSpPr>
          <p:sp>
            <p:nvSpPr>
              <p:cNvPr id="166" name="Prostokąt 165"/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7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156" name="Grupa 155"/>
            <p:cNvGrpSpPr/>
            <p:nvPr/>
          </p:nvGrpSpPr>
          <p:grpSpPr>
            <a:xfrm>
              <a:off x="4318053" y="3733539"/>
              <a:ext cx="326594" cy="304800"/>
              <a:chOff x="6716585" y="990600"/>
              <a:chExt cx="326594" cy="304800"/>
            </a:xfrm>
          </p:grpSpPr>
          <p:sp>
            <p:nvSpPr>
              <p:cNvPr id="164" name="Prostokąt 163"/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5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157" name="Grupa 156"/>
            <p:cNvGrpSpPr/>
            <p:nvPr/>
          </p:nvGrpSpPr>
          <p:grpSpPr>
            <a:xfrm>
              <a:off x="6069942" y="3105150"/>
              <a:ext cx="326594" cy="304800"/>
              <a:chOff x="6716585" y="972470"/>
              <a:chExt cx="326594" cy="304800"/>
            </a:xfrm>
          </p:grpSpPr>
          <p:sp>
            <p:nvSpPr>
              <p:cNvPr id="162" name="Prostokąt 161"/>
              <p:cNvSpPr/>
              <p:nvPr/>
            </p:nvSpPr>
            <p:spPr>
              <a:xfrm>
                <a:off x="6716585" y="97247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3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158" name="Grupa 157"/>
            <p:cNvGrpSpPr/>
            <p:nvPr/>
          </p:nvGrpSpPr>
          <p:grpSpPr>
            <a:xfrm>
              <a:off x="7910341" y="3569011"/>
              <a:ext cx="326594" cy="304800"/>
              <a:chOff x="6716585" y="990600"/>
              <a:chExt cx="326594" cy="304800"/>
            </a:xfrm>
          </p:grpSpPr>
          <p:sp>
            <p:nvSpPr>
              <p:cNvPr id="160" name="Prostokąt 159"/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1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095" y="1040828"/>
                <a:ext cx="251489" cy="228600"/>
              </a:xfrm>
              <a:prstGeom prst="rect">
                <a:avLst/>
              </a:prstGeom>
            </p:spPr>
          </p:pic>
        </p:grpSp>
      </p:grpSp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77"/>
          <p:cNvSpPr txBox="1"/>
          <p:nvPr/>
        </p:nvSpPr>
        <p:spPr>
          <a:xfrm>
            <a:off x="2590801" y="131581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CO</a:t>
            </a:r>
            <a:r>
              <a:rPr lang="pl-PL" b="1" dirty="0" smtClean="0">
                <a:solidFill>
                  <a:srgbClr val="00B0F0"/>
                </a:solidFill>
              </a:rPr>
              <a:t>-supported</a:t>
            </a:r>
          </a:p>
          <a:p>
            <a:pPr algn="ctr"/>
            <a:r>
              <a:rPr lang="pl-PL" b="1" dirty="0" smtClean="0">
                <a:solidFill>
                  <a:srgbClr val="00B0F0"/>
                </a:solidFill>
              </a:rPr>
              <a:t>hardware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65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28196"/>
            <a:ext cx="1171523" cy="933954"/>
          </a:xfrm>
          <a:prstGeom prst="rect">
            <a:avLst/>
          </a:prstGeom>
        </p:spPr>
      </p:pic>
      <p:pic>
        <p:nvPicPr>
          <p:cNvPr id="66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01070" y="2042468"/>
            <a:ext cx="1503782" cy="986481"/>
          </a:xfrm>
          <a:prstGeom prst="rect">
            <a:avLst/>
          </a:prstGeom>
        </p:spPr>
      </p:pic>
      <p:pic>
        <p:nvPicPr>
          <p:cNvPr id="67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28950"/>
            <a:ext cx="1515101" cy="1139356"/>
          </a:xfrm>
          <a:prstGeom prst="rect">
            <a:avLst/>
          </a:prstGeom>
        </p:spPr>
      </p:pic>
      <p:grpSp>
        <p:nvGrpSpPr>
          <p:cNvPr id="69" name="Grupa 68"/>
          <p:cNvGrpSpPr/>
          <p:nvPr/>
        </p:nvGrpSpPr>
        <p:grpSpPr>
          <a:xfrm>
            <a:off x="1569393" y="4162285"/>
            <a:ext cx="1250007" cy="924064"/>
            <a:chOff x="6678957" y="4723097"/>
            <a:chExt cx="2160242" cy="1633143"/>
          </a:xfrm>
        </p:grpSpPr>
        <p:pic>
          <p:nvPicPr>
            <p:cNvPr id="70" name="Picture 4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957" y="4723097"/>
              <a:ext cx="2160242" cy="1633143"/>
            </a:xfrm>
            <a:prstGeom prst="rect">
              <a:avLst/>
            </a:prstGeom>
          </p:spPr>
        </p:pic>
        <p:sp>
          <p:nvSpPr>
            <p:cNvPr id="72" name="Rectangle 53"/>
            <p:cNvSpPr/>
            <p:nvPr/>
          </p:nvSpPr>
          <p:spPr>
            <a:xfrm>
              <a:off x="7834936" y="5336411"/>
              <a:ext cx="559907" cy="32285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FPGA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73" name="Rectangle 53"/>
          <p:cNvSpPr/>
          <p:nvPr/>
        </p:nvSpPr>
        <p:spPr>
          <a:xfrm>
            <a:off x="1925717" y="3267761"/>
            <a:ext cx="361640" cy="2786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FPGA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5" name="Rectangle 53"/>
          <p:cNvSpPr/>
          <p:nvPr/>
        </p:nvSpPr>
        <p:spPr>
          <a:xfrm>
            <a:off x="1791321" y="2487245"/>
            <a:ext cx="315216" cy="23690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FPGA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9" name="Rectangle 53"/>
          <p:cNvSpPr/>
          <p:nvPr/>
        </p:nvSpPr>
        <p:spPr>
          <a:xfrm>
            <a:off x="1972140" y="1191825"/>
            <a:ext cx="315217" cy="23692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FPGA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171056" y="998235"/>
            <a:ext cx="5606572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Simple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VME64x 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FMC Carrier 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SVEC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endParaRPr lang="fr-FR" sz="14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Simple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PCIe </a:t>
            </a:r>
            <a:br>
              <a:rPr lang="fr-FR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FMC carrier </a:t>
            </a:r>
            <a:br>
              <a:rPr lang="fr-FR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SPEC)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VME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FMC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Carrier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HPC-DDR3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VFC-HD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VXS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ounded Rectangle 76"/>
          <p:cNvSpPr/>
          <p:nvPr/>
        </p:nvSpPr>
        <p:spPr>
          <a:xfrm>
            <a:off x="151798" y="938638"/>
            <a:ext cx="4085196" cy="2090312"/>
          </a:xfrm>
          <a:prstGeom prst="roundRect">
            <a:avLst>
              <a:gd name="adj" fmla="val 4563"/>
            </a:avLst>
          </a:prstGeom>
          <a:solidFill>
            <a:srgbClr val="00B0F0">
              <a:alpha val="28000"/>
            </a:srgbClr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upa 66"/>
          <p:cNvGrpSpPr/>
          <p:nvPr/>
        </p:nvGrpSpPr>
        <p:grpSpPr>
          <a:xfrm>
            <a:off x="1569393" y="4162285"/>
            <a:ext cx="1250007" cy="924064"/>
            <a:chOff x="6678957" y="4723097"/>
            <a:chExt cx="2160242" cy="1633143"/>
          </a:xfrm>
        </p:grpSpPr>
        <p:pic>
          <p:nvPicPr>
            <p:cNvPr id="69" name="Picture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957" y="4723097"/>
              <a:ext cx="2160242" cy="1633143"/>
            </a:xfrm>
            <a:prstGeom prst="rect">
              <a:avLst/>
            </a:prstGeom>
          </p:spPr>
        </p:pic>
        <p:sp>
          <p:nvSpPr>
            <p:cNvPr id="70" name="Rectangle 53"/>
            <p:cNvSpPr/>
            <p:nvPr/>
          </p:nvSpPr>
          <p:spPr>
            <a:xfrm>
              <a:off x="7834936" y="5336411"/>
              <a:ext cx="559907" cy="32285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FPGA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1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86850" r="34842"/>
          <a:stretch/>
        </p:blipFill>
        <p:spPr>
          <a:xfrm flipV="1">
            <a:off x="6546720" y="587843"/>
            <a:ext cx="890027" cy="657329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5" r="26667"/>
          <a:stretch/>
        </p:blipFill>
        <p:spPr>
          <a:xfrm flipV="1">
            <a:off x="5670843" y="3811132"/>
            <a:ext cx="1089163" cy="665617"/>
          </a:xfrm>
          <a:prstGeom prst="rect">
            <a:avLst/>
          </a:prstGeom>
        </p:spPr>
      </p:pic>
      <p:grpSp>
        <p:nvGrpSpPr>
          <p:cNvPr id="37" name="Group 35"/>
          <p:cNvGrpSpPr/>
          <p:nvPr/>
        </p:nvGrpSpPr>
        <p:grpSpPr>
          <a:xfrm>
            <a:off x="7639614" y="3867150"/>
            <a:ext cx="874964" cy="456505"/>
            <a:chOff x="6182280" y="5681142"/>
            <a:chExt cx="1618695" cy="784108"/>
          </a:xfrm>
        </p:grpSpPr>
        <p:sp>
          <p:nvSpPr>
            <p:cNvPr id="38" name="Cube 36"/>
            <p:cNvSpPr/>
            <p:nvPr/>
          </p:nvSpPr>
          <p:spPr>
            <a:xfrm>
              <a:off x="6182280" y="5681142"/>
              <a:ext cx="1618695" cy="784108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7"/>
            <p:cNvSpPr/>
            <p:nvPr/>
          </p:nvSpPr>
          <p:spPr>
            <a:xfrm>
              <a:off x="6925346" y="6019800"/>
              <a:ext cx="542254" cy="3365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Arc 38"/>
            <p:cNvSpPr/>
            <p:nvPr/>
          </p:nvSpPr>
          <p:spPr>
            <a:xfrm>
              <a:off x="7010400" y="6095999"/>
              <a:ext cx="381000" cy="369251"/>
            </a:xfrm>
            <a:prstGeom prst="arc">
              <a:avLst>
                <a:gd name="adj1" fmla="val 10767061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39"/>
            <p:cNvCxnSpPr/>
            <p:nvPr/>
          </p:nvCxnSpPr>
          <p:spPr>
            <a:xfrm>
              <a:off x="7010400" y="6095999"/>
              <a:ext cx="186073" cy="184625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0"/>
            <p:cNvSpPr txBox="1"/>
            <p:nvPr/>
          </p:nvSpPr>
          <p:spPr>
            <a:xfrm>
              <a:off x="7361718" y="5931469"/>
              <a:ext cx="211764" cy="272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100" dirty="0" smtClean="0"/>
                <a:t>V</a:t>
              </a:r>
              <a:endParaRPr lang="en-US" dirty="0"/>
            </a:p>
          </p:txBody>
        </p:sp>
        <p:sp>
          <p:nvSpPr>
            <p:cNvPr id="43" name="Donut 41"/>
            <p:cNvSpPr/>
            <p:nvPr/>
          </p:nvSpPr>
          <p:spPr>
            <a:xfrm>
              <a:off x="6286103" y="6143626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Donut 42"/>
            <p:cNvSpPr/>
            <p:nvPr/>
          </p:nvSpPr>
          <p:spPr>
            <a:xfrm>
              <a:off x="6536552" y="6143625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Box 43"/>
          <p:cNvSpPr txBox="1"/>
          <p:nvPr/>
        </p:nvSpPr>
        <p:spPr>
          <a:xfrm>
            <a:off x="7533165" y="4481576"/>
            <a:ext cx="108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</a:t>
            </a:r>
            <a:r>
              <a:rPr lang="pl-PL" dirty="0" smtClean="0"/>
              <a:t>ower </a:t>
            </a:r>
          </a:p>
          <a:p>
            <a:pPr algn="ctr"/>
            <a:r>
              <a:rPr lang="en-US" dirty="0" smtClean="0"/>
              <a:t>converter</a:t>
            </a:r>
            <a:endParaRPr lang="pl-PL" dirty="0" smtClean="0"/>
          </a:p>
        </p:txBody>
      </p:sp>
      <p:sp>
        <p:nvSpPr>
          <p:cNvPr id="47" name="TextBox 151"/>
          <p:cNvSpPr txBox="1"/>
          <p:nvPr/>
        </p:nvSpPr>
        <p:spPr>
          <a:xfrm>
            <a:off x="6441872" y="240030"/>
            <a:ext cx="6447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 (t)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49" name="Straight Arrow Connector 160"/>
          <p:cNvCxnSpPr/>
          <p:nvPr/>
        </p:nvCxnSpPr>
        <p:spPr>
          <a:xfrm>
            <a:off x="5574661" y="3714749"/>
            <a:ext cx="1342683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61"/>
          <p:cNvSpPr txBox="1"/>
          <p:nvPr/>
        </p:nvSpPr>
        <p:spPr>
          <a:xfrm>
            <a:off x="5791200" y="3345418"/>
            <a:ext cx="7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f</a:t>
            </a:r>
            <a:r>
              <a:rPr lang="en-US" b="1" baseline="-25000" dirty="0" smtClean="0">
                <a:solidFill>
                  <a:srgbClr val="0070C0"/>
                </a:solidFill>
              </a:rPr>
              <a:t>rev </a:t>
            </a:r>
            <a:r>
              <a:rPr lang="en-US" b="1" dirty="0">
                <a:solidFill>
                  <a:srgbClr val="0070C0"/>
                </a:solidFill>
              </a:rPr>
              <a:t>(t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6" name="TextBox 13"/>
          <p:cNvSpPr txBox="1"/>
          <p:nvPr/>
        </p:nvSpPr>
        <p:spPr>
          <a:xfrm>
            <a:off x="5437876" y="4497169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Accelerating </a:t>
            </a:r>
            <a:endParaRPr lang="pl-PL" dirty="0" smtClean="0"/>
          </a:p>
          <a:p>
            <a:pPr algn="ctr"/>
            <a:r>
              <a:rPr lang="en-US" dirty="0" smtClean="0"/>
              <a:t>RF </a:t>
            </a:r>
            <a:r>
              <a:rPr lang="pl-PL" dirty="0" smtClean="0"/>
              <a:t>c</a:t>
            </a:r>
            <a:r>
              <a:rPr lang="en-US" dirty="0" smtClean="0"/>
              <a:t>avity</a:t>
            </a:r>
          </a:p>
        </p:txBody>
      </p:sp>
      <p:grpSp>
        <p:nvGrpSpPr>
          <p:cNvPr id="141" name="Group 24"/>
          <p:cNvGrpSpPr/>
          <p:nvPr/>
        </p:nvGrpSpPr>
        <p:grpSpPr>
          <a:xfrm>
            <a:off x="6880251" y="762000"/>
            <a:ext cx="176638" cy="176638"/>
            <a:chOff x="5181600" y="5486400"/>
            <a:chExt cx="457200" cy="457200"/>
          </a:xfrm>
        </p:grpSpPr>
        <p:sp>
          <p:nvSpPr>
            <p:cNvPr id="142" name="Oval 21"/>
            <p:cNvSpPr/>
            <p:nvPr/>
          </p:nvSpPr>
          <p:spPr>
            <a:xfrm>
              <a:off x="5181600" y="54864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22"/>
            <p:cNvSpPr/>
            <p:nvPr/>
          </p:nvSpPr>
          <p:spPr>
            <a:xfrm>
              <a:off x="5337823" y="5638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4" name="Elbow Connector 44"/>
          <p:cNvCxnSpPr>
            <a:stCxn id="38" idx="5"/>
          </p:cNvCxnSpPr>
          <p:nvPr/>
        </p:nvCxnSpPr>
        <p:spPr>
          <a:xfrm flipH="1" flipV="1">
            <a:off x="7315200" y="820879"/>
            <a:ext cx="1199378" cy="3217460"/>
          </a:xfrm>
          <a:prstGeom prst="bentConnector4">
            <a:avLst>
              <a:gd name="adj1" fmla="val -19060"/>
              <a:gd name="adj2" fmla="val 100974"/>
            </a:avLst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15"/>
          <p:cNvSpPr txBox="1"/>
          <p:nvPr/>
        </p:nvSpPr>
        <p:spPr>
          <a:xfrm>
            <a:off x="6975724" y="101530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Bending</a:t>
            </a:r>
          </a:p>
          <a:p>
            <a:pPr algn="ctr"/>
            <a:r>
              <a:rPr lang="pl-PL" dirty="0" smtClean="0"/>
              <a:t>m</a:t>
            </a:r>
            <a:r>
              <a:rPr lang="en-US" dirty="0" smtClean="0"/>
              <a:t>agnet</a:t>
            </a:r>
            <a:endParaRPr lang="pl-PL" dirty="0" smtClean="0"/>
          </a:p>
        </p:txBody>
      </p:sp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WR-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Nodes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Content Placeholder 2"/>
          <p:cNvSpPr txBox="1">
            <a:spLocks/>
          </p:cNvSpPr>
          <p:nvPr/>
        </p:nvSpPr>
        <p:spPr>
          <a:xfrm>
            <a:off x="171056" y="895350"/>
            <a:ext cx="5266820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0" name="Picture 60" descr="http://www.liv.ac.uk/science_eng_images/physics/hep/BeamInjec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81826"/>
            <a:ext cx="774840" cy="49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" name="TextBox 29"/>
          <p:cNvSpPr txBox="1"/>
          <p:nvPr/>
        </p:nvSpPr>
        <p:spPr>
          <a:xfrm>
            <a:off x="3857301" y="4497910"/>
            <a:ext cx="1248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B</a:t>
            </a:r>
            <a:r>
              <a:rPr lang="en-US" dirty="0" smtClean="0"/>
              <a:t>eam </a:t>
            </a:r>
            <a:r>
              <a:rPr lang="en-US" b="1" dirty="0" smtClean="0">
                <a:solidFill>
                  <a:srgbClr val="7030A0"/>
                </a:solidFill>
              </a:rPr>
              <a:t>I</a:t>
            </a:r>
            <a:r>
              <a:rPr lang="en-US" dirty="0" smtClean="0"/>
              <a:t>nst. </a:t>
            </a:r>
          </a:p>
          <a:p>
            <a:pPr algn="ctr"/>
            <a:r>
              <a:rPr lang="en-US" dirty="0" smtClean="0"/>
              <a:t>Diagnostics</a:t>
            </a:r>
          </a:p>
        </p:txBody>
      </p:sp>
      <p:sp>
        <p:nvSpPr>
          <p:cNvPr id="130" name="Prostokąt 129"/>
          <p:cNvSpPr/>
          <p:nvPr/>
        </p:nvSpPr>
        <p:spPr>
          <a:xfrm>
            <a:off x="8305800" y="2142153"/>
            <a:ext cx="5229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 (Tekst podstawowy)"/>
                <a:cs typeface="Times New Roman" pitchFamily="18" charset="0"/>
              </a:rPr>
              <a:t>I(t) </a:t>
            </a:r>
            <a:endParaRPr lang="en-US" sz="1600" dirty="0">
              <a:latin typeface="Calibri (Tekst podstawowy)"/>
            </a:endParaRPr>
          </a:p>
        </p:txBody>
      </p:sp>
      <p:sp>
        <p:nvSpPr>
          <p:cNvPr id="131" name="Content Placeholder 2"/>
          <p:cNvSpPr txBox="1">
            <a:spLocks/>
          </p:cNvSpPr>
          <p:nvPr/>
        </p:nvSpPr>
        <p:spPr>
          <a:xfrm>
            <a:off x="171056" y="998235"/>
            <a:ext cx="5606572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Simple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VME64x 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FMC Carrier 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SVEC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endParaRPr lang="fr-FR" sz="14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Simple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PCIe </a:t>
            </a:r>
            <a:br>
              <a:rPr lang="fr-FR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FMC carrier </a:t>
            </a:r>
            <a:br>
              <a:rPr lang="fr-FR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SPEC)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VME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FMC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Carrier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HPC-DDR3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VFC-HD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VXS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Elbow Connector 44"/>
          <p:cNvCxnSpPr/>
          <p:nvPr/>
        </p:nvCxnSpPr>
        <p:spPr>
          <a:xfrm flipH="1" flipV="1">
            <a:off x="7315200" y="820879"/>
            <a:ext cx="1199378" cy="3217460"/>
          </a:xfrm>
          <a:prstGeom prst="bentConnector4">
            <a:avLst>
              <a:gd name="adj1" fmla="val -19060"/>
              <a:gd name="adj2" fmla="val 100974"/>
            </a:avLst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74"/>
          <p:cNvCxnSpPr>
            <a:stCxn id="166" idx="2"/>
            <a:endCxn id="146" idx="0"/>
          </p:cNvCxnSpPr>
          <p:nvPr/>
        </p:nvCxnSpPr>
        <p:spPr>
          <a:xfrm rot="5400000">
            <a:off x="5805801" y="1076195"/>
            <a:ext cx="854877" cy="1293287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75"/>
          <p:cNvSpPr/>
          <p:nvPr/>
        </p:nvSpPr>
        <p:spPr>
          <a:xfrm>
            <a:off x="5521212" y="2150277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Elbow Connector 176"/>
          <p:cNvCxnSpPr>
            <a:stCxn id="148" idx="2"/>
            <a:endCxn id="164" idx="0"/>
          </p:cNvCxnSpPr>
          <p:nvPr/>
        </p:nvCxnSpPr>
        <p:spPr>
          <a:xfrm rot="5400000">
            <a:off x="4490122" y="2378546"/>
            <a:ext cx="1346221" cy="1363764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77"/>
          <p:cNvSpPr/>
          <p:nvPr/>
        </p:nvSpPr>
        <p:spPr>
          <a:xfrm>
            <a:off x="5779731" y="2327745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Elbow Connector 178"/>
          <p:cNvCxnSpPr>
            <a:stCxn id="154" idx="2"/>
            <a:endCxn id="162" idx="0"/>
          </p:cNvCxnSpPr>
          <p:nvPr/>
        </p:nvCxnSpPr>
        <p:spPr>
          <a:xfrm rot="5400000">
            <a:off x="5951258" y="2724995"/>
            <a:ext cx="662136" cy="98174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79"/>
          <p:cNvSpPr/>
          <p:nvPr/>
        </p:nvSpPr>
        <p:spPr>
          <a:xfrm>
            <a:off x="5984238" y="2337773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80"/>
          <p:cNvSpPr/>
          <p:nvPr/>
        </p:nvSpPr>
        <p:spPr>
          <a:xfrm>
            <a:off x="6912413" y="2357531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Elbow Connector 181"/>
          <p:cNvCxnSpPr>
            <a:stCxn id="151" idx="2"/>
            <a:endCxn id="160" idx="0"/>
          </p:cNvCxnSpPr>
          <p:nvPr/>
        </p:nvCxnSpPr>
        <p:spPr>
          <a:xfrm rot="16200000" flipH="1">
            <a:off x="6949764" y="2445136"/>
            <a:ext cx="1151907" cy="1095842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82"/>
          <p:cNvSpPr txBox="1"/>
          <p:nvPr/>
        </p:nvSpPr>
        <p:spPr>
          <a:xfrm>
            <a:off x="4949116" y="2403695"/>
            <a:ext cx="817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WR Switch</a:t>
            </a:r>
            <a:endParaRPr lang="en-US" sz="1100" b="1" dirty="0"/>
          </a:p>
        </p:txBody>
      </p:sp>
      <p:pic>
        <p:nvPicPr>
          <p:cNvPr id="154" name="Picture 18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1" t="6842" r="2255" b="81117"/>
          <a:stretch/>
        </p:blipFill>
        <p:spPr>
          <a:xfrm>
            <a:off x="4914093" y="2150277"/>
            <a:ext cx="2834640" cy="292737"/>
          </a:xfrm>
          <a:prstGeom prst="rect">
            <a:avLst/>
          </a:prstGeom>
        </p:spPr>
      </p:pic>
      <p:pic>
        <p:nvPicPr>
          <p:cNvPr id="68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28196"/>
            <a:ext cx="1171523" cy="933954"/>
          </a:xfrm>
          <a:prstGeom prst="rect">
            <a:avLst/>
          </a:prstGeom>
        </p:spPr>
      </p:pic>
      <p:pic>
        <p:nvPicPr>
          <p:cNvPr id="71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01070" y="2042468"/>
            <a:ext cx="1503782" cy="986481"/>
          </a:xfrm>
          <a:prstGeom prst="rect">
            <a:avLst/>
          </a:prstGeom>
        </p:spPr>
      </p:pic>
      <p:pic>
        <p:nvPicPr>
          <p:cNvPr id="74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28950"/>
            <a:ext cx="1515101" cy="113935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462926" y="120580"/>
            <a:ext cx="5638800" cy="502637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upa 7"/>
          <p:cNvGrpSpPr/>
          <p:nvPr/>
        </p:nvGrpSpPr>
        <p:grpSpPr>
          <a:xfrm>
            <a:off x="4318053" y="990600"/>
            <a:ext cx="3918882" cy="3047739"/>
            <a:chOff x="4318053" y="990600"/>
            <a:chExt cx="3918882" cy="3047739"/>
          </a:xfrm>
        </p:grpSpPr>
        <p:grpSp>
          <p:nvGrpSpPr>
            <p:cNvPr id="155" name="Grupa 154"/>
            <p:cNvGrpSpPr/>
            <p:nvPr/>
          </p:nvGrpSpPr>
          <p:grpSpPr>
            <a:xfrm>
              <a:off x="6716585" y="990600"/>
              <a:ext cx="326594" cy="304800"/>
              <a:chOff x="6716585" y="990600"/>
              <a:chExt cx="326594" cy="304800"/>
            </a:xfrm>
          </p:grpSpPr>
          <p:sp>
            <p:nvSpPr>
              <p:cNvPr id="166" name="Prostokąt 165"/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7" name="Picture 6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156" name="Grupa 155"/>
            <p:cNvGrpSpPr/>
            <p:nvPr/>
          </p:nvGrpSpPr>
          <p:grpSpPr>
            <a:xfrm>
              <a:off x="4318053" y="3733539"/>
              <a:ext cx="326594" cy="304800"/>
              <a:chOff x="6716585" y="990600"/>
              <a:chExt cx="326594" cy="304800"/>
            </a:xfrm>
          </p:grpSpPr>
          <p:sp>
            <p:nvSpPr>
              <p:cNvPr id="164" name="Prostokąt 163"/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5" name="Picture 6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157" name="Grupa 156"/>
            <p:cNvGrpSpPr/>
            <p:nvPr/>
          </p:nvGrpSpPr>
          <p:grpSpPr>
            <a:xfrm>
              <a:off x="6069942" y="3105150"/>
              <a:ext cx="326594" cy="304800"/>
              <a:chOff x="6716585" y="972470"/>
              <a:chExt cx="326594" cy="304800"/>
            </a:xfrm>
          </p:grpSpPr>
          <p:sp>
            <p:nvSpPr>
              <p:cNvPr id="162" name="Prostokąt 161"/>
              <p:cNvSpPr/>
              <p:nvPr/>
            </p:nvSpPr>
            <p:spPr>
              <a:xfrm>
                <a:off x="6716585" y="97247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3" name="Picture 6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158" name="Grupa 157"/>
            <p:cNvGrpSpPr/>
            <p:nvPr/>
          </p:nvGrpSpPr>
          <p:grpSpPr>
            <a:xfrm>
              <a:off x="7910341" y="3569011"/>
              <a:ext cx="326594" cy="304800"/>
              <a:chOff x="6716585" y="990600"/>
              <a:chExt cx="326594" cy="304800"/>
            </a:xfrm>
          </p:grpSpPr>
          <p:sp>
            <p:nvSpPr>
              <p:cNvPr id="160" name="Prostokąt 159"/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1" name="Picture 6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095" y="1040828"/>
                <a:ext cx="251489" cy="228600"/>
              </a:xfrm>
              <a:prstGeom prst="rect">
                <a:avLst/>
              </a:prstGeom>
            </p:spPr>
          </p:pic>
        </p:grpSp>
      </p:grpSp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53"/>
          <p:cNvSpPr/>
          <p:nvPr/>
        </p:nvSpPr>
        <p:spPr>
          <a:xfrm>
            <a:off x="1925717" y="3267761"/>
            <a:ext cx="361640" cy="2786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FPGA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7" name="Rectangle 53"/>
          <p:cNvSpPr/>
          <p:nvPr/>
        </p:nvSpPr>
        <p:spPr>
          <a:xfrm>
            <a:off x="1791321" y="2487245"/>
            <a:ext cx="315216" cy="23690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FPGA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8" name="Rectangle 53"/>
          <p:cNvSpPr/>
          <p:nvPr/>
        </p:nvSpPr>
        <p:spPr>
          <a:xfrm>
            <a:off x="1972140" y="1191825"/>
            <a:ext cx="315217" cy="23692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FPGA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6" name="Rounded Rectangle 76"/>
          <p:cNvSpPr/>
          <p:nvPr/>
        </p:nvSpPr>
        <p:spPr>
          <a:xfrm>
            <a:off x="151799" y="957026"/>
            <a:ext cx="3694182" cy="4129323"/>
          </a:xfrm>
          <a:prstGeom prst="roundRect">
            <a:avLst>
              <a:gd name="adj" fmla="val 4563"/>
            </a:avLst>
          </a:prstGeom>
          <a:solidFill>
            <a:srgbClr val="00B0F0">
              <a:alpha val="28000"/>
            </a:srgbClr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77"/>
          <p:cNvSpPr txBox="1"/>
          <p:nvPr/>
        </p:nvSpPr>
        <p:spPr>
          <a:xfrm>
            <a:off x="2362200" y="957026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CO</a:t>
            </a:r>
            <a:r>
              <a:rPr lang="pl-PL" b="1" dirty="0" smtClean="0">
                <a:solidFill>
                  <a:srgbClr val="00B0F0"/>
                </a:solidFill>
              </a:rPr>
              <a:t>-</a:t>
            </a:r>
            <a:r>
              <a:rPr lang="pl-PL" b="1" dirty="0" err="1" smtClean="0">
                <a:solidFill>
                  <a:srgbClr val="00B0F0"/>
                </a:solidFill>
              </a:rPr>
              <a:t>support</a:t>
            </a:r>
            <a:endParaRPr lang="pl-PL" b="1" dirty="0" smtClean="0">
              <a:solidFill>
                <a:srgbClr val="00B0F0"/>
              </a:solidFill>
            </a:endParaRPr>
          </a:p>
          <a:p>
            <a:pPr algn="ctr"/>
            <a:r>
              <a:rPr lang="en-US" b="1" dirty="0" smtClean="0">
                <a:solidFill>
                  <a:srgbClr val="00B0F0"/>
                </a:solidFill>
              </a:rPr>
              <a:t>for </a:t>
            </a:r>
          </a:p>
          <a:p>
            <a:pPr algn="ctr"/>
            <a:r>
              <a:rPr lang="en-US" b="1" dirty="0" smtClean="0">
                <a:solidFill>
                  <a:srgbClr val="00B0F0"/>
                </a:solidFill>
              </a:rPr>
              <a:t>White 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Rabbit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72" name="Picture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51" y="2177252"/>
            <a:ext cx="656590" cy="59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over White Rabbit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Project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Content Placeholder 2"/>
          <p:cNvSpPr txBox="1">
            <a:spLocks/>
          </p:cNvSpPr>
          <p:nvPr/>
        </p:nvSpPr>
        <p:spPr>
          <a:xfrm>
            <a:off x="171056" y="895350"/>
            <a:ext cx="5266820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pole tekstowe 64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175"/>
          <p:cNvSpPr/>
          <p:nvPr/>
        </p:nvSpPr>
        <p:spPr>
          <a:xfrm>
            <a:off x="5521212" y="2190750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Elbow Connector 176"/>
          <p:cNvCxnSpPr>
            <a:stCxn id="47" idx="2"/>
          </p:cNvCxnSpPr>
          <p:nvPr/>
        </p:nvCxnSpPr>
        <p:spPr>
          <a:xfrm rot="5400000">
            <a:off x="5007657" y="2039093"/>
            <a:ext cx="489232" cy="1185682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177"/>
          <p:cNvSpPr/>
          <p:nvPr/>
        </p:nvSpPr>
        <p:spPr>
          <a:xfrm>
            <a:off x="5779731" y="2327745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Elbow Connector 178"/>
          <p:cNvCxnSpPr>
            <a:stCxn id="53" idx="2"/>
          </p:cNvCxnSpPr>
          <p:nvPr/>
        </p:nvCxnSpPr>
        <p:spPr>
          <a:xfrm rot="16200000" flipH="1">
            <a:off x="6142368" y="2632059"/>
            <a:ext cx="433536" cy="55446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179"/>
          <p:cNvSpPr/>
          <p:nvPr/>
        </p:nvSpPr>
        <p:spPr>
          <a:xfrm>
            <a:off x="5984238" y="2337773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180"/>
          <p:cNvSpPr/>
          <p:nvPr/>
        </p:nvSpPr>
        <p:spPr>
          <a:xfrm>
            <a:off x="6912413" y="2357531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Elbow Connector 181"/>
          <p:cNvCxnSpPr>
            <a:stCxn id="50" idx="2"/>
          </p:cNvCxnSpPr>
          <p:nvPr/>
        </p:nvCxnSpPr>
        <p:spPr>
          <a:xfrm rot="16200000" flipH="1">
            <a:off x="7303774" y="2091126"/>
            <a:ext cx="459446" cy="1111402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182"/>
          <p:cNvSpPr txBox="1"/>
          <p:nvPr/>
        </p:nvSpPr>
        <p:spPr>
          <a:xfrm>
            <a:off x="4949116" y="2403695"/>
            <a:ext cx="817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WR Switch</a:t>
            </a:r>
            <a:endParaRPr lang="en-US" sz="1100" b="1" dirty="0"/>
          </a:p>
        </p:txBody>
      </p:sp>
      <p:pic>
        <p:nvPicPr>
          <p:cNvPr id="53" name="Picture 18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1" t="6842" r="2255" b="81117"/>
          <a:stretch/>
        </p:blipFill>
        <p:spPr>
          <a:xfrm>
            <a:off x="4914093" y="2150277"/>
            <a:ext cx="2834640" cy="292737"/>
          </a:xfrm>
          <a:prstGeom prst="rect">
            <a:avLst/>
          </a:prstGeom>
        </p:spPr>
      </p:pic>
      <p:sp>
        <p:nvSpPr>
          <p:cNvPr id="54" name="Prostokąt 53"/>
          <p:cNvSpPr/>
          <p:nvPr/>
        </p:nvSpPr>
        <p:spPr>
          <a:xfrm>
            <a:off x="5766969" y="57150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5" name="Prostokąt zaokrąglony 54"/>
          <p:cNvSpPr/>
          <p:nvPr/>
        </p:nvSpPr>
        <p:spPr>
          <a:xfrm>
            <a:off x="5844072" y="769648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over</a:t>
            </a: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White Rabbit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Strzałka w górę i w dół 55"/>
          <p:cNvSpPr/>
          <p:nvPr/>
        </p:nvSpPr>
        <p:spPr>
          <a:xfrm>
            <a:off x="6071243" y="468653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7" name="Strzałka w górę i w dół 56"/>
          <p:cNvSpPr/>
          <p:nvPr/>
        </p:nvSpPr>
        <p:spPr>
          <a:xfrm>
            <a:off x="6630582" y="468653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58" name="Prostokąt zaokrąglony 57"/>
          <p:cNvSpPr/>
          <p:nvPr/>
        </p:nvSpPr>
        <p:spPr>
          <a:xfrm>
            <a:off x="5958838" y="285750"/>
            <a:ext cx="1313836" cy="1829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Elbow Connector 174"/>
          <p:cNvCxnSpPr>
            <a:stCxn id="54" idx="2"/>
            <a:endCxn id="45" idx="0"/>
          </p:cNvCxnSpPr>
          <p:nvPr/>
        </p:nvCxnSpPr>
        <p:spPr>
          <a:xfrm rot="5400000">
            <a:off x="5975584" y="1573162"/>
            <a:ext cx="228600" cy="1006577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Prostokąt 115"/>
          <p:cNvSpPr/>
          <p:nvPr/>
        </p:nvSpPr>
        <p:spPr>
          <a:xfrm>
            <a:off x="4001701" y="2876550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/>
          </a:p>
        </p:txBody>
      </p:sp>
      <p:sp>
        <p:nvSpPr>
          <p:cNvPr id="117" name="Prostokąt zaokrąglony 116"/>
          <p:cNvSpPr/>
          <p:nvPr/>
        </p:nvSpPr>
        <p:spPr>
          <a:xfrm>
            <a:off x="4113603" y="2952750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over</a:t>
            </a:r>
          </a:p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White Rabbit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Strzałka w górę i w dół 117"/>
          <p:cNvSpPr/>
          <p:nvPr/>
        </p:nvSpPr>
        <p:spPr>
          <a:xfrm>
            <a:off x="4387639" y="4053730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9" name="Strzałka w górę i w dół 118"/>
          <p:cNvSpPr/>
          <p:nvPr/>
        </p:nvSpPr>
        <p:spPr>
          <a:xfrm>
            <a:off x="4869596" y="4048041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20" name="Prostokąt zaokrąglony 119"/>
          <p:cNvSpPr/>
          <p:nvPr/>
        </p:nvSpPr>
        <p:spPr>
          <a:xfrm>
            <a:off x="4191299" y="4368024"/>
            <a:ext cx="1313836" cy="1829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Prostokąt 120"/>
          <p:cNvSpPr/>
          <p:nvPr/>
        </p:nvSpPr>
        <p:spPr>
          <a:xfrm>
            <a:off x="5708548" y="2884139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/>
          </a:p>
        </p:txBody>
      </p:sp>
      <p:sp>
        <p:nvSpPr>
          <p:cNvPr id="122" name="Prostokąt zaokrąglony 121"/>
          <p:cNvSpPr/>
          <p:nvPr/>
        </p:nvSpPr>
        <p:spPr>
          <a:xfrm>
            <a:off x="5820450" y="2960339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over</a:t>
            </a:r>
          </a:p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White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Rabbit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Strzałka w górę i w dół 122"/>
          <p:cNvSpPr/>
          <p:nvPr/>
        </p:nvSpPr>
        <p:spPr>
          <a:xfrm>
            <a:off x="6094486" y="4061319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4" name="Strzałka w górę i w dół 123"/>
          <p:cNvSpPr/>
          <p:nvPr/>
        </p:nvSpPr>
        <p:spPr>
          <a:xfrm>
            <a:off x="6576443" y="4055630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25" name="Prostokąt zaokrąglony 124"/>
          <p:cNvSpPr/>
          <p:nvPr/>
        </p:nvSpPr>
        <p:spPr>
          <a:xfrm>
            <a:off x="5898146" y="4375613"/>
            <a:ext cx="1313836" cy="1829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Prostokąt 125"/>
          <p:cNvSpPr/>
          <p:nvPr/>
        </p:nvSpPr>
        <p:spPr>
          <a:xfrm>
            <a:off x="7415395" y="2891728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/>
          </a:p>
        </p:txBody>
      </p:sp>
      <p:sp>
        <p:nvSpPr>
          <p:cNvPr id="127" name="Prostokąt zaokrąglony 126"/>
          <p:cNvSpPr/>
          <p:nvPr/>
        </p:nvSpPr>
        <p:spPr>
          <a:xfrm>
            <a:off x="7527297" y="2967928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over</a:t>
            </a:r>
          </a:p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White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Rabbit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Strzałka w górę i w dół 127"/>
          <p:cNvSpPr/>
          <p:nvPr/>
        </p:nvSpPr>
        <p:spPr>
          <a:xfrm>
            <a:off x="7801333" y="4068908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9" name="Strzałka w górę i w dół 128"/>
          <p:cNvSpPr/>
          <p:nvPr/>
        </p:nvSpPr>
        <p:spPr>
          <a:xfrm>
            <a:off x="8283290" y="4063219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30" name="Prostokąt zaokrąglony 129"/>
          <p:cNvSpPr/>
          <p:nvPr/>
        </p:nvSpPr>
        <p:spPr>
          <a:xfrm>
            <a:off x="7604993" y="4383202"/>
            <a:ext cx="1313836" cy="18290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pole tekstowe 139"/>
          <p:cNvSpPr txBox="1"/>
          <p:nvPr/>
        </p:nvSpPr>
        <p:spPr>
          <a:xfrm>
            <a:off x="455522" y="590550"/>
            <a:ext cx="51832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3"/>
              </a:rPr>
              <a:t>gitlab.cern.ch/BTrain-TEAM/Btrain-over-WhiteRabbit/wikis/home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1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28196"/>
            <a:ext cx="1171523" cy="933954"/>
          </a:xfrm>
          <a:prstGeom prst="rect">
            <a:avLst/>
          </a:prstGeom>
        </p:spPr>
      </p:pic>
      <p:pic>
        <p:nvPicPr>
          <p:cNvPr id="142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01070" y="2042468"/>
            <a:ext cx="1503782" cy="986481"/>
          </a:xfrm>
          <a:prstGeom prst="rect">
            <a:avLst/>
          </a:prstGeom>
        </p:spPr>
      </p:pic>
      <p:pic>
        <p:nvPicPr>
          <p:cNvPr id="143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28950"/>
            <a:ext cx="1515101" cy="1139356"/>
          </a:xfrm>
          <a:prstGeom prst="rect">
            <a:avLst/>
          </a:prstGeom>
        </p:spPr>
      </p:pic>
      <p:sp>
        <p:nvSpPr>
          <p:cNvPr id="157" name="Rectangle 53"/>
          <p:cNvSpPr/>
          <p:nvPr/>
        </p:nvSpPr>
        <p:spPr>
          <a:xfrm>
            <a:off x="1925717" y="3267761"/>
            <a:ext cx="361640" cy="2786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FPGA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8" name="Rectangle 53"/>
          <p:cNvSpPr/>
          <p:nvPr/>
        </p:nvSpPr>
        <p:spPr>
          <a:xfrm>
            <a:off x="1791321" y="2487245"/>
            <a:ext cx="315216" cy="23690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FPGA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9" name="Rectangle 53"/>
          <p:cNvSpPr/>
          <p:nvPr/>
        </p:nvSpPr>
        <p:spPr>
          <a:xfrm>
            <a:off x="1972140" y="1191825"/>
            <a:ext cx="315217" cy="23692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FPGA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6" name="Content Placeholder 2"/>
          <p:cNvSpPr txBox="1">
            <a:spLocks/>
          </p:cNvSpPr>
          <p:nvPr/>
        </p:nvSpPr>
        <p:spPr>
          <a:xfrm>
            <a:off x="171056" y="998235"/>
            <a:ext cx="3410344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Simple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VME64x 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FMC Carrier </a:t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SVEC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endParaRPr lang="fr-FR" sz="14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Simple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PCIe </a:t>
            </a:r>
            <a:br>
              <a:rPr lang="fr-FR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FMC carrier </a:t>
            </a:r>
            <a:br>
              <a:rPr lang="fr-FR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400" dirty="0">
                <a:latin typeface="Times New Roman" pitchFamily="18" charset="0"/>
                <a:cs typeface="Times New Roman" pitchFamily="18" charset="0"/>
              </a:rPr>
              <a:t>SPEC)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VME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FMC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Carrier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HPC-DDR3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VFC-HD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VXS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Grupa 62"/>
          <p:cNvGrpSpPr/>
          <p:nvPr/>
        </p:nvGrpSpPr>
        <p:grpSpPr>
          <a:xfrm>
            <a:off x="1569393" y="4162285"/>
            <a:ext cx="1250007" cy="924064"/>
            <a:chOff x="6678957" y="4723097"/>
            <a:chExt cx="2160242" cy="1633143"/>
          </a:xfrm>
        </p:grpSpPr>
        <p:pic>
          <p:nvPicPr>
            <p:cNvPr id="64" name="Picture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957" y="4723097"/>
              <a:ext cx="2160242" cy="1633143"/>
            </a:xfrm>
            <a:prstGeom prst="rect">
              <a:avLst/>
            </a:prstGeom>
          </p:spPr>
        </p:pic>
        <p:sp>
          <p:nvSpPr>
            <p:cNvPr id="66" name="Rectangle 53"/>
            <p:cNvSpPr/>
            <p:nvPr/>
          </p:nvSpPr>
          <p:spPr>
            <a:xfrm>
              <a:off x="7834936" y="5336411"/>
              <a:ext cx="559907" cy="32285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FPGA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3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over White Rabbit Project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Content Placeholder 2"/>
          <p:cNvSpPr txBox="1">
            <a:spLocks/>
          </p:cNvSpPr>
          <p:nvPr/>
        </p:nvSpPr>
        <p:spPr>
          <a:xfrm>
            <a:off x="171056" y="895350"/>
            <a:ext cx="5266820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175"/>
          <p:cNvSpPr/>
          <p:nvPr/>
        </p:nvSpPr>
        <p:spPr>
          <a:xfrm>
            <a:off x="5521212" y="2190750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Elbow Connector 176"/>
          <p:cNvCxnSpPr>
            <a:stCxn id="148" idx="2"/>
          </p:cNvCxnSpPr>
          <p:nvPr/>
        </p:nvCxnSpPr>
        <p:spPr>
          <a:xfrm rot="5400000">
            <a:off x="5007657" y="2039093"/>
            <a:ext cx="489232" cy="1185682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77"/>
          <p:cNvSpPr/>
          <p:nvPr/>
        </p:nvSpPr>
        <p:spPr>
          <a:xfrm>
            <a:off x="5779731" y="2327745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Elbow Connector 178"/>
          <p:cNvCxnSpPr>
            <a:stCxn id="154" idx="2"/>
          </p:cNvCxnSpPr>
          <p:nvPr/>
        </p:nvCxnSpPr>
        <p:spPr>
          <a:xfrm rot="16200000" flipH="1">
            <a:off x="6142368" y="2632059"/>
            <a:ext cx="433536" cy="55446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79"/>
          <p:cNvSpPr/>
          <p:nvPr/>
        </p:nvSpPr>
        <p:spPr>
          <a:xfrm>
            <a:off x="5984238" y="2337773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80"/>
          <p:cNvSpPr/>
          <p:nvPr/>
        </p:nvSpPr>
        <p:spPr>
          <a:xfrm>
            <a:off x="6912413" y="2357531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Elbow Connector 181"/>
          <p:cNvCxnSpPr>
            <a:stCxn id="151" idx="2"/>
          </p:cNvCxnSpPr>
          <p:nvPr/>
        </p:nvCxnSpPr>
        <p:spPr>
          <a:xfrm rot="16200000" flipH="1">
            <a:off x="7303774" y="2091126"/>
            <a:ext cx="459446" cy="1111402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82"/>
          <p:cNvSpPr txBox="1"/>
          <p:nvPr/>
        </p:nvSpPr>
        <p:spPr>
          <a:xfrm>
            <a:off x="4949116" y="2403695"/>
            <a:ext cx="817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WR Switch</a:t>
            </a:r>
            <a:endParaRPr lang="en-US" sz="1100" b="1" dirty="0"/>
          </a:p>
        </p:txBody>
      </p:sp>
      <p:pic>
        <p:nvPicPr>
          <p:cNvPr id="154" name="Picture 18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1" t="6842" r="2255" b="81117"/>
          <a:stretch/>
        </p:blipFill>
        <p:spPr>
          <a:xfrm>
            <a:off x="4914093" y="2150277"/>
            <a:ext cx="2834640" cy="292737"/>
          </a:xfrm>
          <a:prstGeom prst="rect">
            <a:avLst/>
          </a:prstGeom>
        </p:spPr>
      </p:pic>
      <p:sp>
        <p:nvSpPr>
          <p:cNvPr id="65" name="pole tekstowe 64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Prostokąt 78"/>
          <p:cNvSpPr/>
          <p:nvPr/>
        </p:nvSpPr>
        <p:spPr>
          <a:xfrm>
            <a:off x="5766969" y="57150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5844072" y="769648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over</a:t>
            </a:r>
          </a:p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White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Rabbit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trzałka w górę i w dół 14"/>
          <p:cNvSpPr/>
          <p:nvPr/>
        </p:nvSpPr>
        <p:spPr>
          <a:xfrm>
            <a:off x="6071243" y="468653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3" name="Strzałka w górę i w dół 82"/>
          <p:cNvSpPr/>
          <p:nvPr/>
        </p:nvSpPr>
        <p:spPr>
          <a:xfrm>
            <a:off x="6630582" y="468653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98" name="Prostokąt zaokrąglony 97"/>
          <p:cNvSpPr/>
          <p:nvPr/>
        </p:nvSpPr>
        <p:spPr>
          <a:xfrm>
            <a:off x="5958838" y="285750"/>
            <a:ext cx="1313836" cy="1829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5" name="Elbow Connector 174"/>
          <p:cNvCxnSpPr>
            <a:stCxn id="79" idx="2"/>
            <a:endCxn id="146" idx="0"/>
          </p:cNvCxnSpPr>
          <p:nvPr/>
        </p:nvCxnSpPr>
        <p:spPr>
          <a:xfrm rot="5400000">
            <a:off x="5975584" y="1573162"/>
            <a:ext cx="228600" cy="1006577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Prostokąt 124"/>
          <p:cNvSpPr/>
          <p:nvPr/>
        </p:nvSpPr>
        <p:spPr>
          <a:xfrm>
            <a:off x="4001701" y="2876550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/>
          </a:p>
        </p:txBody>
      </p:sp>
      <p:sp>
        <p:nvSpPr>
          <p:cNvPr id="126" name="Prostokąt zaokrąglony 125"/>
          <p:cNvSpPr/>
          <p:nvPr/>
        </p:nvSpPr>
        <p:spPr>
          <a:xfrm>
            <a:off x="4113603" y="2952750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over</a:t>
            </a:r>
          </a:p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White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Rabbit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Strzałka w górę i w dół 126"/>
          <p:cNvSpPr/>
          <p:nvPr/>
        </p:nvSpPr>
        <p:spPr>
          <a:xfrm>
            <a:off x="4387639" y="4053730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8" name="Strzałka w górę i w dół 127"/>
          <p:cNvSpPr/>
          <p:nvPr/>
        </p:nvSpPr>
        <p:spPr>
          <a:xfrm>
            <a:off x="4869596" y="4048041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29" name="Prostokąt zaokrąglony 128"/>
          <p:cNvSpPr/>
          <p:nvPr/>
        </p:nvSpPr>
        <p:spPr>
          <a:xfrm>
            <a:off x="4191299" y="4368024"/>
            <a:ext cx="1313836" cy="1829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Prostokąt 129"/>
          <p:cNvSpPr/>
          <p:nvPr/>
        </p:nvSpPr>
        <p:spPr>
          <a:xfrm>
            <a:off x="5708548" y="2884139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/>
          </a:p>
        </p:txBody>
      </p:sp>
      <p:sp>
        <p:nvSpPr>
          <p:cNvPr id="131" name="Prostokąt zaokrąglony 130"/>
          <p:cNvSpPr/>
          <p:nvPr/>
        </p:nvSpPr>
        <p:spPr>
          <a:xfrm>
            <a:off x="5820450" y="2960339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over</a:t>
            </a:r>
          </a:p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White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Rabbit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Strzałka w górę i w dół 131"/>
          <p:cNvSpPr/>
          <p:nvPr/>
        </p:nvSpPr>
        <p:spPr>
          <a:xfrm>
            <a:off x="6094486" y="4061319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3" name="Strzałka w górę i w dół 132"/>
          <p:cNvSpPr/>
          <p:nvPr/>
        </p:nvSpPr>
        <p:spPr>
          <a:xfrm>
            <a:off x="6576443" y="4055630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34" name="Prostokąt zaokrąglony 133"/>
          <p:cNvSpPr/>
          <p:nvPr/>
        </p:nvSpPr>
        <p:spPr>
          <a:xfrm>
            <a:off x="5898146" y="4375613"/>
            <a:ext cx="1313836" cy="1829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Prostokąt 134"/>
          <p:cNvSpPr/>
          <p:nvPr/>
        </p:nvSpPr>
        <p:spPr>
          <a:xfrm>
            <a:off x="7415395" y="2891728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/>
          </a:p>
        </p:txBody>
      </p:sp>
      <p:sp>
        <p:nvSpPr>
          <p:cNvPr id="136" name="Prostokąt zaokrąglony 135"/>
          <p:cNvSpPr/>
          <p:nvPr/>
        </p:nvSpPr>
        <p:spPr>
          <a:xfrm>
            <a:off x="7527297" y="2967928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over</a:t>
            </a:r>
          </a:p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White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Rabbit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Strzałka w górę i w dół 136"/>
          <p:cNvSpPr/>
          <p:nvPr/>
        </p:nvSpPr>
        <p:spPr>
          <a:xfrm>
            <a:off x="7801333" y="4068908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8" name="Strzałka w górę i w dół 137"/>
          <p:cNvSpPr/>
          <p:nvPr/>
        </p:nvSpPr>
        <p:spPr>
          <a:xfrm>
            <a:off x="8283290" y="4063219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39" name="Prostokąt zaokrąglony 138"/>
          <p:cNvSpPr/>
          <p:nvPr/>
        </p:nvSpPr>
        <p:spPr>
          <a:xfrm>
            <a:off x="7604993" y="4383202"/>
            <a:ext cx="1313836" cy="18290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55522" y="590550"/>
            <a:ext cx="51832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3"/>
              </a:rPr>
              <a:t>gitlab.cern.ch/BTrain-TEAM/Btrain-over-WhiteRabbit/wikis/home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00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over White Rabbit Project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Content Placeholder 2"/>
          <p:cNvSpPr txBox="1">
            <a:spLocks/>
          </p:cNvSpPr>
          <p:nvPr/>
        </p:nvSpPr>
        <p:spPr>
          <a:xfrm>
            <a:off x="171056" y="895350"/>
            <a:ext cx="5266820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175"/>
          <p:cNvSpPr/>
          <p:nvPr/>
        </p:nvSpPr>
        <p:spPr>
          <a:xfrm>
            <a:off x="5521212" y="2190750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Elbow Connector 176"/>
          <p:cNvCxnSpPr>
            <a:stCxn id="148" idx="2"/>
          </p:cNvCxnSpPr>
          <p:nvPr/>
        </p:nvCxnSpPr>
        <p:spPr>
          <a:xfrm rot="5400000">
            <a:off x="5007657" y="2039093"/>
            <a:ext cx="489232" cy="1185682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77"/>
          <p:cNvSpPr/>
          <p:nvPr/>
        </p:nvSpPr>
        <p:spPr>
          <a:xfrm>
            <a:off x="5779731" y="2327745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Elbow Connector 178"/>
          <p:cNvCxnSpPr>
            <a:stCxn id="154" idx="2"/>
          </p:cNvCxnSpPr>
          <p:nvPr/>
        </p:nvCxnSpPr>
        <p:spPr>
          <a:xfrm rot="16200000" flipH="1">
            <a:off x="6142368" y="2632059"/>
            <a:ext cx="433536" cy="55446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79"/>
          <p:cNvSpPr/>
          <p:nvPr/>
        </p:nvSpPr>
        <p:spPr>
          <a:xfrm>
            <a:off x="5984238" y="2337773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80"/>
          <p:cNvSpPr/>
          <p:nvPr/>
        </p:nvSpPr>
        <p:spPr>
          <a:xfrm>
            <a:off x="6912413" y="2357531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Elbow Connector 181"/>
          <p:cNvCxnSpPr>
            <a:stCxn id="151" idx="2"/>
          </p:cNvCxnSpPr>
          <p:nvPr/>
        </p:nvCxnSpPr>
        <p:spPr>
          <a:xfrm rot="16200000" flipH="1">
            <a:off x="7303774" y="2091126"/>
            <a:ext cx="459446" cy="1111402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82"/>
          <p:cNvSpPr txBox="1"/>
          <p:nvPr/>
        </p:nvSpPr>
        <p:spPr>
          <a:xfrm>
            <a:off x="4949116" y="2403695"/>
            <a:ext cx="817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WR Switch</a:t>
            </a:r>
            <a:endParaRPr lang="en-US" sz="1100" b="1" dirty="0"/>
          </a:p>
        </p:txBody>
      </p:sp>
      <p:pic>
        <p:nvPicPr>
          <p:cNvPr id="154" name="Picture 18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1" t="6842" r="2255" b="81117"/>
          <a:stretch/>
        </p:blipFill>
        <p:spPr>
          <a:xfrm>
            <a:off x="4914093" y="2150277"/>
            <a:ext cx="2834640" cy="292737"/>
          </a:xfrm>
          <a:prstGeom prst="rect">
            <a:avLst/>
          </a:prstGeom>
        </p:spPr>
      </p:pic>
      <p:sp>
        <p:nvSpPr>
          <p:cNvPr id="65" name="pole tekstowe 64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Prostokąt 78"/>
          <p:cNvSpPr/>
          <p:nvPr/>
        </p:nvSpPr>
        <p:spPr>
          <a:xfrm>
            <a:off x="5766969" y="57150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5844072" y="769648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trzałka w górę i w dół 14"/>
          <p:cNvSpPr/>
          <p:nvPr/>
        </p:nvSpPr>
        <p:spPr>
          <a:xfrm>
            <a:off x="6071243" y="468653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3" name="Strzałka w górę i w dół 82"/>
          <p:cNvSpPr/>
          <p:nvPr/>
        </p:nvSpPr>
        <p:spPr>
          <a:xfrm>
            <a:off x="6630582" y="468653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98" name="Prostokąt zaokrąglony 97"/>
          <p:cNvSpPr/>
          <p:nvPr/>
        </p:nvSpPr>
        <p:spPr>
          <a:xfrm>
            <a:off x="5958838" y="285750"/>
            <a:ext cx="1313836" cy="1829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5" name="Elbow Connector 174"/>
          <p:cNvCxnSpPr>
            <a:stCxn id="79" idx="2"/>
            <a:endCxn id="146" idx="0"/>
          </p:cNvCxnSpPr>
          <p:nvPr/>
        </p:nvCxnSpPr>
        <p:spPr>
          <a:xfrm rot="5400000">
            <a:off x="5975584" y="1573162"/>
            <a:ext cx="228600" cy="1006577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rostokąt zaokrąglony 58"/>
          <p:cNvSpPr/>
          <p:nvPr/>
        </p:nvSpPr>
        <p:spPr>
          <a:xfrm>
            <a:off x="5918718" y="895350"/>
            <a:ext cx="1294343" cy="2564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BTrainFrameTxRx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Prostokąt zaokrąglony 60"/>
          <p:cNvSpPr/>
          <p:nvPr/>
        </p:nvSpPr>
        <p:spPr>
          <a:xfrm>
            <a:off x="5910497" y="1188095"/>
            <a:ext cx="1302564" cy="25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Streamers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Prostokąt zaokrąglony 71"/>
          <p:cNvSpPr/>
          <p:nvPr/>
        </p:nvSpPr>
        <p:spPr>
          <a:xfrm>
            <a:off x="5910497" y="1517200"/>
            <a:ext cx="1302564" cy="2564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PTP Core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07" y="1539517"/>
            <a:ext cx="251489" cy="228600"/>
          </a:xfrm>
          <a:prstGeom prst="rect">
            <a:avLst/>
          </a:prstGeom>
        </p:spPr>
      </p:pic>
      <p:sp>
        <p:nvSpPr>
          <p:cNvPr id="96" name="Prostokąt 95"/>
          <p:cNvSpPr/>
          <p:nvPr/>
        </p:nvSpPr>
        <p:spPr>
          <a:xfrm>
            <a:off x="4001701" y="2876550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/>
          </a:p>
        </p:txBody>
      </p:sp>
      <p:sp>
        <p:nvSpPr>
          <p:cNvPr id="97" name="Prostokąt zaokrąglony 96"/>
          <p:cNvSpPr/>
          <p:nvPr/>
        </p:nvSpPr>
        <p:spPr>
          <a:xfrm>
            <a:off x="4113603" y="2952750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Strzałka w górę i w dół 99"/>
          <p:cNvSpPr/>
          <p:nvPr/>
        </p:nvSpPr>
        <p:spPr>
          <a:xfrm>
            <a:off x="4387639" y="4053730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1" name="Strzałka w górę i w dół 100"/>
          <p:cNvSpPr/>
          <p:nvPr/>
        </p:nvSpPr>
        <p:spPr>
          <a:xfrm>
            <a:off x="4869596" y="4048041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02" name="Prostokąt zaokrąglony 101"/>
          <p:cNvSpPr/>
          <p:nvPr/>
        </p:nvSpPr>
        <p:spPr>
          <a:xfrm>
            <a:off x="4191299" y="4368024"/>
            <a:ext cx="1313836" cy="1829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Prostokąt 102"/>
          <p:cNvSpPr/>
          <p:nvPr/>
        </p:nvSpPr>
        <p:spPr>
          <a:xfrm>
            <a:off x="5708548" y="2884139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/>
          </a:p>
        </p:txBody>
      </p:sp>
      <p:sp>
        <p:nvSpPr>
          <p:cNvPr id="104" name="Prostokąt zaokrąglony 103"/>
          <p:cNvSpPr/>
          <p:nvPr/>
        </p:nvSpPr>
        <p:spPr>
          <a:xfrm>
            <a:off x="5820450" y="2960339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Strzałka w górę i w dół 104"/>
          <p:cNvSpPr/>
          <p:nvPr/>
        </p:nvSpPr>
        <p:spPr>
          <a:xfrm>
            <a:off x="6094486" y="4061319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6" name="Strzałka w górę i w dół 105"/>
          <p:cNvSpPr/>
          <p:nvPr/>
        </p:nvSpPr>
        <p:spPr>
          <a:xfrm>
            <a:off x="6576443" y="4055630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07" name="Prostokąt zaokrąglony 106"/>
          <p:cNvSpPr/>
          <p:nvPr/>
        </p:nvSpPr>
        <p:spPr>
          <a:xfrm>
            <a:off x="5898146" y="4375613"/>
            <a:ext cx="1313836" cy="1829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Prostokąt 107"/>
          <p:cNvSpPr/>
          <p:nvPr/>
        </p:nvSpPr>
        <p:spPr>
          <a:xfrm>
            <a:off x="7415395" y="2891728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/>
          </a:p>
        </p:txBody>
      </p:sp>
      <p:sp>
        <p:nvSpPr>
          <p:cNvPr id="109" name="Prostokąt zaokrąglony 108"/>
          <p:cNvSpPr/>
          <p:nvPr/>
        </p:nvSpPr>
        <p:spPr>
          <a:xfrm>
            <a:off x="7527297" y="2967928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Strzałka w górę i w dół 109"/>
          <p:cNvSpPr/>
          <p:nvPr/>
        </p:nvSpPr>
        <p:spPr>
          <a:xfrm>
            <a:off x="7801333" y="4068908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1" name="Strzałka w górę i w dół 110"/>
          <p:cNvSpPr/>
          <p:nvPr/>
        </p:nvSpPr>
        <p:spPr>
          <a:xfrm>
            <a:off x="8283290" y="4063219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12" name="Prostokąt zaokrąglony 111"/>
          <p:cNvSpPr/>
          <p:nvPr/>
        </p:nvSpPr>
        <p:spPr>
          <a:xfrm>
            <a:off x="7604993" y="4383202"/>
            <a:ext cx="1313836" cy="18290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Prostokąt zaokrąglony 91"/>
          <p:cNvSpPr/>
          <p:nvPr/>
        </p:nvSpPr>
        <p:spPr>
          <a:xfrm>
            <a:off x="4188298" y="3654117"/>
            <a:ext cx="1294343" cy="2564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BTrainFrameTxRx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Prostokąt zaokrąglony 92"/>
          <p:cNvSpPr/>
          <p:nvPr/>
        </p:nvSpPr>
        <p:spPr>
          <a:xfrm>
            <a:off x="4193470" y="3326013"/>
            <a:ext cx="1302564" cy="25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Streamers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Prostokąt zaokrąglony 93"/>
          <p:cNvSpPr/>
          <p:nvPr/>
        </p:nvSpPr>
        <p:spPr>
          <a:xfrm>
            <a:off x="4188298" y="3016873"/>
            <a:ext cx="1302564" cy="2564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PTP Core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08" y="3039190"/>
            <a:ext cx="251489" cy="228600"/>
          </a:xfrm>
          <a:prstGeom prst="rect">
            <a:avLst/>
          </a:prstGeom>
        </p:spPr>
      </p:pic>
      <p:sp>
        <p:nvSpPr>
          <p:cNvPr id="113" name="Content Placeholder 2"/>
          <p:cNvSpPr txBox="1">
            <a:spLocks/>
          </p:cNvSpPr>
          <p:nvPr/>
        </p:nvSpPr>
        <p:spPr>
          <a:xfrm>
            <a:off x="76200" y="808025"/>
            <a:ext cx="4419601" cy="384402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fr-F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WR PTP Core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WR time and Ethernet Frames 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Diagnostics over WR network</a:t>
            </a:r>
          </a:p>
          <a:p>
            <a:pPr marL="0" indent="0">
              <a:buClrTx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WR Streamers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 Transfer Layer: FIFO over White Rabbit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Statistics of network latency and lost frames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Option to fix latency at configurable value</a:t>
            </a:r>
            <a:r>
              <a:rPr lang="fr-FR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ClrTx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BTrainFrameTransceiver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API to the user logic (VHDL records)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Encoding/decoding of BTrain Frames </a:t>
            </a:r>
            <a:br>
              <a:rPr lang="fr-F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(format agreed by all BTrain users)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Transmission/reception of BTrain frames </a:t>
            </a:r>
            <a:br>
              <a:rPr lang="fr-F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using WR Streamers</a:t>
            </a:r>
          </a:p>
          <a:p>
            <a:pPr marL="0" indent="0">
              <a:buClrTx/>
              <a:buNone/>
            </a:pP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Prostokąt zaokrąglony 113"/>
          <p:cNvSpPr/>
          <p:nvPr/>
        </p:nvSpPr>
        <p:spPr>
          <a:xfrm>
            <a:off x="5883353" y="3664887"/>
            <a:ext cx="1294343" cy="2564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BTrainFrameTxRx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Prostokąt zaokrąglony 114"/>
          <p:cNvSpPr/>
          <p:nvPr/>
        </p:nvSpPr>
        <p:spPr>
          <a:xfrm>
            <a:off x="5888525" y="3336783"/>
            <a:ext cx="1302564" cy="25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Streamers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Prostokąt zaokrąglony 115"/>
          <p:cNvSpPr/>
          <p:nvPr/>
        </p:nvSpPr>
        <p:spPr>
          <a:xfrm>
            <a:off x="5883353" y="3027643"/>
            <a:ext cx="1302564" cy="2564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PTP Core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63" y="3049960"/>
            <a:ext cx="251489" cy="228600"/>
          </a:xfrm>
          <a:prstGeom prst="rect">
            <a:avLst/>
          </a:prstGeom>
        </p:spPr>
      </p:pic>
      <p:sp>
        <p:nvSpPr>
          <p:cNvPr id="122" name="Prostokąt zaokrąglony 121"/>
          <p:cNvSpPr/>
          <p:nvPr/>
        </p:nvSpPr>
        <p:spPr>
          <a:xfrm>
            <a:off x="7613686" y="3678268"/>
            <a:ext cx="1294343" cy="2564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BTrainFrameTxRx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Prostokąt zaokrąglony 122"/>
          <p:cNvSpPr/>
          <p:nvPr/>
        </p:nvSpPr>
        <p:spPr>
          <a:xfrm>
            <a:off x="7618858" y="3350164"/>
            <a:ext cx="1302564" cy="25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Streamers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Prostokąt zaokrąglony 123"/>
          <p:cNvSpPr/>
          <p:nvPr/>
        </p:nvSpPr>
        <p:spPr>
          <a:xfrm>
            <a:off x="7613686" y="3041024"/>
            <a:ext cx="1302564" cy="2564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PTP Core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5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796" y="3063341"/>
            <a:ext cx="251489" cy="228600"/>
          </a:xfrm>
          <a:prstGeom prst="rect">
            <a:avLst/>
          </a:prstGeom>
        </p:spPr>
      </p:pic>
      <p:sp>
        <p:nvSpPr>
          <p:cNvPr id="126" name="pole tekstowe 125"/>
          <p:cNvSpPr txBox="1"/>
          <p:nvPr/>
        </p:nvSpPr>
        <p:spPr>
          <a:xfrm>
            <a:off x="455522" y="590550"/>
            <a:ext cx="51832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4"/>
              </a:rPr>
              <a:t>gitlab.cern.ch/BTrain-TEAM/Btrain-over-WhiteRabbit/wikis/home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4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over White Rabbit Project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Content Placeholder 2"/>
          <p:cNvSpPr txBox="1">
            <a:spLocks/>
          </p:cNvSpPr>
          <p:nvPr/>
        </p:nvSpPr>
        <p:spPr>
          <a:xfrm>
            <a:off x="171056" y="895350"/>
            <a:ext cx="5266820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175"/>
          <p:cNvSpPr/>
          <p:nvPr/>
        </p:nvSpPr>
        <p:spPr>
          <a:xfrm>
            <a:off x="5521212" y="2190750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77"/>
          <p:cNvSpPr/>
          <p:nvPr/>
        </p:nvSpPr>
        <p:spPr>
          <a:xfrm>
            <a:off x="5779731" y="2327745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Elbow Connector 178"/>
          <p:cNvCxnSpPr>
            <a:stCxn id="154" idx="2"/>
          </p:cNvCxnSpPr>
          <p:nvPr/>
        </p:nvCxnSpPr>
        <p:spPr>
          <a:xfrm rot="16200000" flipH="1">
            <a:off x="6142368" y="2632059"/>
            <a:ext cx="433536" cy="55446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79"/>
          <p:cNvSpPr/>
          <p:nvPr/>
        </p:nvSpPr>
        <p:spPr>
          <a:xfrm>
            <a:off x="5984238" y="2337773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80"/>
          <p:cNvSpPr/>
          <p:nvPr/>
        </p:nvSpPr>
        <p:spPr>
          <a:xfrm>
            <a:off x="6912413" y="2357531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4" name="Picture 18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1" t="6842" r="2255" b="81117"/>
          <a:stretch/>
        </p:blipFill>
        <p:spPr>
          <a:xfrm>
            <a:off x="4914093" y="2150277"/>
            <a:ext cx="2834640" cy="292737"/>
          </a:xfrm>
          <a:prstGeom prst="rect">
            <a:avLst/>
          </a:prstGeom>
        </p:spPr>
      </p:pic>
      <p:sp>
        <p:nvSpPr>
          <p:cNvPr id="65" name="pole tekstowe 64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Prostokąt 78"/>
          <p:cNvSpPr/>
          <p:nvPr/>
        </p:nvSpPr>
        <p:spPr>
          <a:xfrm>
            <a:off x="5766969" y="57150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5844072" y="769648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trzałka w górę i w dół 14"/>
          <p:cNvSpPr/>
          <p:nvPr/>
        </p:nvSpPr>
        <p:spPr>
          <a:xfrm>
            <a:off x="6071243" y="468653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3" name="Strzałka w górę i w dół 82"/>
          <p:cNvSpPr/>
          <p:nvPr/>
        </p:nvSpPr>
        <p:spPr>
          <a:xfrm>
            <a:off x="6630582" y="468653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98" name="Prostokąt zaokrąglony 97"/>
          <p:cNvSpPr/>
          <p:nvPr/>
        </p:nvSpPr>
        <p:spPr>
          <a:xfrm>
            <a:off x="5958838" y="285750"/>
            <a:ext cx="1313836" cy="1829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5" name="Elbow Connector 174"/>
          <p:cNvCxnSpPr>
            <a:stCxn id="79" idx="2"/>
            <a:endCxn id="146" idx="0"/>
          </p:cNvCxnSpPr>
          <p:nvPr/>
        </p:nvCxnSpPr>
        <p:spPr>
          <a:xfrm rot="5400000">
            <a:off x="5975584" y="1573162"/>
            <a:ext cx="228600" cy="1006577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rostokąt zaokrąglony 58"/>
          <p:cNvSpPr/>
          <p:nvPr/>
        </p:nvSpPr>
        <p:spPr>
          <a:xfrm>
            <a:off x="5918718" y="895350"/>
            <a:ext cx="1294343" cy="2564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BTrainFrameTxRx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Prostokąt zaokrąglony 60"/>
          <p:cNvSpPr/>
          <p:nvPr/>
        </p:nvSpPr>
        <p:spPr>
          <a:xfrm>
            <a:off x="5910497" y="1188095"/>
            <a:ext cx="1302564" cy="25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Streamers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Prostokąt zaokrąglony 71"/>
          <p:cNvSpPr/>
          <p:nvPr/>
        </p:nvSpPr>
        <p:spPr>
          <a:xfrm>
            <a:off x="5910497" y="1517200"/>
            <a:ext cx="1302564" cy="2564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PTP Core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07" y="1539517"/>
            <a:ext cx="251489" cy="228600"/>
          </a:xfrm>
          <a:prstGeom prst="rect">
            <a:avLst/>
          </a:prstGeom>
        </p:spPr>
      </p:pic>
      <p:sp>
        <p:nvSpPr>
          <p:cNvPr id="103" name="Prostokąt 102"/>
          <p:cNvSpPr/>
          <p:nvPr/>
        </p:nvSpPr>
        <p:spPr>
          <a:xfrm>
            <a:off x="5708548" y="2884139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/>
          </a:p>
        </p:txBody>
      </p:sp>
      <p:sp>
        <p:nvSpPr>
          <p:cNvPr id="104" name="Prostokąt zaokrąglony 103"/>
          <p:cNvSpPr/>
          <p:nvPr/>
        </p:nvSpPr>
        <p:spPr>
          <a:xfrm>
            <a:off x="5820450" y="2960339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Strzałka w górę i w dół 104"/>
          <p:cNvSpPr/>
          <p:nvPr/>
        </p:nvSpPr>
        <p:spPr>
          <a:xfrm>
            <a:off x="6094486" y="4061319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6" name="Strzałka w górę i w dół 105"/>
          <p:cNvSpPr/>
          <p:nvPr/>
        </p:nvSpPr>
        <p:spPr>
          <a:xfrm>
            <a:off x="6576443" y="4055630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07" name="Prostokąt zaokrąglony 106"/>
          <p:cNvSpPr/>
          <p:nvPr/>
        </p:nvSpPr>
        <p:spPr>
          <a:xfrm>
            <a:off x="5898146" y="4375613"/>
            <a:ext cx="1313836" cy="1829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76200" y="808025"/>
            <a:ext cx="4419601" cy="384402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fr-F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WR PTP Core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WR time and Ethernet Frames 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Diagnostics over WR network</a:t>
            </a:r>
          </a:p>
          <a:p>
            <a:pPr marL="0" indent="0">
              <a:buClrTx/>
              <a:buNone/>
            </a:pP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WR Streamers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 Transfer Layer: FIFO over White Rabbit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Statistics of network latency and lost frames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Option to fix latency at configurable value</a:t>
            </a:r>
            <a:r>
              <a:rPr lang="fr-FR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ClrTx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BTrainFrameTransceiver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API to the user logic (VHDL records)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Encoding/decoding of BTrain Frames </a:t>
            </a:r>
            <a:br>
              <a:rPr lang="fr-F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(format agreed by all BTrain users)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Transmission/reception of BTrain frames </a:t>
            </a:r>
            <a:br>
              <a:rPr lang="fr-F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using WR Streamers</a:t>
            </a:r>
          </a:p>
          <a:p>
            <a:pPr marL="0" indent="0">
              <a:buClrTx/>
              <a:buNone/>
            </a:pP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Prostokąt zaokrąglony 113"/>
          <p:cNvSpPr/>
          <p:nvPr/>
        </p:nvSpPr>
        <p:spPr>
          <a:xfrm>
            <a:off x="5883353" y="3664887"/>
            <a:ext cx="1294343" cy="2564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BTrainFrameTxRx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Prostokąt zaokrąglony 114"/>
          <p:cNvSpPr/>
          <p:nvPr/>
        </p:nvSpPr>
        <p:spPr>
          <a:xfrm>
            <a:off x="5888525" y="3336783"/>
            <a:ext cx="1302564" cy="25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Streamers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Prostokąt zaokrąglony 115"/>
          <p:cNvSpPr/>
          <p:nvPr/>
        </p:nvSpPr>
        <p:spPr>
          <a:xfrm>
            <a:off x="5883353" y="3027643"/>
            <a:ext cx="1302564" cy="2564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PTP Core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63" y="3049960"/>
            <a:ext cx="251489" cy="228600"/>
          </a:xfrm>
          <a:prstGeom prst="rect">
            <a:avLst/>
          </a:prstGeom>
        </p:spPr>
      </p:pic>
      <p:sp>
        <p:nvSpPr>
          <p:cNvPr id="52" name="TextBox 182"/>
          <p:cNvSpPr txBox="1"/>
          <p:nvPr/>
        </p:nvSpPr>
        <p:spPr>
          <a:xfrm>
            <a:off x="4949116" y="2403695"/>
            <a:ext cx="817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WR Switch</a:t>
            </a:r>
            <a:endParaRPr lang="en-US" sz="1100" b="1" dirty="0"/>
          </a:p>
        </p:txBody>
      </p:sp>
      <p:sp>
        <p:nvSpPr>
          <p:cNvPr id="53" name="pole tekstowe 52"/>
          <p:cNvSpPr txBox="1"/>
          <p:nvPr/>
        </p:nvSpPr>
        <p:spPr>
          <a:xfrm>
            <a:off x="455522" y="590550"/>
            <a:ext cx="51832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4"/>
              </a:rPr>
              <a:t>gitlab.cern.ch/BTrain-TEAM/Btrain-over-WhiteRabbit/wikis/home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over White Rabbit Project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Content Placeholder 2"/>
          <p:cNvSpPr txBox="1">
            <a:spLocks/>
          </p:cNvSpPr>
          <p:nvPr/>
        </p:nvSpPr>
        <p:spPr>
          <a:xfrm>
            <a:off x="171056" y="895350"/>
            <a:ext cx="5266820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175"/>
          <p:cNvSpPr/>
          <p:nvPr/>
        </p:nvSpPr>
        <p:spPr>
          <a:xfrm>
            <a:off x="5521212" y="2190750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77"/>
          <p:cNvSpPr/>
          <p:nvPr/>
        </p:nvSpPr>
        <p:spPr>
          <a:xfrm>
            <a:off x="5779731" y="2327745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Elbow Connector 178"/>
          <p:cNvCxnSpPr>
            <a:stCxn id="154" idx="2"/>
          </p:cNvCxnSpPr>
          <p:nvPr/>
        </p:nvCxnSpPr>
        <p:spPr>
          <a:xfrm rot="16200000" flipH="1">
            <a:off x="6142368" y="2632059"/>
            <a:ext cx="433536" cy="55446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79"/>
          <p:cNvSpPr/>
          <p:nvPr/>
        </p:nvSpPr>
        <p:spPr>
          <a:xfrm>
            <a:off x="5984238" y="2337773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80"/>
          <p:cNvSpPr/>
          <p:nvPr/>
        </p:nvSpPr>
        <p:spPr>
          <a:xfrm>
            <a:off x="6912413" y="2357531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82"/>
          <p:cNvSpPr txBox="1"/>
          <p:nvPr/>
        </p:nvSpPr>
        <p:spPr>
          <a:xfrm>
            <a:off x="4949116" y="2403695"/>
            <a:ext cx="817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WR Switch</a:t>
            </a:r>
            <a:endParaRPr lang="en-US" sz="1100" b="1" dirty="0"/>
          </a:p>
        </p:txBody>
      </p:sp>
      <p:pic>
        <p:nvPicPr>
          <p:cNvPr id="154" name="Picture 18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1" t="6842" r="2255" b="81117"/>
          <a:stretch/>
        </p:blipFill>
        <p:spPr>
          <a:xfrm>
            <a:off x="4914093" y="2150277"/>
            <a:ext cx="2834640" cy="292737"/>
          </a:xfrm>
          <a:prstGeom prst="rect">
            <a:avLst/>
          </a:prstGeom>
        </p:spPr>
      </p:pic>
      <p:sp>
        <p:nvSpPr>
          <p:cNvPr id="65" name="pole tekstowe 64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Prostokąt 78"/>
          <p:cNvSpPr/>
          <p:nvPr/>
        </p:nvSpPr>
        <p:spPr>
          <a:xfrm>
            <a:off x="5766969" y="57150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5844072" y="769648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trzałka w górę i w dół 14"/>
          <p:cNvSpPr/>
          <p:nvPr/>
        </p:nvSpPr>
        <p:spPr>
          <a:xfrm>
            <a:off x="6071243" y="468653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3" name="Strzałka w górę i w dół 82"/>
          <p:cNvSpPr/>
          <p:nvPr/>
        </p:nvSpPr>
        <p:spPr>
          <a:xfrm>
            <a:off x="6630582" y="468653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98" name="Prostokąt zaokrąglony 97"/>
          <p:cNvSpPr/>
          <p:nvPr/>
        </p:nvSpPr>
        <p:spPr>
          <a:xfrm>
            <a:off x="5958838" y="285750"/>
            <a:ext cx="1313836" cy="1829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5" name="Elbow Connector 174"/>
          <p:cNvCxnSpPr>
            <a:stCxn id="79" idx="2"/>
            <a:endCxn id="146" idx="0"/>
          </p:cNvCxnSpPr>
          <p:nvPr/>
        </p:nvCxnSpPr>
        <p:spPr>
          <a:xfrm rot="5400000">
            <a:off x="5975584" y="1573162"/>
            <a:ext cx="228600" cy="1006577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rostokąt zaokrąglony 58"/>
          <p:cNvSpPr/>
          <p:nvPr/>
        </p:nvSpPr>
        <p:spPr>
          <a:xfrm>
            <a:off x="5918718" y="895350"/>
            <a:ext cx="1294343" cy="2564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BTrainFrameTxRx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Prostokąt zaokrąglony 60"/>
          <p:cNvSpPr/>
          <p:nvPr/>
        </p:nvSpPr>
        <p:spPr>
          <a:xfrm>
            <a:off x="5910497" y="1188095"/>
            <a:ext cx="1302564" cy="25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Streamers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Prostokąt zaokrąglony 71"/>
          <p:cNvSpPr/>
          <p:nvPr/>
        </p:nvSpPr>
        <p:spPr>
          <a:xfrm>
            <a:off x="5910497" y="1517200"/>
            <a:ext cx="1302564" cy="2564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PTP Core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07" y="1539517"/>
            <a:ext cx="251489" cy="228600"/>
          </a:xfrm>
          <a:prstGeom prst="rect">
            <a:avLst/>
          </a:prstGeom>
        </p:spPr>
      </p:pic>
      <p:sp>
        <p:nvSpPr>
          <p:cNvPr id="103" name="Prostokąt 102"/>
          <p:cNvSpPr/>
          <p:nvPr/>
        </p:nvSpPr>
        <p:spPr>
          <a:xfrm>
            <a:off x="5708548" y="2884139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/>
          </a:p>
        </p:txBody>
      </p:sp>
      <p:sp>
        <p:nvSpPr>
          <p:cNvPr id="104" name="Prostokąt zaokrąglony 103"/>
          <p:cNvSpPr/>
          <p:nvPr/>
        </p:nvSpPr>
        <p:spPr>
          <a:xfrm>
            <a:off x="5820450" y="2960339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Strzałka w górę i w dół 104"/>
          <p:cNvSpPr/>
          <p:nvPr/>
        </p:nvSpPr>
        <p:spPr>
          <a:xfrm>
            <a:off x="6094486" y="4061319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6" name="Strzałka w górę i w dół 105"/>
          <p:cNvSpPr/>
          <p:nvPr/>
        </p:nvSpPr>
        <p:spPr>
          <a:xfrm>
            <a:off x="6576443" y="4055630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07" name="Prostokąt zaokrąglony 106"/>
          <p:cNvSpPr/>
          <p:nvPr/>
        </p:nvSpPr>
        <p:spPr>
          <a:xfrm>
            <a:off x="5898146" y="4375613"/>
            <a:ext cx="1313836" cy="1829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Prostokąt zaokrąglony 43"/>
          <p:cNvSpPr/>
          <p:nvPr/>
        </p:nvSpPr>
        <p:spPr>
          <a:xfrm>
            <a:off x="5883353" y="3664887"/>
            <a:ext cx="1294343" cy="2564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BTrainFrameTxRx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Prostokąt zaokrąglony 44"/>
          <p:cNvSpPr/>
          <p:nvPr/>
        </p:nvSpPr>
        <p:spPr>
          <a:xfrm>
            <a:off x="5888525" y="3336783"/>
            <a:ext cx="1302564" cy="25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Streamers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Prostokąt zaokrąglony 45"/>
          <p:cNvSpPr/>
          <p:nvPr/>
        </p:nvSpPr>
        <p:spPr>
          <a:xfrm>
            <a:off x="5883353" y="3027643"/>
            <a:ext cx="1302564" cy="2564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PTP Core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63" y="3049960"/>
            <a:ext cx="251489" cy="228600"/>
          </a:xfrm>
          <a:prstGeom prst="rect">
            <a:avLst/>
          </a:prstGeom>
        </p:spPr>
      </p:pic>
      <p:sp>
        <p:nvSpPr>
          <p:cNvPr id="52" name="pole tekstowe 51"/>
          <p:cNvSpPr txBox="1"/>
          <p:nvPr/>
        </p:nvSpPr>
        <p:spPr>
          <a:xfrm>
            <a:off x="455522" y="590550"/>
            <a:ext cx="51832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4"/>
              </a:rPr>
              <a:t>gitlab.cern.ch/BTrain-TEAM/Btrain-over-WhiteRabbit/wikis/home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76200" y="937528"/>
            <a:ext cx="4419601" cy="384402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WR PTP Core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WR time and Ethernet Frames </a:t>
            </a:r>
          </a:p>
          <a:p>
            <a:pPr marL="174625" indent="-174625">
              <a:spcBef>
                <a:spcPts val="300"/>
              </a:spcBef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Diagnostics over WR network</a:t>
            </a:r>
          </a:p>
        </p:txBody>
      </p:sp>
    </p:spTree>
    <p:extLst>
      <p:ext uri="{BB962C8B-B14F-4D97-AF65-F5344CB8AC3E}">
        <p14:creationId xmlns:p14="http://schemas.microsoft.com/office/powerpoint/2010/main" val="254618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over White Rabbit Project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Content Placeholder 2"/>
          <p:cNvSpPr txBox="1">
            <a:spLocks/>
          </p:cNvSpPr>
          <p:nvPr/>
        </p:nvSpPr>
        <p:spPr>
          <a:xfrm>
            <a:off x="171056" y="895350"/>
            <a:ext cx="5266820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177"/>
          <p:cNvSpPr/>
          <p:nvPr/>
        </p:nvSpPr>
        <p:spPr>
          <a:xfrm>
            <a:off x="5779731" y="2327745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Elbow Connector 178"/>
          <p:cNvCxnSpPr>
            <a:stCxn id="154" idx="2"/>
          </p:cNvCxnSpPr>
          <p:nvPr/>
        </p:nvCxnSpPr>
        <p:spPr>
          <a:xfrm rot="16200000" flipH="1">
            <a:off x="6142368" y="2632059"/>
            <a:ext cx="433536" cy="55446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79"/>
          <p:cNvSpPr/>
          <p:nvPr/>
        </p:nvSpPr>
        <p:spPr>
          <a:xfrm>
            <a:off x="5984238" y="2337773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80"/>
          <p:cNvSpPr/>
          <p:nvPr/>
        </p:nvSpPr>
        <p:spPr>
          <a:xfrm>
            <a:off x="6912413" y="2357531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4" name="Picture 18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1" t="6842" r="2255" b="81117"/>
          <a:stretch/>
        </p:blipFill>
        <p:spPr>
          <a:xfrm>
            <a:off x="4914093" y="2150277"/>
            <a:ext cx="2834640" cy="292737"/>
          </a:xfrm>
          <a:prstGeom prst="rect">
            <a:avLst/>
          </a:prstGeom>
        </p:spPr>
      </p:pic>
      <p:sp>
        <p:nvSpPr>
          <p:cNvPr id="65" name="pole tekstowe 64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Prostokąt 78"/>
          <p:cNvSpPr/>
          <p:nvPr/>
        </p:nvSpPr>
        <p:spPr>
          <a:xfrm>
            <a:off x="5766969" y="57150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5844072" y="769648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trzałka w górę i w dół 14"/>
          <p:cNvSpPr/>
          <p:nvPr/>
        </p:nvSpPr>
        <p:spPr>
          <a:xfrm>
            <a:off x="6071243" y="468653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3" name="Strzałka w górę i w dół 82"/>
          <p:cNvSpPr/>
          <p:nvPr/>
        </p:nvSpPr>
        <p:spPr>
          <a:xfrm>
            <a:off x="6630582" y="468653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98" name="Prostokąt zaokrąglony 97"/>
          <p:cNvSpPr/>
          <p:nvPr/>
        </p:nvSpPr>
        <p:spPr>
          <a:xfrm>
            <a:off x="5958838" y="285750"/>
            <a:ext cx="1313836" cy="1829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5" name="Elbow Connector 174"/>
          <p:cNvCxnSpPr>
            <a:stCxn id="79" idx="2"/>
          </p:cNvCxnSpPr>
          <p:nvPr/>
        </p:nvCxnSpPr>
        <p:spPr>
          <a:xfrm rot="5400000">
            <a:off x="5975584" y="1573162"/>
            <a:ext cx="228600" cy="1006577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rostokąt zaokrąglony 58"/>
          <p:cNvSpPr/>
          <p:nvPr/>
        </p:nvSpPr>
        <p:spPr>
          <a:xfrm>
            <a:off x="5918718" y="895350"/>
            <a:ext cx="1294343" cy="2564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BTrainFrameTxRx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Prostokąt zaokrąglony 60"/>
          <p:cNvSpPr/>
          <p:nvPr/>
        </p:nvSpPr>
        <p:spPr>
          <a:xfrm>
            <a:off x="5910497" y="1188095"/>
            <a:ext cx="1302564" cy="25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Streamers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Prostokąt zaokrąglony 71"/>
          <p:cNvSpPr/>
          <p:nvPr/>
        </p:nvSpPr>
        <p:spPr>
          <a:xfrm>
            <a:off x="5910497" y="1517200"/>
            <a:ext cx="1302564" cy="2564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PTP Core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07" y="1539517"/>
            <a:ext cx="251489" cy="228600"/>
          </a:xfrm>
          <a:prstGeom prst="rect">
            <a:avLst/>
          </a:prstGeom>
        </p:spPr>
      </p:pic>
      <p:sp>
        <p:nvSpPr>
          <p:cNvPr id="103" name="Prostokąt 102"/>
          <p:cNvSpPr/>
          <p:nvPr/>
        </p:nvSpPr>
        <p:spPr>
          <a:xfrm>
            <a:off x="5708548" y="2884139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/>
          </a:p>
        </p:txBody>
      </p:sp>
      <p:sp>
        <p:nvSpPr>
          <p:cNvPr id="104" name="Prostokąt zaokrąglony 103"/>
          <p:cNvSpPr/>
          <p:nvPr/>
        </p:nvSpPr>
        <p:spPr>
          <a:xfrm>
            <a:off x="5820450" y="2960339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Strzałka w górę i w dół 104"/>
          <p:cNvSpPr/>
          <p:nvPr/>
        </p:nvSpPr>
        <p:spPr>
          <a:xfrm>
            <a:off x="6094486" y="4061319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6" name="Strzałka w górę i w dół 105"/>
          <p:cNvSpPr/>
          <p:nvPr/>
        </p:nvSpPr>
        <p:spPr>
          <a:xfrm>
            <a:off x="6576443" y="4055630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07" name="Prostokąt zaokrąglony 106"/>
          <p:cNvSpPr/>
          <p:nvPr/>
        </p:nvSpPr>
        <p:spPr>
          <a:xfrm>
            <a:off x="5898146" y="4375613"/>
            <a:ext cx="1313836" cy="1829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Prostokąt zaokrąglony 44"/>
          <p:cNvSpPr/>
          <p:nvPr/>
        </p:nvSpPr>
        <p:spPr>
          <a:xfrm>
            <a:off x="5883353" y="3664887"/>
            <a:ext cx="1294343" cy="2564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BTrainFrameTxRx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Prostokąt zaokrąglony 45"/>
          <p:cNvSpPr/>
          <p:nvPr/>
        </p:nvSpPr>
        <p:spPr>
          <a:xfrm>
            <a:off x="5888525" y="3336783"/>
            <a:ext cx="1302564" cy="25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Streamers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Prostokąt zaokrąglony 46"/>
          <p:cNvSpPr/>
          <p:nvPr/>
        </p:nvSpPr>
        <p:spPr>
          <a:xfrm>
            <a:off x="5883353" y="3027643"/>
            <a:ext cx="1302564" cy="2564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PTP Core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63" y="3049960"/>
            <a:ext cx="251489" cy="228600"/>
          </a:xfrm>
          <a:prstGeom prst="rect">
            <a:avLst/>
          </a:prstGeom>
        </p:spPr>
      </p:pic>
      <p:sp>
        <p:nvSpPr>
          <p:cNvPr id="54" name="Strzałka w dół 53"/>
          <p:cNvSpPr/>
          <p:nvPr/>
        </p:nvSpPr>
        <p:spPr>
          <a:xfrm>
            <a:off x="7629327" y="1176311"/>
            <a:ext cx="524073" cy="24169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FIFO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Strzałka w dół 54"/>
          <p:cNvSpPr/>
          <p:nvPr/>
        </p:nvSpPr>
        <p:spPr>
          <a:xfrm rot="10800000">
            <a:off x="8153400" y="1151845"/>
            <a:ext cx="447872" cy="2430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FIFO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Łącznik prosty ze strzałką 55"/>
          <p:cNvCxnSpPr/>
          <p:nvPr/>
        </p:nvCxnSpPr>
        <p:spPr>
          <a:xfrm>
            <a:off x="8698467" y="1195361"/>
            <a:ext cx="0" cy="2387147"/>
          </a:xfrm>
          <a:prstGeom prst="straightConnector1">
            <a:avLst/>
          </a:prstGeom>
          <a:ln w="38100"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/>
          <p:cNvSpPr txBox="1"/>
          <p:nvPr/>
        </p:nvSpPr>
        <p:spPr>
          <a:xfrm rot="5400000">
            <a:off x="8418904" y="216316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Latency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Prostokąt 59"/>
          <p:cNvSpPr/>
          <p:nvPr/>
        </p:nvSpPr>
        <p:spPr>
          <a:xfrm>
            <a:off x="7655296" y="970569"/>
            <a:ext cx="472134" cy="181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w</a:t>
            </a:r>
            <a:r>
              <a:rPr lang="en-US" sz="1400" dirty="0" smtClean="0"/>
              <a:t>ord</a:t>
            </a:r>
            <a:endParaRPr lang="en-US" sz="1400" dirty="0"/>
          </a:p>
        </p:txBody>
      </p:sp>
      <p:sp>
        <p:nvSpPr>
          <p:cNvPr id="62" name="Prostokąt 61"/>
          <p:cNvSpPr/>
          <p:nvPr/>
        </p:nvSpPr>
        <p:spPr>
          <a:xfrm>
            <a:off x="8119810" y="3611858"/>
            <a:ext cx="472134" cy="181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w</a:t>
            </a:r>
            <a:r>
              <a:rPr lang="en-US" sz="1400" dirty="0" smtClean="0"/>
              <a:t>ord</a:t>
            </a:r>
            <a:endParaRPr lang="en-US" sz="1400" dirty="0"/>
          </a:p>
        </p:txBody>
      </p:sp>
      <p:sp>
        <p:nvSpPr>
          <p:cNvPr id="63" name="TextBox 182"/>
          <p:cNvSpPr txBox="1"/>
          <p:nvPr/>
        </p:nvSpPr>
        <p:spPr>
          <a:xfrm>
            <a:off x="4949116" y="2403695"/>
            <a:ext cx="817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WR Switch</a:t>
            </a:r>
            <a:endParaRPr lang="en-US" sz="1100" b="1" dirty="0"/>
          </a:p>
        </p:txBody>
      </p:sp>
      <p:sp>
        <p:nvSpPr>
          <p:cNvPr id="64" name="pole tekstowe 63"/>
          <p:cNvSpPr txBox="1"/>
          <p:nvPr/>
        </p:nvSpPr>
        <p:spPr>
          <a:xfrm>
            <a:off x="455522" y="590550"/>
            <a:ext cx="51832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4"/>
              </a:rPr>
              <a:t>gitlab.cern.ch/BTrain-TEAM/Btrain-over-WhiteRabbit/wikis/home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Prostokąt zaokrąglony 38"/>
          <p:cNvSpPr/>
          <p:nvPr/>
        </p:nvSpPr>
        <p:spPr>
          <a:xfrm>
            <a:off x="4114710" y="1151845"/>
            <a:ext cx="4953090" cy="2441433"/>
          </a:xfrm>
          <a:prstGeom prst="roundRect">
            <a:avLst>
              <a:gd name="adj" fmla="val 5927"/>
            </a:avLst>
          </a:prstGeom>
          <a:noFill/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76200" y="937528"/>
            <a:ext cx="4419601" cy="384402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WR PTP Core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WR time and Ethernet Frames </a:t>
            </a:r>
          </a:p>
          <a:p>
            <a:pPr marL="174625" indent="-174625">
              <a:spcBef>
                <a:spcPts val="300"/>
              </a:spcBef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Diagnostics over WR network</a:t>
            </a:r>
          </a:p>
          <a:p>
            <a:pPr marL="0" indent="0">
              <a:buClrTx/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WR Streamers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Data Transfer Layer: FIFO over White Rabbit</a:t>
            </a:r>
          </a:p>
          <a:p>
            <a:pPr marL="174625" indent="-174625">
              <a:spcBef>
                <a:spcPts val="300"/>
              </a:spcBef>
              <a:buClrTx/>
              <a:buFont typeface="Arial" pitchFamily="34" charset="0"/>
              <a:buChar char="•"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Statistics of network latency and lost frames</a:t>
            </a:r>
          </a:p>
          <a:p>
            <a:pPr marL="174625" indent="-174625">
              <a:spcBef>
                <a:spcPts val="300"/>
              </a:spcBef>
              <a:buClrTx/>
              <a:buFont typeface="Arial" pitchFamily="34" charset="0"/>
              <a:buChar char="•"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Option to fix latency at configurable value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385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over White Rabbit Project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Content Placeholder 2"/>
          <p:cNvSpPr txBox="1">
            <a:spLocks/>
          </p:cNvSpPr>
          <p:nvPr/>
        </p:nvSpPr>
        <p:spPr>
          <a:xfrm>
            <a:off x="171056" y="895350"/>
            <a:ext cx="5266820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177"/>
          <p:cNvSpPr/>
          <p:nvPr/>
        </p:nvSpPr>
        <p:spPr>
          <a:xfrm>
            <a:off x="5779731" y="2327745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Elbow Connector 178"/>
          <p:cNvCxnSpPr>
            <a:stCxn id="154" idx="2"/>
          </p:cNvCxnSpPr>
          <p:nvPr/>
        </p:nvCxnSpPr>
        <p:spPr>
          <a:xfrm rot="16200000" flipH="1">
            <a:off x="6142368" y="2632059"/>
            <a:ext cx="433536" cy="55446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79"/>
          <p:cNvSpPr/>
          <p:nvPr/>
        </p:nvSpPr>
        <p:spPr>
          <a:xfrm>
            <a:off x="5984238" y="2337773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80"/>
          <p:cNvSpPr/>
          <p:nvPr/>
        </p:nvSpPr>
        <p:spPr>
          <a:xfrm>
            <a:off x="6912413" y="2357531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4" name="Picture 18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1" t="6842" r="2255" b="81117"/>
          <a:stretch/>
        </p:blipFill>
        <p:spPr>
          <a:xfrm>
            <a:off x="4914093" y="2150277"/>
            <a:ext cx="2834640" cy="292737"/>
          </a:xfrm>
          <a:prstGeom prst="rect">
            <a:avLst/>
          </a:prstGeom>
        </p:spPr>
      </p:pic>
      <p:sp>
        <p:nvSpPr>
          <p:cNvPr id="65" name="pole tekstowe 64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Prostokąt 78"/>
          <p:cNvSpPr/>
          <p:nvPr/>
        </p:nvSpPr>
        <p:spPr>
          <a:xfrm>
            <a:off x="5766969" y="57150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5844072" y="769648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trzałka w górę i w dół 14"/>
          <p:cNvSpPr/>
          <p:nvPr/>
        </p:nvSpPr>
        <p:spPr>
          <a:xfrm>
            <a:off x="6071243" y="468653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3" name="Strzałka w górę i w dół 82"/>
          <p:cNvSpPr/>
          <p:nvPr/>
        </p:nvSpPr>
        <p:spPr>
          <a:xfrm>
            <a:off x="6630582" y="468653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98" name="Prostokąt zaokrąglony 97"/>
          <p:cNvSpPr/>
          <p:nvPr/>
        </p:nvSpPr>
        <p:spPr>
          <a:xfrm>
            <a:off x="5958838" y="285750"/>
            <a:ext cx="1313836" cy="1829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5" name="Elbow Connector 174"/>
          <p:cNvCxnSpPr>
            <a:stCxn id="79" idx="2"/>
          </p:cNvCxnSpPr>
          <p:nvPr/>
        </p:nvCxnSpPr>
        <p:spPr>
          <a:xfrm rot="5400000">
            <a:off x="5975584" y="1573162"/>
            <a:ext cx="228600" cy="1006577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rostokąt zaokrąglony 58"/>
          <p:cNvSpPr/>
          <p:nvPr/>
        </p:nvSpPr>
        <p:spPr>
          <a:xfrm>
            <a:off x="5918718" y="895350"/>
            <a:ext cx="1294343" cy="2564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BTrainFrameTxRx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Prostokąt zaokrąglony 60"/>
          <p:cNvSpPr/>
          <p:nvPr/>
        </p:nvSpPr>
        <p:spPr>
          <a:xfrm>
            <a:off x="5910497" y="1188095"/>
            <a:ext cx="1302564" cy="25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Streamers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Prostokąt zaokrąglony 71"/>
          <p:cNvSpPr/>
          <p:nvPr/>
        </p:nvSpPr>
        <p:spPr>
          <a:xfrm>
            <a:off x="5910497" y="1517200"/>
            <a:ext cx="1302564" cy="2564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PTP Core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07" y="1539517"/>
            <a:ext cx="251489" cy="228600"/>
          </a:xfrm>
          <a:prstGeom prst="rect">
            <a:avLst/>
          </a:prstGeom>
        </p:spPr>
      </p:pic>
      <p:sp>
        <p:nvSpPr>
          <p:cNvPr id="103" name="Prostokąt 102"/>
          <p:cNvSpPr/>
          <p:nvPr/>
        </p:nvSpPr>
        <p:spPr>
          <a:xfrm>
            <a:off x="5708548" y="2884139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/>
          </a:p>
        </p:txBody>
      </p:sp>
      <p:sp>
        <p:nvSpPr>
          <p:cNvPr id="104" name="Prostokąt zaokrąglony 103"/>
          <p:cNvSpPr/>
          <p:nvPr/>
        </p:nvSpPr>
        <p:spPr>
          <a:xfrm>
            <a:off x="5820450" y="2960339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Strzałka w górę i w dół 104"/>
          <p:cNvSpPr/>
          <p:nvPr/>
        </p:nvSpPr>
        <p:spPr>
          <a:xfrm>
            <a:off x="6094486" y="4061319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6" name="Strzałka w górę i w dół 105"/>
          <p:cNvSpPr/>
          <p:nvPr/>
        </p:nvSpPr>
        <p:spPr>
          <a:xfrm>
            <a:off x="6576443" y="4055630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07" name="Prostokąt zaokrąglony 106"/>
          <p:cNvSpPr/>
          <p:nvPr/>
        </p:nvSpPr>
        <p:spPr>
          <a:xfrm>
            <a:off x="5898146" y="4375613"/>
            <a:ext cx="1313836" cy="1829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Prostokąt zaokrąglony 44"/>
          <p:cNvSpPr/>
          <p:nvPr/>
        </p:nvSpPr>
        <p:spPr>
          <a:xfrm>
            <a:off x="5883353" y="3664887"/>
            <a:ext cx="1294343" cy="2564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BTrainFrameTxRx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Prostokąt zaokrąglony 45"/>
          <p:cNvSpPr/>
          <p:nvPr/>
        </p:nvSpPr>
        <p:spPr>
          <a:xfrm>
            <a:off x="5888525" y="3336783"/>
            <a:ext cx="1302564" cy="25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Streamers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Prostokąt zaokrąglony 46"/>
          <p:cNvSpPr/>
          <p:nvPr/>
        </p:nvSpPr>
        <p:spPr>
          <a:xfrm>
            <a:off x="5883353" y="3027643"/>
            <a:ext cx="1302564" cy="2564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PTP Core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63" y="3049960"/>
            <a:ext cx="251489" cy="228600"/>
          </a:xfrm>
          <a:prstGeom prst="rect">
            <a:avLst/>
          </a:prstGeom>
        </p:spPr>
      </p:pic>
      <p:sp>
        <p:nvSpPr>
          <p:cNvPr id="54" name="Strzałka w dół 53"/>
          <p:cNvSpPr/>
          <p:nvPr/>
        </p:nvSpPr>
        <p:spPr>
          <a:xfrm>
            <a:off x="7629327" y="1176311"/>
            <a:ext cx="524073" cy="24169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FIFO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Strzałka w dół 54"/>
          <p:cNvSpPr/>
          <p:nvPr/>
        </p:nvSpPr>
        <p:spPr>
          <a:xfrm rot="10800000">
            <a:off x="8153400" y="1151845"/>
            <a:ext cx="447872" cy="2430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FIFO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Łącznik prosty ze strzałką 55"/>
          <p:cNvCxnSpPr/>
          <p:nvPr/>
        </p:nvCxnSpPr>
        <p:spPr>
          <a:xfrm>
            <a:off x="8698467" y="1195361"/>
            <a:ext cx="0" cy="2387147"/>
          </a:xfrm>
          <a:prstGeom prst="straightConnector1">
            <a:avLst/>
          </a:prstGeom>
          <a:ln w="38100"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/>
          <p:cNvSpPr txBox="1"/>
          <p:nvPr/>
        </p:nvSpPr>
        <p:spPr>
          <a:xfrm rot="5400000">
            <a:off x="8418904" y="216316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Latency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Prostokąt 59"/>
          <p:cNvSpPr/>
          <p:nvPr/>
        </p:nvSpPr>
        <p:spPr>
          <a:xfrm>
            <a:off x="7655296" y="970569"/>
            <a:ext cx="472134" cy="181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w</a:t>
            </a:r>
            <a:r>
              <a:rPr lang="en-US" sz="1400" dirty="0" smtClean="0"/>
              <a:t>ord</a:t>
            </a:r>
            <a:endParaRPr lang="en-US" sz="1400" dirty="0"/>
          </a:p>
        </p:txBody>
      </p:sp>
      <p:sp>
        <p:nvSpPr>
          <p:cNvPr id="62" name="Prostokąt 61"/>
          <p:cNvSpPr/>
          <p:nvPr/>
        </p:nvSpPr>
        <p:spPr>
          <a:xfrm>
            <a:off x="8119810" y="3611858"/>
            <a:ext cx="472134" cy="181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w</a:t>
            </a:r>
            <a:r>
              <a:rPr lang="en-US" sz="1400" dirty="0" smtClean="0"/>
              <a:t>ord</a:t>
            </a:r>
            <a:endParaRPr lang="en-US" sz="1400" dirty="0"/>
          </a:p>
        </p:txBody>
      </p:sp>
      <p:sp>
        <p:nvSpPr>
          <p:cNvPr id="63" name="TextBox 182"/>
          <p:cNvSpPr txBox="1"/>
          <p:nvPr/>
        </p:nvSpPr>
        <p:spPr>
          <a:xfrm>
            <a:off x="4949116" y="2403695"/>
            <a:ext cx="817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WR Switch</a:t>
            </a:r>
            <a:endParaRPr lang="en-US" sz="1100" b="1" dirty="0"/>
          </a:p>
        </p:txBody>
      </p:sp>
      <p:sp>
        <p:nvSpPr>
          <p:cNvPr id="64" name="pole tekstowe 63"/>
          <p:cNvSpPr txBox="1"/>
          <p:nvPr/>
        </p:nvSpPr>
        <p:spPr>
          <a:xfrm>
            <a:off x="455522" y="590550"/>
            <a:ext cx="51832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4"/>
              </a:rPr>
              <a:t>gitlab.cern.ch/BTrain-TEAM/Btrain-over-WhiteRabbit/wikis/home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09" y="1147167"/>
            <a:ext cx="4953091" cy="2435341"/>
          </a:xfrm>
          <a:prstGeom prst="rect">
            <a:avLst/>
          </a:prstGeom>
        </p:spPr>
      </p:pic>
      <p:sp>
        <p:nvSpPr>
          <p:cNvPr id="53" name="Prostokąt zaokrąglony 52"/>
          <p:cNvSpPr/>
          <p:nvPr/>
        </p:nvSpPr>
        <p:spPr>
          <a:xfrm>
            <a:off x="4114710" y="1151845"/>
            <a:ext cx="4953090" cy="2441433"/>
          </a:xfrm>
          <a:prstGeom prst="roundRect">
            <a:avLst>
              <a:gd name="adj" fmla="val 5927"/>
            </a:avLst>
          </a:prstGeom>
          <a:noFill/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76200" y="937528"/>
            <a:ext cx="4419601" cy="384402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WR PTP Core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WR time and Ethernet Frames </a:t>
            </a:r>
          </a:p>
          <a:p>
            <a:pPr marL="174625" indent="-174625">
              <a:spcBef>
                <a:spcPts val="300"/>
              </a:spcBef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Diagnostics over WR network</a:t>
            </a:r>
          </a:p>
          <a:p>
            <a:pPr marL="0" indent="0">
              <a:buClrTx/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WR Streamers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Data Transfer Layer: FIFO over White Rabbit</a:t>
            </a:r>
          </a:p>
          <a:p>
            <a:pPr marL="174625" indent="-174625">
              <a:spcBef>
                <a:spcPts val="300"/>
              </a:spcBef>
              <a:buClrTx/>
              <a:buFont typeface="Arial" pitchFamily="34" charset="0"/>
              <a:buChar char="•"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Statistics of network latency and lost frames</a:t>
            </a:r>
          </a:p>
          <a:p>
            <a:pPr marL="174625" indent="-174625">
              <a:spcBef>
                <a:spcPts val="300"/>
              </a:spcBef>
              <a:buClrTx/>
              <a:buFont typeface="Arial" pitchFamily="34" charset="0"/>
              <a:buChar char="•"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Option to fix latency at configurable value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1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over White Rabbit Project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Content Placeholder 2"/>
          <p:cNvSpPr txBox="1">
            <a:spLocks/>
          </p:cNvSpPr>
          <p:nvPr/>
        </p:nvSpPr>
        <p:spPr>
          <a:xfrm>
            <a:off x="171056" y="895350"/>
            <a:ext cx="5266820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177"/>
          <p:cNvSpPr/>
          <p:nvPr/>
        </p:nvSpPr>
        <p:spPr>
          <a:xfrm>
            <a:off x="5779731" y="2327745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Elbow Connector 178"/>
          <p:cNvCxnSpPr>
            <a:stCxn id="154" idx="2"/>
          </p:cNvCxnSpPr>
          <p:nvPr/>
        </p:nvCxnSpPr>
        <p:spPr>
          <a:xfrm rot="16200000" flipH="1">
            <a:off x="6142368" y="2632059"/>
            <a:ext cx="433536" cy="55446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79"/>
          <p:cNvSpPr/>
          <p:nvPr/>
        </p:nvSpPr>
        <p:spPr>
          <a:xfrm>
            <a:off x="5984238" y="2337773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80"/>
          <p:cNvSpPr/>
          <p:nvPr/>
        </p:nvSpPr>
        <p:spPr>
          <a:xfrm>
            <a:off x="6912413" y="2357531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4" name="Picture 18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1" t="6842" r="2255" b="81117"/>
          <a:stretch/>
        </p:blipFill>
        <p:spPr>
          <a:xfrm>
            <a:off x="4914093" y="2150277"/>
            <a:ext cx="2834640" cy="292737"/>
          </a:xfrm>
          <a:prstGeom prst="rect">
            <a:avLst/>
          </a:prstGeom>
        </p:spPr>
      </p:pic>
      <p:sp>
        <p:nvSpPr>
          <p:cNvPr id="65" name="pole tekstowe 64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Prostokąt 78"/>
          <p:cNvSpPr/>
          <p:nvPr/>
        </p:nvSpPr>
        <p:spPr>
          <a:xfrm>
            <a:off x="5766969" y="57150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5844072" y="769648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trzałka w górę i w dół 14"/>
          <p:cNvSpPr/>
          <p:nvPr/>
        </p:nvSpPr>
        <p:spPr>
          <a:xfrm>
            <a:off x="6071243" y="468653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3" name="Strzałka w górę i w dół 82"/>
          <p:cNvSpPr/>
          <p:nvPr/>
        </p:nvSpPr>
        <p:spPr>
          <a:xfrm>
            <a:off x="6630582" y="468653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98" name="Prostokąt zaokrąglony 97"/>
          <p:cNvSpPr/>
          <p:nvPr/>
        </p:nvSpPr>
        <p:spPr>
          <a:xfrm>
            <a:off x="5958838" y="285750"/>
            <a:ext cx="1313836" cy="1829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5" name="Elbow Connector 174"/>
          <p:cNvCxnSpPr>
            <a:stCxn id="79" idx="2"/>
          </p:cNvCxnSpPr>
          <p:nvPr/>
        </p:nvCxnSpPr>
        <p:spPr>
          <a:xfrm rot="5400000">
            <a:off x="5975584" y="1573162"/>
            <a:ext cx="228600" cy="1006577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rostokąt zaokrąglony 58"/>
          <p:cNvSpPr/>
          <p:nvPr/>
        </p:nvSpPr>
        <p:spPr>
          <a:xfrm>
            <a:off x="5918718" y="895350"/>
            <a:ext cx="1294343" cy="2564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BTrainFrameTxRx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Prostokąt zaokrąglony 60"/>
          <p:cNvSpPr/>
          <p:nvPr/>
        </p:nvSpPr>
        <p:spPr>
          <a:xfrm>
            <a:off x="5910497" y="1188095"/>
            <a:ext cx="1302564" cy="25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Streamers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Prostokąt zaokrąglony 71"/>
          <p:cNvSpPr/>
          <p:nvPr/>
        </p:nvSpPr>
        <p:spPr>
          <a:xfrm>
            <a:off x="5910497" y="1517200"/>
            <a:ext cx="1302564" cy="2564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PTP Core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07" y="1539517"/>
            <a:ext cx="251489" cy="228600"/>
          </a:xfrm>
          <a:prstGeom prst="rect">
            <a:avLst/>
          </a:prstGeom>
        </p:spPr>
      </p:pic>
      <p:sp>
        <p:nvSpPr>
          <p:cNvPr id="103" name="Prostokąt 102"/>
          <p:cNvSpPr/>
          <p:nvPr/>
        </p:nvSpPr>
        <p:spPr>
          <a:xfrm>
            <a:off x="5708548" y="2884139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/>
          </a:p>
        </p:txBody>
      </p:sp>
      <p:sp>
        <p:nvSpPr>
          <p:cNvPr id="104" name="Prostokąt zaokrąglony 103"/>
          <p:cNvSpPr/>
          <p:nvPr/>
        </p:nvSpPr>
        <p:spPr>
          <a:xfrm>
            <a:off x="5820450" y="2960339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Strzałka w górę i w dół 104"/>
          <p:cNvSpPr/>
          <p:nvPr/>
        </p:nvSpPr>
        <p:spPr>
          <a:xfrm>
            <a:off x="6094486" y="4061319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6" name="Strzałka w górę i w dół 105"/>
          <p:cNvSpPr/>
          <p:nvPr/>
        </p:nvSpPr>
        <p:spPr>
          <a:xfrm>
            <a:off x="6576443" y="4055630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07" name="Prostokąt zaokrąglony 106"/>
          <p:cNvSpPr/>
          <p:nvPr/>
        </p:nvSpPr>
        <p:spPr>
          <a:xfrm>
            <a:off x="5898146" y="4375613"/>
            <a:ext cx="1313836" cy="1829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Prostokąt zaokrąglony 44"/>
          <p:cNvSpPr/>
          <p:nvPr/>
        </p:nvSpPr>
        <p:spPr>
          <a:xfrm>
            <a:off x="5883353" y="3664887"/>
            <a:ext cx="1294343" cy="2564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BTrainFrameTxRx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Prostokąt zaokrąglony 45"/>
          <p:cNvSpPr/>
          <p:nvPr/>
        </p:nvSpPr>
        <p:spPr>
          <a:xfrm>
            <a:off x="5888525" y="3336783"/>
            <a:ext cx="1302564" cy="25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Streamers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Prostokąt zaokrąglony 46"/>
          <p:cNvSpPr/>
          <p:nvPr/>
        </p:nvSpPr>
        <p:spPr>
          <a:xfrm>
            <a:off x="5883353" y="3027643"/>
            <a:ext cx="1302564" cy="2564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PTP Core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63" y="3049960"/>
            <a:ext cx="251489" cy="228600"/>
          </a:xfrm>
          <a:prstGeom prst="rect">
            <a:avLst/>
          </a:prstGeom>
        </p:spPr>
      </p:pic>
      <p:sp>
        <p:nvSpPr>
          <p:cNvPr id="54" name="Strzałka w dół 53"/>
          <p:cNvSpPr/>
          <p:nvPr/>
        </p:nvSpPr>
        <p:spPr>
          <a:xfrm>
            <a:off x="7629327" y="1176311"/>
            <a:ext cx="524073" cy="24169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FIFO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Strzałka w dół 54"/>
          <p:cNvSpPr/>
          <p:nvPr/>
        </p:nvSpPr>
        <p:spPr>
          <a:xfrm rot="10800000">
            <a:off x="8153400" y="1151845"/>
            <a:ext cx="447872" cy="2430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FIFO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Łącznik prosty ze strzałką 55"/>
          <p:cNvCxnSpPr/>
          <p:nvPr/>
        </p:nvCxnSpPr>
        <p:spPr>
          <a:xfrm>
            <a:off x="8698467" y="1195361"/>
            <a:ext cx="0" cy="2387147"/>
          </a:xfrm>
          <a:prstGeom prst="straightConnector1">
            <a:avLst/>
          </a:prstGeom>
          <a:ln w="38100"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/>
          <p:cNvSpPr txBox="1"/>
          <p:nvPr/>
        </p:nvSpPr>
        <p:spPr>
          <a:xfrm rot="5400000">
            <a:off x="8418904" y="216316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Latency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Prostokąt 49"/>
          <p:cNvSpPr/>
          <p:nvPr/>
        </p:nvSpPr>
        <p:spPr>
          <a:xfrm>
            <a:off x="7629327" y="932959"/>
            <a:ext cx="472134" cy="18127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err="1" smtClean="0"/>
              <a:t>BFrame</a:t>
            </a:r>
            <a:endParaRPr lang="en-US" sz="1100" dirty="0"/>
          </a:p>
        </p:txBody>
      </p:sp>
      <p:sp>
        <p:nvSpPr>
          <p:cNvPr id="51" name="Prostokąt 50"/>
          <p:cNvSpPr/>
          <p:nvPr/>
        </p:nvSpPr>
        <p:spPr>
          <a:xfrm>
            <a:off x="8130845" y="3615855"/>
            <a:ext cx="472134" cy="1812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err="1" smtClean="0"/>
              <a:t>IFrame</a:t>
            </a:r>
            <a:endParaRPr lang="en-US" sz="1100" dirty="0"/>
          </a:p>
        </p:txBody>
      </p:sp>
      <p:sp>
        <p:nvSpPr>
          <p:cNvPr id="52" name="TextBox 182"/>
          <p:cNvSpPr txBox="1"/>
          <p:nvPr/>
        </p:nvSpPr>
        <p:spPr>
          <a:xfrm>
            <a:off x="4949116" y="2403695"/>
            <a:ext cx="817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WR Switch</a:t>
            </a:r>
            <a:endParaRPr lang="en-US" sz="1100" b="1" dirty="0"/>
          </a:p>
        </p:txBody>
      </p:sp>
      <p:sp>
        <p:nvSpPr>
          <p:cNvPr id="58" name="pole tekstowe 57"/>
          <p:cNvSpPr txBox="1"/>
          <p:nvPr/>
        </p:nvSpPr>
        <p:spPr>
          <a:xfrm>
            <a:off x="455522" y="590550"/>
            <a:ext cx="51832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4"/>
              </a:rPr>
              <a:t>gitlab.cern.ch/BTrain-TEAM/Btrain-over-WhiteRabbit/wikis/home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Prostokąt zaokrąglony 38"/>
          <p:cNvSpPr/>
          <p:nvPr/>
        </p:nvSpPr>
        <p:spPr>
          <a:xfrm>
            <a:off x="4114710" y="1151845"/>
            <a:ext cx="4953090" cy="2441433"/>
          </a:xfrm>
          <a:prstGeom prst="roundRect">
            <a:avLst>
              <a:gd name="adj" fmla="val 5927"/>
            </a:avLst>
          </a:prstGeom>
          <a:noFill/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76200" y="937528"/>
            <a:ext cx="4419601" cy="384402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WR PTP Core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WR time and Ethernet Frames </a:t>
            </a:r>
          </a:p>
          <a:p>
            <a:pPr marL="174625" indent="-174625">
              <a:spcBef>
                <a:spcPts val="300"/>
              </a:spcBef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Diagnostics over WR network</a:t>
            </a:r>
          </a:p>
          <a:p>
            <a:pPr marL="0" indent="0">
              <a:buClrTx/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WR Streamers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Data Transfer Layer: FIFO over White Rabbit</a:t>
            </a:r>
          </a:p>
          <a:p>
            <a:pPr marL="174625" indent="-174625">
              <a:spcBef>
                <a:spcPts val="300"/>
              </a:spcBef>
              <a:buClrTx/>
              <a:buFont typeface="Arial" pitchFamily="34" charset="0"/>
              <a:buChar char="•"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Statistics of network latency and lost frames</a:t>
            </a:r>
          </a:p>
          <a:p>
            <a:pPr marL="174625" indent="-174625">
              <a:spcBef>
                <a:spcPts val="300"/>
              </a:spcBef>
              <a:buClrTx/>
              <a:buFont typeface="Arial" pitchFamily="34" charset="0"/>
              <a:buChar char="•"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Option to fix latency at configurable value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ClrTx/>
              <a:buNone/>
            </a:pP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BTrainFrameTransceiver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API to the user logic (VHDL records)</a:t>
            </a:r>
          </a:p>
          <a:p>
            <a:pPr marL="174625" indent="-174625">
              <a:spcBef>
                <a:spcPts val="300"/>
              </a:spcBef>
              <a:buClrTx/>
              <a:buFont typeface="Arial" pitchFamily="34" charset="0"/>
              <a:buChar char="•"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Encoding/decoding of BTrain Frames </a:t>
            </a:r>
            <a:br>
              <a:rPr lang="fr-FR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(format agreed by all BTrain users)</a:t>
            </a:r>
          </a:p>
          <a:p>
            <a:pPr marL="174625" indent="-174625">
              <a:spcBef>
                <a:spcPts val="300"/>
              </a:spcBef>
              <a:buClrTx/>
              <a:buFont typeface="Arial" pitchFamily="34" charset="0"/>
              <a:buChar char="•"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Transmission/reception of BTrain frames </a:t>
            </a:r>
            <a:br>
              <a:rPr lang="fr-FR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using WR Streamers</a:t>
            </a:r>
          </a:p>
        </p:txBody>
      </p:sp>
    </p:spTree>
    <p:extLst>
      <p:ext uri="{BB962C8B-B14F-4D97-AF65-F5344CB8AC3E}">
        <p14:creationId xmlns:p14="http://schemas.microsoft.com/office/powerpoint/2010/main" val="31291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75" y="18600"/>
            <a:ext cx="1069325" cy="972000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White Rabbit in a nutshell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06078"/>
            <a:ext cx="5181600" cy="3394472"/>
          </a:xfrm>
        </p:spPr>
        <p:txBody>
          <a:bodyPr>
            <a:noAutofit/>
          </a:bodyPr>
          <a:lstStyle/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CERN and GSI initiative for control &amp; timing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69863" indent="-169863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7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over White Rabbit Project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Content Placeholder 2"/>
          <p:cNvSpPr txBox="1">
            <a:spLocks/>
          </p:cNvSpPr>
          <p:nvPr/>
        </p:nvSpPr>
        <p:spPr>
          <a:xfrm>
            <a:off x="171056" y="895350"/>
            <a:ext cx="5266820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177"/>
          <p:cNvSpPr/>
          <p:nvPr/>
        </p:nvSpPr>
        <p:spPr>
          <a:xfrm>
            <a:off x="5779731" y="2327745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Elbow Connector 178"/>
          <p:cNvCxnSpPr>
            <a:stCxn id="154" idx="2"/>
          </p:cNvCxnSpPr>
          <p:nvPr/>
        </p:nvCxnSpPr>
        <p:spPr>
          <a:xfrm rot="16200000" flipH="1">
            <a:off x="6142368" y="2632059"/>
            <a:ext cx="433536" cy="55446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79"/>
          <p:cNvSpPr/>
          <p:nvPr/>
        </p:nvSpPr>
        <p:spPr>
          <a:xfrm>
            <a:off x="5984238" y="2337773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80"/>
          <p:cNvSpPr/>
          <p:nvPr/>
        </p:nvSpPr>
        <p:spPr>
          <a:xfrm>
            <a:off x="6912413" y="2357531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4" name="Picture 18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1" t="6842" r="2255" b="81117"/>
          <a:stretch/>
        </p:blipFill>
        <p:spPr>
          <a:xfrm>
            <a:off x="4914093" y="2150277"/>
            <a:ext cx="2834640" cy="292737"/>
          </a:xfrm>
          <a:prstGeom prst="rect">
            <a:avLst/>
          </a:prstGeom>
        </p:spPr>
      </p:pic>
      <p:sp>
        <p:nvSpPr>
          <p:cNvPr id="65" name="pole tekstowe 64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Prostokąt 78"/>
          <p:cNvSpPr/>
          <p:nvPr/>
        </p:nvSpPr>
        <p:spPr>
          <a:xfrm>
            <a:off x="5766969" y="57150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5844072" y="769648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trzałka w górę i w dół 14"/>
          <p:cNvSpPr/>
          <p:nvPr/>
        </p:nvSpPr>
        <p:spPr>
          <a:xfrm>
            <a:off x="6071243" y="468653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3" name="Strzałka w górę i w dół 82"/>
          <p:cNvSpPr/>
          <p:nvPr/>
        </p:nvSpPr>
        <p:spPr>
          <a:xfrm>
            <a:off x="6630582" y="468653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98" name="Prostokąt zaokrąglony 97"/>
          <p:cNvSpPr/>
          <p:nvPr/>
        </p:nvSpPr>
        <p:spPr>
          <a:xfrm>
            <a:off x="5958838" y="285750"/>
            <a:ext cx="1313836" cy="1829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5" name="Elbow Connector 174"/>
          <p:cNvCxnSpPr>
            <a:stCxn id="79" idx="2"/>
          </p:cNvCxnSpPr>
          <p:nvPr/>
        </p:nvCxnSpPr>
        <p:spPr>
          <a:xfrm rot="5400000">
            <a:off x="5975584" y="1573162"/>
            <a:ext cx="228600" cy="1006577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rostokąt zaokrąglony 58"/>
          <p:cNvSpPr/>
          <p:nvPr/>
        </p:nvSpPr>
        <p:spPr>
          <a:xfrm>
            <a:off x="5918718" y="895350"/>
            <a:ext cx="1294343" cy="2564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BTrainFrameTxRx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Prostokąt zaokrąglony 60"/>
          <p:cNvSpPr/>
          <p:nvPr/>
        </p:nvSpPr>
        <p:spPr>
          <a:xfrm>
            <a:off x="5910497" y="1188095"/>
            <a:ext cx="1302564" cy="25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Streamers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Prostokąt zaokrąglony 71"/>
          <p:cNvSpPr/>
          <p:nvPr/>
        </p:nvSpPr>
        <p:spPr>
          <a:xfrm>
            <a:off x="5910497" y="1517200"/>
            <a:ext cx="1302564" cy="2564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PTP Core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07" y="1539517"/>
            <a:ext cx="251489" cy="228600"/>
          </a:xfrm>
          <a:prstGeom prst="rect">
            <a:avLst/>
          </a:prstGeom>
        </p:spPr>
      </p:pic>
      <p:sp>
        <p:nvSpPr>
          <p:cNvPr id="103" name="Prostokąt 102"/>
          <p:cNvSpPr/>
          <p:nvPr/>
        </p:nvSpPr>
        <p:spPr>
          <a:xfrm>
            <a:off x="5708548" y="2884139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/>
          </a:p>
        </p:txBody>
      </p:sp>
      <p:sp>
        <p:nvSpPr>
          <p:cNvPr id="104" name="Prostokąt zaokrąglony 103"/>
          <p:cNvSpPr/>
          <p:nvPr/>
        </p:nvSpPr>
        <p:spPr>
          <a:xfrm>
            <a:off x="5820450" y="2960339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Strzałka w górę i w dół 104"/>
          <p:cNvSpPr/>
          <p:nvPr/>
        </p:nvSpPr>
        <p:spPr>
          <a:xfrm>
            <a:off x="6094486" y="4061319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6" name="Strzałka w górę i w dół 105"/>
          <p:cNvSpPr/>
          <p:nvPr/>
        </p:nvSpPr>
        <p:spPr>
          <a:xfrm>
            <a:off x="6576443" y="4055630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07" name="Prostokąt zaokrąglony 106"/>
          <p:cNvSpPr/>
          <p:nvPr/>
        </p:nvSpPr>
        <p:spPr>
          <a:xfrm>
            <a:off x="5898146" y="4375613"/>
            <a:ext cx="1313836" cy="1829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76200" y="937528"/>
            <a:ext cx="5105400" cy="384402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fr-FR" sz="1400" b="1" dirty="0">
                <a:latin typeface="Times New Roman" pitchFamily="18" charset="0"/>
                <a:cs typeface="Times New Roman" pitchFamily="18" charset="0"/>
              </a:rPr>
              <a:t>WR PTP Core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WR time and Ethernet Frames </a:t>
            </a:r>
          </a:p>
          <a:p>
            <a:pPr marL="174625" indent="-174625">
              <a:spcBef>
                <a:spcPts val="300"/>
              </a:spcBef>
              <a:buClrTx/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Diagnostics over WR network</a:t>
            </a:r>
          </a:p>
          <a:p>
            <a:pPr marL="0" indent="0">
              <a:buClrTx/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WR Streamers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Data Transfer Layer: FIFO over White Rabbit</a:t>
            </a:r>
          </a:p>
          <a:p>
            <a:pPr marL="174625" indent="-174625">
              <a:spcBef>
                <a:spcPts val="300"/>
              </a:spcBef>
              <a:buClrTx/>
              <a:buFont typeface="Arial" pitchFamily="34" charset="0"/>
              <a:buChar char="•"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Statistics of network latency and lost frames</a:t>
            </a:r>
          </a:p>
          <a:p>
            <a:pPr marL="174625" indent="-174625">
              <a:spcBef>
                <a:spcPts val="300"/>
              </a:spcBef>
              <a:buClrTx/>
              <a:buFont typeface="Arial" pitchFamily="34" charset="0"/>
              <a:buChar char="•"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Option to fix latency at configurable value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ClrTx/>
              <a:buNone/>
            </a:pP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BTrainFrameTransceiver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API to the user logic (VHDL records)</a:t>
            </a:r>
          </a:p>
          <a:p>
            <a:pPr marL="174625" indent="-174625">
              <a:spcBef>
                <a:spcPts val="300"/>
              </a:spcBef>
              <a:buClrTx/>
              <a:buFont typeface="Arial" pitchFamily="34" charset="0"/>
              <a:buChar char="•"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Encoding/decoding of BTrain Frames </a:t>
            </a:r>
            <a:br>
              <a:rPr lang="fr-FR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(format agreed by all BTrain users)</a:t>
            </a:r>
          </a:p>
          <a:p>
            <a:pPr marL="174625" indent="-174625">
              <a:spcBef>
                <a:spcPts val="300"/>
              </a:spcBef>
              <a:buClrTx/>
              <a:buFont typeface="Arial" pitchFamily="34" charset="0"/>
              <a:buChar char="•"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Transmission/reception of BTrain frames </a:t>
            </a:r>
            <a:br>
              <a:rPr lang="fr-FR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using WR Streamers</a:t>
            </a:r>
          </a:p>
          <a:p>
            <a:pPr marL="0" indent="0">
              <a:buClrTx/>
              <a:buNone/>
            </a:pP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Comprehensive documentation and VHDL Reference Designs:</a:t>
            </a:r>
          </a:p>
          <a:p>
            <a:pPr marL="0" indent="0">
              <a:buClrTx/>
              <a:buNone/>
            </a:pP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SPEC, SVEC, VFC-HD, </a:t>
            </a:r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VXS boards</a:t>
            </a:r>
            <a:endParaRPr lang="fr-FR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Prostokąt zaokrąglony 44"/>
          <p:cNvSpPr/>
          <p:nvPr/>
        </p:nvSpPr>
        <p:spPr>
          <a:xfrm>
            <a:off x="5883353" y="3664887"/>
            <a:ext cx="1294343" cy="2564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BTrainFrameTxRx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Prostokąt zaokrąglony 45"/>
          <p:cNvSpPr/>
          <p:nvPr/>
        </p:nvSpPr>
        <p:spPr>
          <a:xfrm>
            <a:off x="5888525" y="3336783"/>
            <a:ext cx="1302564" cy="25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Streamers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Prostokąt zaokrąglony 46"/>
          <p:cNvSpPr/>
          <p:nvPr/>
        </p:nvSpPr>
        <p:spPr>
          <a:xfrm>
            <a:off x="5883353" y="3027643"/>
            <a:ext cx="1302564" cy="2564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PTP Core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63" y="3049960"/>
            <a:ext cx="251489" cy="228600"/>
          </a:xfrm>
          <a:prstGeom prst="rect">
            <a:avLst/>
          </a:prstGeom>
        </p:spPr>
      </p:pic>
      <p:sp>
        <p:nvSpPr>
          <p:cNvPr id="54" name="Strzałka w dół 53"/>
          <p:cNvSpPr/>
          <p:nvPr/>
        </p:nvSpPr>
        <p:spPr>
          <a:xfrm>
            <a:off x="7629327" y="1176311"/>
            <a:ext cx="524073" cy="24169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FIFO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Strzałka w dół 54"/>
          <p:cNvSpPr/>
          <p:nvPr/>
        </p:nvSpPr>
        <p:spPr>
          <a:xfrm rot="10800000">
            <a:off x="8153400" y="1151845"/>
            <a:ext cx="447872" cy="2430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FIFO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Łącznik prosty ze strzałką 55"/>
          <p:cNvCxnSpPr/>
          <p:nvPr/>
        </p:nvCxnSpPr>
        <p:spPr>
          <a:xfrm>
            <a:off x="8698467" y="1195361"/>
            <a:ext cx="0" cy="2387147"/>
          </a:xfrm>
          <a:prstGeom prst="straightConnector1">
            <a:avLst/>
          </a:prstGeom>
          <a:ln w="38100"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/>
          <p:cNvSpPr txBox="1"/>
          <p:nvPr/>
        </p:nvSpPr>
        <p:spPr>
          <a:xfrm rot="5400000">
            <a:off x="8418904" y="216316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Latency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Prostokąt 49"/>
          <p:cNvSpPr/>
          <p:nvPr/>
        </p:nvSpPr>
        <p:spPr>
          <a:xfrm>
            <a:off x="7629327" y="932959"/>
            <a:ext cx="472134" cy="18127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err="1" smtClean="0"/>
              <a:t>BFrame</a:t>
            </a:r>
            <a:endParaRPr lang="en-US" sz="1100" dirty="0"/>
          </a:p>
        </p:txBody>
      </p:sp>
      <p:sp>
        <p:nvSpPr>
          <p:cNvPr id="51" name="Prostokąt 50"/>
          <p:cNvSpPr/>
          <p:nvPr/>
        </p:nvSpPr>
        <p:spPr>
          <a:xfrm>
            <a:off x="8130845" y="3615855"/>
            <a:ext cx="472134" cy="1812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 err="1" smtClean="0"/>
              <a:t>IFrame</a:t>
            </a:r>
            <a:endParaRPr lang="en-US" sz="1100" dirty="0"/>
          </a:p>
        </p:txBody>
      </p:sp>
      <p:sp>
        <p:nvSpPr>
          <p:cNvPr id="52" name="TextBox 182"/>
          <p:cNvSpPr txBox="1"/>
          <p:nvPr/>
        </p:nvSpPr>
        <p:spPr>
          <a:xfrm>
            <a:off x="4949116" y="2403695"/>
            <a:ext cx="817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WR Switch</a:t>
            </a:r>
            <a:endParaRPr lang="en-US" sz="1100" b="1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455522" y="590550"/>
            <a:ext cx="51832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4"/>
              </a:rPr>
              <a:t>gitlab.cern.ch/BTrain-TEAM/Btrain-over-WhiteRabbit/wikis/home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Prostokąt zaokrąglony 38"/>
          <p:cNvSpPr/>
          <p:nvPr/>
        </p:nvSpPr>
        <p:spPr>
          <a:xfrm>
            <a:off x="4114710" y="1151845"/>
            <a:ext cx="4953090" cy="2441433"/>
          </a:xfrm>
          <a:prstGeom prst="roundRect">
            <a:avLst>
              <a:gd name="adj" fmla="val 5927"/>
            </a:avLst>
          </a:prstGeom>
          <a:noFill/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Support and monitoring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Content Placeholder 2"/>
          <p:cNvSpPr txBox="1">
            <a:spLocks/>
          </p:cNvSpPr>
          <p:nvPr/>
        </p:nvSpPr>
        <p:spPr>
          <a:xfrm>
            <a:off x="171056" y="895350"/>
            <a:ext cx="5266820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177"/>
          <p:cNvSpPr/>
          <p:nvPr/>
        </p:nvSpPr>
        <p:spPr>
          <a:xfrm>
            <a:off x="5779731" y="2327745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Elbow Connector 178"/>
          <p:cNvCxnSpPr>
            <a:stCxn id="154" idx="2"/>
          </p:cNvCxnSpPr>
          <p:nvPr/>
        </p:nvCxnSpPr>
        <p:spPr>
          <a:xfrm rot="16200000" flipH="1">
            <a:off x="6142368" y="2632059"/>
            <a:ext cx="433536" cy="55446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79"/>
          <p:cNvSpPr/>
          <p:nvPr/>
        </p:nvSpPr>
        <p:spPr>
          <a:xfrm>
            <a:off x="5984238" y="2337773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80"/>
          <p:cNvSpPr/>
          <p:nvPr/>
        </p:nvSpPr>
        <p:spPr>
          <a:xfrm>
            <a:off x="6912413" y="2357531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4" name="Picture 18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1" t="6842" r="2255" b="81117"/>
          <a:stretch/>
        </p:blipFill>
        <p:spPr>
          <a:xfrm>
            <a:off x="4914093" y="2150277"/>
            <a:ext cx="2834640" cy="292737"/>
          </a:xfrm>
          <a:prstGeom prst="rect">
            <a:avLst/>
          </a:prstGeom>
        </p:spPr>
      </p:pic>
      <p:sp>
        <p:nvSpPr>
          <p:cNvPr id="65" name="pole tekstowe 64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Prostokąt 78"/>
          <p:cNvSpPr/>
          <p:nvPr/>
        </p:nvSpPr>
        <p:spPr>
          <a:xfrm>
            <a:off x="5766969" y="57150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5844072" y="769648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trzałka w górę i w dół 14"/>
          <p:cNvSpPr/>
          <p:nvPr/>
        </p:nvSpPr>
        <p:spPr>
          <a:xfrm>
            <a:off x="6071243" y="468653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3" name="Strzałka w górę i w dół 82"/>
          <p:cNvSpPr/>
          <p:nvPr/>
        </p:nvSpPr>
        <p:spPr>
          <a:xfrm>
            <a:off x="6630582" y="468653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98" name="Prostokąt zaokrąglony 97"/>
          <p:cNvSpPr/>
          <p:nvPr/>
        </p:nvSpPr>
        <p:spPr>
          <a:xfrm>
            <a:off x="5958838" y="285750"/>
            <a:ext cx="1313836" cy="1829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5" name="Elbow Connector 174"/>
          <p:cNvCxnSpPr>
            <a:stCxn id="79" idx="2"/>
          </p:cNvCxnSpPr>
          <p:nvPr/>
        </p:nvCxnSpPr>
        <p:spPr>
          <a:xfrm rot="5400000">
            <a:off x="5975584" y="1573162"/>
            <a:ext cx="228600" cy="1006577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rostokąt zaokrąglony 58"/>
          <p:cNvSpPr/>
          <p:nvPr/>
        </p:nvSpPr>
        <p:spPr>
          <a:xfrm>
            <a:off x="5918718" y="895350"/>
            <a:ext cx="1294343" cy="2564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BTrainFrameTxRx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Prostokąt zaokrąglony 60"/>
          <p:cNvSpPr/>
          <p:nvPr/>
        </p:nvSpPr>
        <p:spPr>
          <a:xfrm>
            <a:off x="5910497" y="1188095"/>
            <a:ext cx="1302564" cy="25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Streamers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Prostokąt zaokrąglony 71"/>
          <p:cNvSpPr/>
          <p:nvPr/>
        </p:nvSpPr>
        <p:spPr>
          <a:xfrm>
            <a:off x="5910497" y="1517200"/>
            <a:ext cx="1302564" cy="2564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PTP Core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07" y="1539517"/>
            <a:ext cx="251489" cy="228600"/>
          </a:xfrm>
          <a:prstGeom prst="rect">
            <a:avLst/>
          </a:prstGeom>
        </p:spPr>
      </p:pic>
      <p:sp>
        <p:nvSpPr>
          <p:cNvPr id="49" name="Prostokąt 48"/>
          <p:cNvSpPr/>
          <p:nvPr/>
        </p:nvSpPr>
        <p:spPr>
          <a:xfrm>
            <a:off x="5708548" y="2884139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/>
          </a:p>
        </p:txBody>
      </p:sp>
      <p:sp>
        <p:nvSpPr>
          <p:cNvPr id="50" name="Prostokąt zaokrąglony 49"/>
          <p:cNvSpPr/>
          <p:nvPr/>
        </p:nvSpPr>
        <p:spPr>
          <a:xfrm>
            <a:off x="5820450" y="2960339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Strzałka w górę i w dół 50"/>
          <p:cNvSpPr/>
          <p:nvPr/>
        </p:nvSpPr>
        <p:spPr>
          <a:xfrm>
            <a:off x="6094486" y="4061319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2" name="Strzałka w górę i w dół 51"/>
          <p:cNvSpPr/>
          <p:nvPr/>
        </p:nvSpPr>
        <p:spPr>
          <a:xfrm>
            <a:off x="6576443" y="4055630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53" name="Prostokąt zaokrąglony 52"/>
          <p:cNvSpPr/>
          <p:nvPr/>
        </p:nvSpPr>
        <p:spPr>
          <a:xfrm>
            <a:off x="5898146" y="4375613"/>
            <a:ext cx="1313836" cy="1829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Prostokąt zaokrąglony 53"/>
          <p:cNvSpPr/>
          <p:nvPr/>
        </p:nvSpPr>
        <p:spPr>
          <a:xfrm>
            <a:off x="5883353" y="3664887"/>
            <a:ext cx="1294343" cy="2564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BTrainFrameTxRx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Prostokąt zaokrąglony 54"/>
          <p:cNvSpPr/>
          <p:nvPr/>
        </p:nvSpPr>
        <p:spPr>
          <a:xfrm>
            <a:off x="5888525" y="3336783"/>
            <a:ext cx="1302564" cy="25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Streamers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Prostokąt zaokrąglony 55"/>
          <p:cNvSpPr/>
          <p:nvPr/>
        </p:nvSpPr>
        <p:spPr>
          <a:xfrm>
            <a:off x="5883353" y="3027643"/>
            <a:ext cx="1302564" cy="2564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PTP Core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63" y="3049960"/>
            <a:ext cx="251489" cy="228600"/>
          </a:xfrm>
          <a:prstGeom prst="rect">
            <a:avLst/>
          </a:prstGeom>
        </p:spPr>
      </p:pic>
      <p:sp>
        <p:nvSpPr>
          <p:cNvPr id="58" name="Rounded Rectangle 34"/>
          <p:cNvSpPr/>
          <p:nvPr/>
        </p:nvSpPr>
        <p:spPr>
          <a:xfrm>
            <a:off x="201536" y="1194815"/>
            <a:ext cx="7799464" cy="2398463"/>
          </a:xfrm>
          <a:prstGeom prst="roundRect">
            <a:avLst>
              <a:gd name="adj" fmla="val 4563"/>
            </a:avLst>
          </a:prstGeom>
          <a:solidFill>
            <a:srgbClr val="00B0F0">
              <a:alpha val="28000"/>
            </a:srgbClr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ounded Rectangle 36"/>
          <p:cNvSpPr/>
          <p:nvPr/>
        </p:nvSpPr>
        <p:spPr>
          <a:xfrm>
            <a:off x="201536" y="774342"/>
            <a:ext cx="7799464" cy="401183"/>
          </a:xfrm>
          <a:prstGeom prst="roundRect">
            <a:avLst/>
          </a:prstGeom>
          <a:solidFill>
            <a:srgbClr val="92D050">
              <a:alpha val="34000"/>
            </a:srgbClr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37"/>
          <p:cNvSpPr txBox="1"/>
          <p:nvPr/>
        </p:nvSpPr>
        <p:spPr>
          <a:xfrm>
            <a:off x="269238" y="821044"/>
            <a:ext cx="57150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Developed by BE-CO-HT, support eventually by </a:t>
            </a:r>
            <a:r>
              <a:rPr lang="pl-PL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TE-MSC-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MM </a:t>
            </a:r>
          </a:p>
        </p:txBody>
      </p:sp>
      <p:sp>
        <p:nvSpPr>
          <p:cNvPr id="63" name="TextBox 35"/>
          <p:cNvSpPr txBox="1"/>
          <p:nvPr/>
        </p:nvSpPr>
        <p:spPr>
          <a:xfrm>
            <a:off x="246378" y="1259924"/>
            <a:ext cx="1978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pl-PL" sz="1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-supported</a:t>
            </a:r>
          </a:p>
        </p:txBody>
      </p:sp>
      <p:sp>
        <p:nvSpPr>
          <p:cNvPr id="88" name="Rounded Rectangle 36"/>
          <p:cNvSpPr/>
          <p:nvPr/>
        </p:nvSpPr>
        <p:spPr>
          <a:xfrm>
            <a:off x="201536" y="3618185"/>
            <a:ext cx="7799464" cy="401183"/>
          </a:xfrm>
          <a:prstGeom prst="roundRect">
            <a:avLst/>
          </a:prstGeom>
          <a:solidFill>
            <a:srgbClr val="92D050">
              <a:alpha val="34000"/>
            </a:srgbClr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extBox 37"/>
          <p:cNvSpPr txBox="1"/>
          <p:nvPr/>
        </p:nvSpPr>
        <p:spPr>
          <a:xfrm>
            <a:off x="300548" y="3664887"/>
            <a:ext cx="57150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Developed by BE-CO-HT, support eventually by </a:t>
            </a:r>
            <a:r>
              <a:rPr lang="pl-PL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TE-MSC-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MM </a:t>
            </a:r>
          </a:p>
        </p:txBody>
      </p:sp>
    </p:spTree>
    <p:extLst>
      <p:ext uri="{BB962C8B-B14F-4D97-AF65-F5344CB8AC3E}">
        <p14:creationId xmlns:p14="http://schemas.microsoft.com/office/powerpoint/2010/main" val="313700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" descr="Résultat de recherche d'images pour &quot;server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23" y="2611233"/>
            <a:ext cx="606666" cy="61484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Support and monitoring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Content Placeholder 2"/>
          <p:cNvSpPr txBox="1">
            <a:spLocks/>
          </p:cNvSpPr>
          <p:nvPr/>
        </p:nvSpPr>
        <p:spPr>
          <a:xfrm>
            <a:off x="171056" y="895350"/>
            <a:ext cx="5266820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175"/>
          <p:cNvSpPr/>
          <p:nvPr/>
        </p:nvSpPr>
        <p:spPr>
          <a:xfrm>
            <a:off x="5521212" y="2190750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77"/>
          <p:cNvSpPr/>
          <p:nvPr/>
        </p:nvSpPr>
        <p:spPr>
          <a:xfrm>
            <a:off x="5779731" y="2327745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Elbow Connector 178"/>
          <p:cNvCxnSpPr>
            <a:stCxn id="154" idx="2"/>
          </p:cNvCxnSpPr>
          <p:nvPr/>
        </p:nvCxnSpPr>
        <p:spPr>
          <a:xfrm rot="16200000" flipH="1">
            <a:off x="6142368" y="2632059"/>
            <a:ext cx="433536" cy="55446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79"/>
          <p:cNvSpPr/>
          <p:nvPr/>
        </p:nvSpPr>
        <p:spPr>
          <a:xfrm>
            <a:off x="5984238" y="2337773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80"/>
          <p:cNvSpPr/>
          <p:nvPr/>
        </p:nvSpPr>
        <p:spPr>
          <a:xfrm>
            <a:off x="6912413" y="2357531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82"/>
          <p:cNvSpPr txBox="1"/>
          <p:nvPr/>
        </p:nvSpPr>
        <p:spPr>
          <a:xfrm>
            <a:off x="4949116" y="2403695"/>
            <a:ext cx="817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WR Switch</a:t>
            </a:r>
            <a:endParaRPr lang="en-US" sz="1100" b="1" dirty="0"/>
          </a:p>
        </p:txBody>
      </p:sp>
      <p:pic>
        <p:nvPicPr>
          <p:cNvPr id="154" name="Picture 18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1" t="6842" r="2255" b="81117"/>
          <a:stretch/>
        </p:blipFill>
        <p:spPr>
          <a:xfrm>
            <a:off x="4914093" y="2150277"/>
            <a:ext cx="2834640" cy="292737"/>
          </a:xfrm>
          <a:prstGeom prst="rect">
            <a:avLst/>
          </a:prstGeom>
        </p:spPr>
      </p:pic>
      <p:sp>
        <p:nvSpPr>
          <p:cNvPr id="65" name="pole tekstowe 64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Prostokąt 78"/>
          <p:cNvSpPr/>
          <p:nvPr/>
        </p:nvSpPr>
        <p:spPr>
          <a:xfrm>
            <a:off x="5766969" y="57150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5844072" y="769648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trzałka w górę i w dół 14"/>
          <p:cNvSpPr/>
          <p:nvPr/>
        </p:nvSpPr>
        <p:spPr>
          <a:xfrm>
            <a:off x="6071243" y="468653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3" name="Strzałka w górę i w dół 82"/>
          <p:cNvSpPr/>
          <p:nvPr/>
        </p:nvSpPr>
        <p:spPr>
          <a:xfrm>
            <a:off x="6630582" y="468653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98" name="Prostokąt zaokrąglony 97"/>
          <p:cNvSpPr/>
          <p:nvPr/>
        </p:nvSpPr>
        <p:spPr>
          <a:xfrm>
            <a:off x="5958838" y="285750"/>
            <a:ext cx="1313836" cy="1829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5" name="Elbow Connector 174"/>
          <p:cNvCxnSpPr>
            <a:stCxn id="79" idx="2"/>
            <a:endCxn id="146" idx="0"/>
          </p:cNvCxnSpPr>
          <p:nvPr/>
        </p:nvCxnSpPr>
        <p:spPr>
          <a:xfrm rot="5400000">
            <a:off x="5975584" y="1573162"/>
            <a:ext cx="228600" cy="1006577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rostokąt zaokrąglony 58"/>
          <p:cNvSpPr/>
          <p:nvPr/>
        </p:nvSpPr>
        <p:spPr>
          <a:xfrm>
            <a:off x="5918718" y="895350"/>
            <a:ext cx="1294343" cy="2564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BTrainFrameTxRx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Prostokąt zaokrąglony 60"/>
          <p:cNvSpPr/>
          <p:nvPr/>
        </p:nvSpPr>
        <p:spPr>
          <a:xfrm>
            <a:off x="5910497" y="1188095"/>
            <a:ext cx="1302564" cy="25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Streamers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Prostokąt zaokrąglony 71"/>
          <p:cNvSpPr/>
          <p:nvPr/>
        </p:nvSpPr>
        <p:spPr>
          <a:xfrm>
            <a:off x="5910497" y="1517200"/>
            <a:ext cx="1302564" cy="2564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PTP Core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07" y="1539517"/>
            <a:ext cx="251489" cy="228600"/>
          </a:xfrm>
          <a:prstGeom prst="rect">
            <a:avLst/>
          </a:prstGeom>
        </p:spPr>
      </p:pic>
      <p:sp>
        <p:nvSpPr>
          <p:cNvPr id="49" name="Prostokąt 48"/>
          <p:cNvSpPr/>
          <p:nvPr/>
        </p:nvSpPr>
        <p:spPr>
          <a:xfrm>
            <a:off x="5708548" y="2884139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/>
          </a:p>
        </p:txBody>
      </p:sp>
      <p:sp>
        <p:nvSpPr>
          <p:cNvPr id="50" name="Prostokąt zaokrąglony 49"/>
          <p:cNvSpPr/>
          <p:nvPr/>
        </p:nvSpPr>
        <p:spPr>
          <a:xfrm>
            <a:off x="5820450" y="2960339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Strzałka w górę i w dół 50"/>
          <p:cNvSpPr/>
          <p:nvPr/>
        </p:nvSpPr>
        <p:spPr>
          <a:xfrm>
            <a:off x="6094486" y="4061319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2" name="Strzałka w górę i w dół 51"/>
          <p:cNvSpPr/>
          <p:nvPr/>
        </p:nvSpPr>
        <p:spPr>
          <a:xfrm>
            <a:off x="6576443" y="4055630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53" name="Prostokąt zaokrąglony 52"/>
          <p:cNvSpPr/>
          <p:nvPr/>
        </p:nvSpPr>
        <p:spPr>
          <a:xfrm>
            <a:off x="5898146" y="4375613"/>
            <a:ext cx="1313836" cy="1829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Prostokąt zaokrąglony 53"/>
          <p:cNvSpPr/>
          <p:nvPr/>
        </p:nvSpPr>
        <p:spPr>
          <a:xfrm>
            <a:off x="5883353" y="3664887"/>
            <a:ext cx="1294343" cy="2564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BTrainFrameTxRx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Prostokąt zaokrąglony 54"/>
          <p:cNvSpPr/>
          <p:nvPr/>
        </p:nvSpPr>
        <p:spPr>
          <a:xfrm>
            <a:off x="5888525" y="3336783"/>
            <a:ext cx="1302564" cy="25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Streamers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Prostokąt zaokrąglony 55"/>
          <p:cNvSpPr/>
          <p:nvPr/>
        </p:nvSpPr>
        <p:spPr>
          <a:xfrm>
            <a:off x="5883353" y="3027643"/>
            <a:ext cx="1302564" cy="2564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PTP Core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63" y="3049960"/>
            <a:ext cx="251489" cy="228600"/>
          </a:xfrm>
          <a:prstGeom prst="rect">
            <a:avLst/>
          </a:prstGeom>
        </p:spPr>
      </p:pic>
      <p:sp>
        <p:nvSpPr>
          <p:cNvPr id="58" name="Rounded Rectangle 34"/>
          <p:cNvSpPr/>
          <p:nvPr/>
        </p:nvSpPr>
        <p:spPr>
          <a:xfrm>
            <a:off x="201536" y="1194815"/>
            <a:ext cx="7799464" cy="2398463"/>
          </a:xfrm>
          <a:prstGeom prst="roundRect">
            <a:avLst>
              <a:gd name="adj" fmla="val 4563"/>
            </a:avLst>
          </a:prstGeom>
          <a:solidFill>
            <a:srgbClr val="00B0F0">
              <a:alpha val="28000"/>
            </a:srgbClr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ounded Rectangle 36"/>
          <p:cNvSpPr/>
          <p:nvPr/>
        </p:nvSpPr>
        <p:spPr>
          <a:xfrm>
            <a:off x="201536" y="774342"/>
            <a:ext cx="7799464" cy="401183"/>
          </a:xfrm>
          <a:prstGeom prst="roundRect">
            <a:avLst/>
          </a:prstGeom>
          <a:solidFill>
            <a:srgbClr val="92D050">
              <a:alpha val="34000"/>
            </a:srgbClr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37"/>
          <p:cNvSpPr txBox="1"/>
          <p:nvPr/>
        </p:nvSpPr>
        <p:spPr>
          <a:xfrm>
            <a:off x="269238" y="821044"/>
            <a:ext cx="57150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Developed by BE-CO-HT, support eventually by </a:t>
            </a:r>
            <a:r>
              <a:rPr lang="pl-PL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TE-MSC-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MM </a:t>
            </a:r>
          </a:p>
        </p:txBody>
      </p:sp>
      <p:sp>
        <p:nvSpPr>
          <p:cNvPr id="63" name="TextBox 35"/>
          <p:cNvSpPr txBox="1"/>
          <p:nvPr/>
        </p:nvSpPr>
        <p:spPr>
          <a:xfrm>
            <a:off x="246378" y="1259924"/>
            <a:ext cx="1978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pl-PL" sz="1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-supported</a:t>
            </a:r>
          </a:p>
        </p:txBody>
      </p:sp>
      <p:pic>
        <p:nvPicPr>
          <p:cNvPr id="64" name="Picture 4" descr="Image associé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421" y="1683381"/>
            <a:ext cx="583568" cy="5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389" y="2587822"/>
            <a:ext cx="661667" cy="661667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929274" y="1248494"/>
            <a:ext cx="1679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b="1" dirty="0">
                <a:latin typeface="Times New Roman" pitchFamily="18" charset="0"/>
                <a:cs typeface="Times New Roman" pitchFamily="18" charset="0"/>
              </a:rPr>
              <a:t>Controls Open Source </a:t>
            </a:r>
          </a:p>
          <a:p>
            <a:pPr algn="ctr"/>
            <a:r>
              <a:rPr lang="fr-CH" sz="1200" b="1" dirty="0">
                <a:latin typeface="Times New Roman" pitchFamily="18" charset="0"/>
                <a:cs typeface="Times New Roman" pitchFamily="18" charset="0"/>
              </a:rPr>
              <a:t>MOnitoring </a:t>
            </a:r>
            <a:r>
              <a:rPr lang="fr-CH" sz="1200" b="1" dirty="0" smtClean="0">
                <a:latin typeface="Times New Roman" pitchFamily="18" charset="0"/>
                <a:cs typeface="Times New Roman" pitchFamily="18" charset="0"/>
              </a:rPr>
              <a:t>System</a:t>
            </a:r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20"/>
          <p:cNvSpPr txBox="1"/>
          <p:nvPr/>
        </p:nvSpPr>
        <p:spPr>
          <a:xfrm>
            <a:off x="2971800" y="3181350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b="1" dirty="0" smtClean="0">
                <a:latin typeface="Times New Roman" pitchFamily="18" charset="0"/>
                <a:cs typeface="Times New Roman" pitchFamily="18" charset="0"/>
              </a:rPr>
              <a:t>WR NEtwork MOnitoring</a:t>
            </a:r>
          </a:p>
          <a:p>
            <a:pPr algn="ctr"/>
            <a:r>
              <a:rPr lang="fr-CH" sz="1200" b="1" dirty="0" smtClean="0">
                <a:latin typeface="Times New Roman" pitchFamily="18" charset="0"/>
                <a:cs typeface="Times New Roman" pitchFamily="18" charset="0"/>
              </a:rPr>
              <a:t>and Configuration</a:t>
            </a:r>
          </a:p>
        </p:txBody>
      </p:sp>
      <p:cxnSp>
        <p:nvCxnSpPr>
          <p:cNvPr id="71" name="Elbow Connector 85"/>
          <p:cNvCxnSpPr/>
          <p:nvPr/>
        </p:nvCxnSpPr>
        <p:spPr>
          <a:xfrm flipV="1">
            <a:off x="4169244" y="2337773"/>
            <a:ext cx="1482734" cy="395487"/>
          </a:xfrm>
          <a:prstGeom prst="bentConnector3">
            <a:avLst>
              <a:gd name="adj1" fmla="val 102933"/>
            </a:avLst>
          </a:prstGeom>
          <a:ln w="38100">
            <a:solidFill>
              <a:srgbClr val="0070C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56"/>
          <p:cNvCxnSpPr/>
          <p:nvPr/>
        </p:nvCxnSpPr>
        <p:spPr>
          <a:xfrm rot="16200000" flipH="1">
            <a:off x="6177980" y="2661320"/>
            <a:ext cx="543236" cy="54803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56"/>
          <p:cNvCxnSpPr/>
          <p:nvPr/>
        </p:nvCxnSpPr>
        <p:spPr>
          <a:xfrm flipV="1">
            <a:off x="5651980" y="2006659"/>
            <a:ext cx="941193" cy="143619"/>
          </a:xfrm>
          <a:prstGeom prst="bentConnector3">
            <a:avLst>
              <a:gd name="adj1" fmla="val 104244"/>
            </a:avLst>
          </a:prstGeom>
          <a:ln w="38100">
            <a:solidFill>
              <a:srgbClr val="0070C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68"/>
          <p:cNvSpPr/>
          <p:nvPr/>
        </p:nvSpPr>
        <p:spPr>
          <a:xfrm>
            <a:off x="4222800" y="2724707"/>
            <a:ext cx="1375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Nodes monitoring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over SNMP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84" name="Rectangle 55"/>
          <p:cNvSpPr/>
          <p:nvPr/>
        </p:nvSpPr>
        <p:spPr>
          <a:xfrm>
            <a:off x="4222800" y="1788658"/>
            <a:ext cx="1393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Switch monitoring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over SNMP</a:t>
            </a:r>
            <a:endParaRPr lang="en-US" sz="1200" b="1" dirty="0">
              <a:solidFill>
                <a:srgbClr val="0070C0"/>
              </a:solidFill>
            </a:endParaRPr>
          </a:p>
        </p:txBody>
      </p:sp>
      <p:cxnSp>
        <p:nvCxnSpPr>
          <p:cNvPr id="85" name="Elbow Connector 81"/>
          <p:cNvCxnSpPr/>
          <p:nvPr/>
        </p:nvCxnSpPr>
        <p:spPr>
          <a:xfrm>
            <a:off x="4169244" y="2020873"/>
            <a:ext cx="1260567" cy="142700"/>
          </a:xfrm>
          <a:prstGeom prst="bentConnector2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Down Arrow 48"/>
          <p:cNvSpPr/>
          <p:nvPr/>
        </p:nvSpPr>
        <p:spPr>
          <a:xfrm>
            <a:off x="3685248" y="2272992"/>
            <a:ext cx="330638" cy="415729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269238" y="1608622"/>
            <a:ext cx="2895600" cy="185175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Monitoring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WR Switch and its ports state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WR Node state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Frames tx/rx/lost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Max/min/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avg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latency</a:t>
            </a:r>
          </a:p>
        </p:txBody>
      </p:sp>
      <p:sp>
        <p:nvSpPr>
          <p:cNvPr id="69" name="Rounded Rectangle 36"/>
          <p:cNvSpPr/>
          <p:nvPr/>
        </p:nvSpPr>
        <p:spPr>
          <a:xfrm>
            <a:off x="201536" y="3618185"/>
            <a:ext cx="7799464" cy="401183"/>
          </a:xfrm>
          <a:prstGeom prst="roundRect">
            <a:avLst/>
          </a:prstGeom>
          <a:solidFill>
            <a:srgbClr val="92D050">
              <a:alpha val="34000"/>
            </a:srgbClr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37"/>
          <p:cNvSpPr txBox="1"/>
          <p:nvPr/>
        </p:nvSpPr>
        <p:spPr>
          <a:xfrm>
            <a:off x="300548" y="3664887"/>
            <a:ext cx="57150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Developed by BE-CO-HT, support eventually by </a:t>
            </a:r>
            <a:r>
              <a:rPr lang="pl-PL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TE-MSC-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MM </a:t>
            </a:r>
          </a:p>
        </p:txBody>
      </p:sp>
    </p:spTree>
    <p:extLst>
      <p:ext uri="{BB962C8B-B14F-4D97-AF65-F5344CB8AC3E}">
        <p14:creationId xmlns:p14="http://schemas.microsoft.com/office/powerpoint/2010/main" val="21122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" descr="Résultat de recherche d'images pour &quot;server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23" y="2611233"/>
            <a:ext cx="606666" cy="61484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Support and monitoring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Content Placeholder 2"/>
          <p:cNvSpPr txBox="1">
            <a:spLocks/>
          </p:cNvSpPr>
          <p:nvPr/>
        </p:nvSpPr>
        <p:spPr>
          <a:xfrm>
            <a:off x="171056" y="895350"/>
            <a:ext cx="5266820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175"/>
          <p:cNvSpPr/>
          <p:nvPr/>
        </p:nvSpPr>
        <p:spPr>
          <a:xfrm>
            <a:off x="5521212" y="2190750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77"/>
          <p:cNvSpPr/>
          <p:nvPr/>
        </p:nvSpPr>
        <p:spPr>
          <a:xfrm>
            <a:off x="5779731" y="2327745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Elbow Connector 178"/>
          <p:cNvCxnSpPr>
            <a:stCxn id="154" idx="2"/>
          </p:cNvCxnSpPr>
          <p:nvPr/>
        </p:nvCxnSpPr>
        <p:spPr>
          <a:xfrm rot="16200000" flipH="1">
            <a:off x="6142368" y="2632059"/>
            <a:ext cx="433536" cy="55446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79"/>
          <p:cNvSpPr/>
          <p:nvPr/>
        </p:nvSpPr>
        <p:spPr>
          <a:xfrm>
            <a:off x="5984238" y="2337773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80"/>
          <p:cNvSpPr/>
          <p:nvPr/>
        </p:nvSpPr>
        <p:spPr>
          <a:xfrm>
            <a:off x="6912413" y="2357531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82"/>
          <p:cNvSpPr txBox="1"/>
          <p:nvPr/>
        </p:nvSpPr>
        <p:spPr>
          <a:xfrm>
            <a:off x="4949116" y="2403695"/>
            <a:ext cx="817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WR Switch</a:t>
            </a:r>
            <a:endParaRPr lang="en-US" sz="1100" b="1" dirty="0"/>
          </a:p>
        </p:txBody>
      </p:sp>
      <p:pic>
        <p:nvPicPr>
          <p:cNvPr id="154" name="Picture 18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1" t="6842" r="2255" b="81117"/>
          <a:stretch/>
        </p:blipFill>
        <p:spPr>
          <a:xfrm>
            <a:off x="4914093" y="2150277"/>
            <a:ext cx="2834640" cy="292737"/>
          </a:xfrm>
          <a:prstGeom prst="rect">
            <a:avLst/>
          </a:prstGeom>
        </p:spPr>
      </p:pic>
      <p:sp>
        <p:nvSpPr>
          <p:cNvPr id="65" name="pole tekstowe 64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Prostokąt 78"/>
          <p:cNvSpPr/>
          <p:nvPr/>
        </p:nvSpPr>
        <p:spPr>
          <a:xfrm>
            <a:off x="5766969" y="57150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5844072" y="769648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trzałka w górę i w dół 14"/>
          <p:cNvSpPr/>
          <p:nvPr/>
        </p:nvSpPr>
        <p:spPr>
          <a:xfrm>
            <a:off x="6071243" y="468653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3" name="Strzałka w górę i w dół 82"/>
          <p:cNvSpPr/>
          <p:nvPr/>
        </p:nvSpPr>
        <p:spPr>
          <a:xfrm>
            <a:off x="6630582" y="468653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98" name="Prostokąt zaokrąglony 97"/>
          <p:cNvSpPr/>
          <p:nvPr/>
        </p:nvSpPr>
        <p:spPr>
          <a:xfrm>
            <a:off x="5958838" y="285750"/>
            <a:ext cx="1313836" cy="1829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5" name="Elbow Connector 174"/>
          <p:cNvCxnSpPr>
            <a:stCxn id="79" idx="2"/>
            <a:endCxn id="146" idx="0"/>
          </p:cNvCxnSpPr>
          <p:nvPr/>
        </p:nvCxnSpPr>
        <p:spPr>
          <a:xfrm rot="5400000">
            <a:off x="5975584" y="1573162"/>
            <a:ext cx="228600" cy="1006577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rostokąt zaokrąglony 58"/>
          <p:cNvSpPr/>
          <p:nvPr/>
        </p:nvSpPr>
        <p:spPr>
          <a:xfrm>
            <a:off x="5918718" y="895350"/>
            <a:ext cx="1294343" cy="2564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BTrainFrameTxRx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Prostokąt zaokrąglony 60"/>
          <p:cNvSpPr/>
          <p:nvPr/>
        </p:nvSpPr>
        <p:spPr>
          <a:xfrm>
            <a:off x="5910497" y="1188095"/>
            <a:ext cx="1302564" cy="25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Streamers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Prostokąt zaokrąglony 71"/>
          <p:cNvSpPr/>
          <p:nvPr/>
        </p:nvSpPr>
        <p:spPr>
          <a:xfrm>
            <a:off x="5910497" y="1517200"/>
            <a:ext cx="1302564" cy="2564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PTP Core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07" y="1539517"/>
            <a:ext cx="251489" cy="228600"/>
          </a:xfrm>
          <a:prstGeom prst="rect">
            <a:avLst/>
          </a:prstGeom>
        </p:spPr>
      </p:pic>
      <p:sp>
        <p:nvSpPr>
          <p:cNvPr id="49" name="Prostokąt 48"/>
          <p:cNvSpPr/>
          <p:nvPr/>
        </p:nvSpPr>
        <p:spPr>
          <a:xfrm>
            <a:off x="5708548" y="2884139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/>
          </a:p>
        </p:txBody>
      </p:sp>
      <p:sp>
        <p:nvSpPr>
          <p:cNvPr id="50" name="Prostokąt zaokrąglony 49"/>
          <p:cNvSpPr/>
          <p:nvPr/>
        </p:nvSpPr>
        <p:spPr>
          <a:xfrm>
            <a:off x="5820450" y="2960339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Strzałka w górę i w dół 50"/>
          <p:cNvSpPr/>
          <p:nvPr/>
        </p:nvSpPr>
        <p:spPr>
          <a:xfrm>
            <a:off x="6094486" y="4061319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2" name="Strzałka w górę i w dół 51"/>
          <p:cNvSpPr/>
          <p:nvPr/>
        </p:nvSpPr>
        <p:spPr>
          <a:xfrm>
            <a:off x="6576443" y="4055630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53" name="Prostokąt zaokrąglony 52"/>
          <p:cNvSpPr/>
          <p:nvPr/>
        </p:nvSpPr>
        <p:spPr>
          <a:xfrm>
            <a:off x="5898146" y="4375613"/>
            <a:ext cx="1313836" cy="1829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Prostokąt zaokrąglony 53"/>
          <p:cNvSpPr/>
          <p:nvPr/>
        </p:nvSpPr>
        <p:spPr>
          <a:xfrm>
            <a:off x="5883353" y="3664887"/>
            <a:ext cx="1294343" cy="2564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BTrainFrameTxRx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Prostokąt zaokrąglony 54"/>
          <p:cNvSpPr/>
          <p:nvPr/>
        </p:nvSpPr>
        <p:spPr>
          <a:xfrm>
            <a:off x="5888525" y="3336783"/>
            <a:ext cx="1302564" cy="25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Streamers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Prostokąt zaokrąglony 55"/>
          <p:cNvSpPr/>
          <p:nvPr/>
        </p:nvSpPr>
        <p:spPr>
          <a:xfrm>
            <a:off x="5883353" y="3027643"/>
            <a:ext cx="1302564" cy="2564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PTP Core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63" y="3049960"/>
            <a:ext cx="251489" cy="228600"/>
          </a:xfrm>
          <a:prstGeom prst="rect">
            <a:avLst/>
          </a:prstGeom>
        </p:spPr>
      </p:pic>
      <p:sp>
        <p:nvSpPr>
          <p:cNvPr id="58" name="Rounded Rectangle 34"/>
          <p:cNvSpPr/>
          <p:nvPr/>
        </p:nvSpPr>
        <p:spPr>
          <a:xfrm>
            <a:off x="201536" y="1194815"/>
            <a:ext cx="7799464" cy="2398463"/>
          </a:xfrm>
          <a:prstGeom prst="roundRect">
            <a:avLst>
              <a:gd name="adj" fmla="val 4563"/>
            </a:avLst>
          </a:prstGeom>
          <a:solidFill>
            <a:srgbClr val="00B0F0">
              <a:alpha val="28000"/>
            </a:srgbClr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ounded Rectangle 36"/>
          <p:cNvSpPr/>
          <p:nvPr/>
        </p:nvSpPr>
        <p:spPr>
          <a:xfrm>
            <a:off x="201536" y="774342"/>
            <a:ext cx="7799464" cy="401183"/>
          </a:xfrm>
          <a:prstGeom prst="roundRect">
            <a:avLst/>
          </a:prstGeom>
          <a:solidFill>
            <a:srgbClr val="92D050">
              <a:alpha val="34000"/>
            </a:srgbClr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37"/>
          <p:cNvSpPr txBox="1"/>
          <p:nvPr/>
        </p:nvSpPr>
        <p:spPr>
          <a:xfrm>
            <a:off x="269238" y="821044"/>
            <a:ext cx="57150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Developed by BE-CO-HT, support eventually by </a:t>
            </a:r>
            <a:r>
              <a:rPr lang="pl-PL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TE-MSC-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MM </a:t>
            </a:r>
          </a:p>
        </p:txBody>
      </p:sp>
      <p:sp>
        <p:nvSpPr>
          <p:cNvPr id="63" name="TextBox 35"/>
          <p:cNvSpPr txBox="1"/>
          <p:nvPr/>
        </p:nvSpPr>
        <p:spPr>
          <a:xfrm>
            <a:off x="246378" y="1259924"/>
            <a:ext cx="1978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pl-PL" sz="1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-supported</a:t>
            </a:r>
          </a:p>
        </p:txBody>
      </p:sp>
      <p:pic>
        <p:nvPicPr>
          <p:cNvPr id="64" name="Picture 4" descr="Image associé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421" y="1683381"/>
            <a:ext cx="583568" cy="5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389" y="2587822"/>
            <a:ext cx="661667" cy="661667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929274" y="1248494"/>
            <a:ext cx="1679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b="1" dirty="0">
                <a:latin typeface="Times New Roman" pitchFamily="18" charset="0"/>
                <a:cs typeface="Times New Roman" pitchFamily="18" charset="0"/>
              </a:rPr>
              <a:t>Controls Open Source </a:t>
            </a:r>
          </a:p>
          <a:p>
            <a:pPr algn="ctr"/>
            <a:r>
              <a:rPr lang="fr-CH" sz="1200" b="1" dirty="0">
                <a:latin typeface="Times New Roman" pitchFamily="18" charset="0"/>
                <a:cs typeface="Times New Roman" pitchFamily="18" charset="0"/>
              </a:rPr>
              <a:t>MOnitoring System</a:t>
            </a:r>
          </a:p>
        </p:txBody>
      </p:sp>
      <p:sp>
        <p:nvSpPr>
          <p:cNvPr id="70" name="TextBox 20"/>
          <p:cNvSpPr txBox="1"/>
          <p:nvPr/>
        </p:nvSpPr>
        <p:spPr>
          <a:xfrm>
            <a:off x="2971800" y="3181350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b="1" dirty="0" smtClean="0">
                <a:latin typeface="Times New Roman" pitchFamily="18" charset="0"/>
                <a:cs typeface="Times New Roman" pitchFamily="18" charset="0"/>
              </a:rPr>
              <a:t>WR NEtwork MOnitoring</a:t>
            </a:r>
          </a:p>
          <a:p>
            <a:pPr algn="ctr"/>
            <a:r>
              <a:rPr lang="fr-CH" sz="1200" b="1" dirty="0" smtClean="0">
                <a:latin typeface="Times New Roman" pitchFamily="18" charset="0"/>
                <a:cs typeface="Times New Roman" pitchFamily="18" charset="0"/>
              </a:rPr>
              <a:t>and Configuration</a:t>
            </a:r>
          </a:p>
        </p:txBody>
      </p:sp>
      <p:cxnSp>
        <p:nvCxnSpPr>
          <p:cNvPr id="71" name="Elbow Connector 85"/>
          <p:cNvCxnSpPr/>
          <p:nvPr/>
        </p:nvCxnSpPr>
        <p:spPr>
          <a:xfrm flipV="1">
            <a:off x="4169244" y="2337773"/>
            <a:ext cx="1482734" cy="395487"/>
          </a:xfrm>
          <a:prstGeom prst="bentConnector3">
            <a:avLst>
              <a:gd name="adj1" fmla="val 102933"/>
            </a:avLst>
          </a:prstGeom>
          <a:ln w="38100">
            <a:solidFill>
              <a:srgbClr val="0070C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56"/>
          <p:cNvCxnSpPr/>
          <p:nvPr/>
        </p:nvCxnSpPr>
        <p:spPr>
          <a:xfrm rot="16200000" flipH="1">
            <a:off x="6177980" y="2661320"/>
            <a:ext cx="543236" cy="54803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56"/>
          <p:cNvCxnSpPr/>
          <p:nvPr/>
        </p:nvCxnSpPr>
        <p:spPr>
          <a:xfrm flipV="1">
            <a:off x="5651980" y="2006659"/>
            <a:ext cx="941193" cy="143619"/>
          </a:xfrm>
          <a:prstGeom prst="bentConnector3">
            <a:avLst>
              <a:gd name="adj1" fmla="val 104244"/>
            </a:avLst>
          </a:prstGeom>
          <a:ln w="38100">
            <a:solidFill>
              <a:srgbClr val="0070C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68"/>
          <p:cNvSpPr/>
          <p:nvPr/>
        </p:nvSpPr>
        <p:spPr>
          <a:xfrm>
            <a:off x="4222800" y="2724707"/>
            <a:ext cx="1375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Nodes monitoring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over SNMP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84" name="Rectangle 55"/>
          <p:cNvSpPr/>
          <p:nvPr/>
        </p:nvSpPr>
        <p:spPr>
          <a:xfrm>
            <a:off x="4222800" y="1788658"/>
            <a:ext cx="1393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Switch monitoring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over SNMP</a:t>
            </a:r>
            <a:endParaRPr lang="en-US" sz="1200" b="1" dirty="0">
              <a:solidFill>
                <a:srgbClr val="0070C0"/>
              </a:solidFill>
            </a:endParaRPr>
          </a:p>
        </p:txBody>
      </p:sp>
      <p:cxnSp>
        <p:nvCxnSpPr>
          <p:cNvPr id="85" name="Elbow Connector 81"/>
          <p:cNvCxnSpPr/>
          <p:nvPr/>
        </p:nvCxnSpPr>
        <p:spPr>
          <a:xfrm>
            <a:off x="4169244" y="2020873"/>
            <a:ext cx="1260567" cy="142700"/>
          </a:xfrm>
          <a:prstGeom prst="bentConnector2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Down Arrow 48"/>
          <p:cNvSpPr/>
          <p:nvPr/>
        </p:nvSpPr>
        <p:spPr>
          <a:xfrm>
            <a:off x="3685248" y="2272992"/>
            <a:ext cx="330638" cy="415729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269238" y="1608622"/>
            <a:ext cx="2895600" cy="185175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Monitoring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WR Switch and its ports state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WR Node state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Frames tx/rx/lost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Max/min/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avg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latency</a:t>
            </a:r>
          </a:p>
        </p:txBody>
      </p:sp>
      <p:sp>
        <p:nvSpPr>
          <p:cNvPr id="69" name="Rounded Rectangle 36"/>
          <p:cNvSpPr/>
          <p:nvPr/>
        </p:nvSpPr>
        <p:spPr>
          <a:xfrm>
            <a:off x="201536" y="3618185"/>
            <a:ext cx="7799464" cy="401183"/>
          </a:xfrm>
          <a:prstGeom prst="roundRect">
            <a:avLst/>
          </a:prstGeom>
          <a:solidFill>
            <a:srgbClr val="92D050">
              <a:alpha val="34000"/>
            </a:srgbClr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37"/>
          <p:cNvSpPr txBox="1"/>
          <p:nvPr/>
        </p:nvSpPr>
        <p:spPr>
          <a:xfrm>
            <a:off x="300548" y="3664887"/>
            <a:ext cx="57150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Developed by BE-CO-HT, support eventually by </a:t>
            </a:r>
            <a:r>
              <a:rPr lang="pl-PL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TE-MSC-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MM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10312" r="1300" b="2822"/>
          <a:stretch/>
        </p:blipFill>
        <p:spPr>
          <a:xfrm>
            <a:off x="304800" y="1259924"/>
            <a:ext cx="3864444" cy="22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5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" descr="Résultat de recherche d'images pour &quot;server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23" y="2611233"/>
            <a:ext cx="606666" cy="61484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Support and monitoring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4" name="Content Placeholder 2"/>
          <p:cNvSpPr txBox="1">
            <a:spLocks/>
          </p:cNvSpPr>
          <p:nvPr/>
        </p:nvSpPr>
        <p:spPr>
          <a:xfrm>
            <a:off x="171056" y="895350"/>
            <a:ext cx="5266820" cy="3935715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175"/>
          <p:cNvSpPr/>
          <p:nvPr/>
        </p:nvSpPr>
        <p:spPr>
          <a:xfrm>
            <a:off x="5521212" y="2190750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77"/>
          <p:cNvSpPr/>
          <p:nvPr/>
        </p:nvSpPr>
        <p:spPr>
          <a:xfrm>
            <a:off x="5779731" y="2327745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Elbow Connector 178"/>
          <p:cNvCxnSpPr>
            <a:stCxn id="154" idx="2"/>
          </p:cNvCxnSpPr>
          <p:nvPr/>
        </p:nvCxnSpPr>
        <p:spPr>
          <a:xfrm rot="16200000" flipH="1">
            <a:off x="6142368" y="2632059"/>
            <a:ext cx="433536" cy="55446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79"/>
          <p:cNvSpPr/>
          <p:nvPr/>
        </p:nvSpPr>
        <p:spPr>
          <a:xfrm>
            <a:off x="5984238" y="2337773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80"/>
          <p:cNvSpPr/>
          <p:nvPr/>
        </p:nvSpPr>
        <p:spPr>
          <a:xfrm>
            <a:off x="6912413" y="2357531"/>
            <a:ext cx="130766" cy="59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82"/>
          <p:cNvSpPr txBox="1"/>
          <p:nvPr/>
        </p:nvSpPr>
        <p:spPr>
          <a:xfrm>
            <a:off x="4949116" y="2403695"/>
            <a:ext cx="8178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WR Switch</a:t>
            </a:r>
            <a:endParaRPr lang="en-US" sz="1100" b="1" dirty="0"/>
          </a:p>
        </p:txBody>
      </p:sp>
      <p:pic>
        <p:nvPicPr>
          <p:cNvPr id="154" name="Picture 18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1" t="6842" r="2255" b="81117"/>
          <a:stretch/>
        </p:blipFill>
        <p:spPr>
          <a:xfrm>
            <a:off x="4914093" y="2150277"/>
            <a:ext cx="2834640" cy="292737"/>
          </a:xfrm>
          <a:prstGeom prst="rect">
            <a:avLst/>
          </a:prstGeom>
        </p:spPr>
      </p:pic>
      <p:sp>
        <p:nvSpPr>
          <p:cNvPr id="65" name="pole tekstowe 64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Prostokąt 78"/>
          <p:cNvSpPr/>
          <p:nvPr/>
        </p:nvSpPr>
        <p:spPr>
          <a:xfrm>
            <a:off x="5766969" y="57150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5844072" y="769648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trzałka w górę i w dół 14"/>
          <p:cNvSpPr/>
          <p:nvPr/>
        </p:nvSpPr>
        <p:spPr>
          <a:xfrm>
            <a:off x="6071243" y="468653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3" name="Strzałka w górę i w dół 82"/>
          <p:cNvSpPr/>
          <p:nvPr/>
        </p:nvSpPr>
        <p:spPr>
          <a:xfrm>
            <a:off x="6630582" y="468653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98" name="Prostokąt zaokrąglony 97"/>
          <p:cNvSpPr/>
          <p:nvPr/>
        </p:nvSpPr>
        <p:spPr>
          <a:xfrm>
            <a:off x="5958838" y="285750"/>
            <a:ext cx="1313836" cy="1829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5" name="Elbow Connector 174"/>
          <p:cNvCxnSpPr>
            <a:stCxn id="79" idx="2"/>
            <a:endCxn id="146" idx="0"/>
          </p:cNvCxnSpPr>
          <p:nvPr/>
        </p:nvCxnSpPr>
        <p:spPr>
          <a:xfrm rot="5400000">
            <a:off x="5975584" y="1573162"/>
            <a:ext cx="228600" cy="1006577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rostokąt zaokrąglony 58"/>
          <p:cNvSpPr/>
          <p:nvPr/>
        </p:nvSpPr>
        <p:spPr>
          <a:xfrm>
            <a:off x="5918718" y="895350"/>
            <a:ext cx="1294343" cy="2564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BTrainFrameTxRx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Prostokąt zaokrąglony 60"/>
          <p:cNvSpPr/>
          <p:nvPr/>
        </p:nvSpPr>
        <p:spPr>
          <a:xfrm>
            <a:off x="5910497" y="1188095"/>
            <a:ext cx="1302564" cy="25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Streamers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Prostokąt zaokrąglony 71"/>
          <p:cNvSpPr/>
          <p:nvPr/>
        </p:nvSpPr>
        <p:spPr>
          <a:xfrm>
            <a:off x="5910497" y="1517200"/>
            <a:ext cx="1302564" cy="2564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PTP Core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07" y="1539517"/>
            <a:ext cx="251489" cy="228600"/>
          </a:xfrm>
          <a:prstGeom prst="rect">
            <a:avLst/>
          </a:prstGeom>
        </p:spPr>
      </p:pic>
      <p:sp>
        <p:nvSpPr>
          <p:cNvPr id="49" name="Prostokąt 48"/>
          <p:cNvSpPr/>
          <p:nvPr/>
        </p:nvSpPr>
        <p:spPr>
          <a:xfrm>
            <a:off x="5708548" y="2884139"/>
            <a:ext cx="1652405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dirty="0"/>
          </a:p>
        </p:txBody>
      </p:sp>
      <p:sp>
        <p:nvSpPr>
          <p:cNvPr id="50" name="Prostokąt zaokrąglony 49"/>
          <p:cNvSpPr/>
          <p:nvPr/>
        </p:nvSpPr>
        <p:spPr>
          <a:xfrm>
            <a:off x="5820450" y="2960339"/>
            <a:ext cx="1428601" cy="10933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Strzałka w górę i w dół 50"/>
          <p:cNvSpPr/>
          <p:nvPr/>
        </p:nvSpPr>
        <p:spPr>
          <a:xfrm>
            <a:off x="6094486" y="4061319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2" name="Strzałka w górę i w dół 51"/>
          <p:cNvSpPr/>
          <p:nvPr/>
        </p:nvSpPr>
        <p:spPr>
          <a:xfrm>
            <a:off x="6576443" y="4055630"/>
            <a:ext cx="481957" cy="300996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53" name="Prostokąt zaokrąglony 52"/>
          <p:cNvSpPr/>
          <p:nvPr/>
        </p:nvSpPr>
        <p:spPr>
          <a:xfrm>
            <a:off x="5898146" y="4375613"/>
            <a:ext cx="1313836" cy="1829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User logic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Prostokąt zaokrąglony 53"/>
          <p:cNvSpPr/>
          <p:nvPr/>
        </p:nvSpPr>
        <p:spPr>
          <a:xfrm>
            <a:off x="5883353" y="3664887"/>
            <a:ext cx="1294343" cy="25649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BTrainFrameTxRx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Prostokąt zaokrąglony 54"/>
          <p:cNvSpPr/>
          <p:nvPr/>
        </p:nvSpPr>
        <p:spPr>
          <a:xfrm>
            <a:off x="5888525" y="3336783"/>
            <a:ext cx="1302564" cy="25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Streamers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Prostokąt zaokrąglony 55"/>
          <p:cNvSpPr/>
          <p:nvPr/>
        </p:nvSpPr>
        <p:spPr>
          <a:xfrm>
            <a:off x="5883353" y="3027643"/>
            <a:ext cx="1302564" cy="2564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WR PTP Core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463" y="3049960"/>
            <a:ext cx="251489" cy="228600"/>
          </a:xfrm>
          <a:prstGeom prst="rect">
            <a:avLst/>
          </a:prstGeom>
        </p:spPr>
      </p:pic>
      <p:sp>
        <p:nvSpPr>
          <p:cNvPr id="58" name="Rounded Rectangle 34"/>
          <p:cNvSpPr/>
          <p:nvPr/>
        </p:nvSpPr>
        <p:spPr>
          <a:xfrm>
            <a:off x="201536" y="1194815"/>
            <a:ext cx="7799464" cy="2398463"/>
          </a:xfrm>
          <a:prstGeom prst="roundRect">
            <a:avLst>
              <a:gd name="adj" fmla="val 4563"/>
            </a:avLst>
          </a:prstGeom>
          <a:solidFill>
            <a:srgbClr val="00B0F0">
              <a:alpha val="28000"/>
            </a:srgbClr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ounded Rectangle 36"/>
          <p:cNvSpPr/>
          <p:nvPr/>
        </p:nvSpPr>
        <p:spPr>
          <a:xfrm>
            <a:off x="201536" y="774342"/>
            <a:ext cx="7799464" cy="401183"/>
          </a:xfrm>
          <a:prstGeom prst="roundRect">
            <a:avLst/>
          </a:prstGeom>
          <a:solidFill>
            <a:srgbClr val="92D050">
              <a:alpha val="34000"/>
            </a:srgbClr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37"/>
          <p:cNvSpPr txBox="1"/>
          <p:nvPr/>
        </p:nvSpPr>
        <p:spPr>
          <a:xfrm>
            <a:off x="269238" y="821044"/>
            <a:ext cx="57150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Developed by BE-CO-HT, support eventually by </a:t>
            </a:r>
            <a:r>
              <a:rPr lang="pl-PL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TE-MSC-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MM </a:t>
            </a:r>
          </a:p>
        </p:txBody>
      </p:sp>
      <p:sp>
        <p:nvSpPr>
          <p:cNvPr id="63" name="TextBox 35"/>
          <p:cNvSpPr txBox="1"/>
          <p:nvPr/>
        </p:nvSpPr>
        <p:spPr>
          <a:xfrm>
            <a:off x="246378" y="1259924"/>
            <a:ext cx="1978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pl-PL" sz="1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-supported</a:t>
            </a:r>
          </a:p>
        </p:txBody>
      </p:sp>
      <p:pic>
        <p:nvPicPr>
          <p:cNvPr id="64" name="Picture 4" descr="Image associé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421" y="1683381"/>
            <a:ext cx="583568" cy="5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389" y="2587822"/>
            <a:ext cx="661667" cy="661667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929274" y="1248494"/>
            <a:ext cx="1679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b="1" dirty="0">
                <a:latin typeface="Times New Roman" pitchFamily="18" charset="0"/>
                <a:cs typeface="Times New Roman" pitchFamily="18" charset="0"/>
              </a:rPr>
              <a:t>Controls Open Source </a:t>
            </a:r>
          </a:p>
          <a:p>
            <a:pPr algn="ctr"/>
            <a:r>
              <a:rPr lang="fr-CH" sz="1200" b="1" dirty="0">
                <a:latin typeface="Times New Roman" pitchFamily="18" charset="0"/>
                <a:cs typeface="Times New Roman" pitchFamily="18" charset="0"/>
              </a:rPr>
              <a:t>MOnitoring System</a:t>
            </a:r>
          </a:p>
        </p:txBody>
      </p:sp>
      <p:sp>
        <p:nvSpPr>
          <p:cNvPr id="70" name="TextBox 20"/>
          <p:cNvSpPr txBox="1"/>
          <p:nvPr/>
        </p:nvSpPr>
        <p:spPr>
          <a:xfrm>
            <a:off x="2971800" y="3181350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200" b="1" dirty="0" smtClean="0">
                <a:latin typeface="Times New Roman" pitchFamily="18" charset="0"/>
                <a:cs typeface="Times New Roman" pitchFamily="18" charset="0"/>
              </a:rPr>
              <a:t>WR NEtwork MOnitoring</a:t>
            </a:r>
          </a:p>
          <a:p>
            <a:pPr algn="ctr"/>
            <a:r>
              <a:rPr lang="fr-CH" sz="1200" b="1" dirty="0" smtClean="0">
                <a:latin typeface="Times New Roman" pitchFamily="18" charset="0"/>
                <a:cs typeface="Times New Roman" pitchFamily="18" charset="0"/>
              </a:rPr>
              <a:t>and Configuration</a:t>
            </a:r>
          </a:p>
        </p:txBody>
      </p:sp>
      <p:cxnSp>
        <p:nvCxnSpPr>
          <p:cNvPr id="71" name="Elbow Connector 85"/>
          <p:cNvCxnSpPr/>
          <p:nvPr/>
        </p:nvCxnSpPr>
        <p:spPr>
          <a:xfrm flipV="1">
            <a:off x="4169244" y="2337773"/>
            <a:ext cx="1482734" cy="395487"/>
          </a:xfrm>
          <a:prstGeom prst="bentConnector3">
            <a:avLst>
              <a:gd name="adj1" fmla="val 102933"/>
            </a:avLst>
          </a:prstGeom>
          <a:ln w="38100">
            <a:solidFill>
              <a:srgbClr val="0070C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56"/>
          <p:cNvCxnSpPr/>
          <p:nvPr/>
        </p:nvCxnSpPr>
        <p:spPr>
          <a:xfrm rot="16200000" flipH="1">
            <a:off x="6177980" y="2661320"/>
            <a:ext cx="543236" cy="54803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56"/>
          <p:cNvCxnSpPr/>
          <p:nvPr/>
        </p:nvCxnSpPr>
        <p:spPr>
          <a:xfrm flipV="1">
            <a:off x="5651980" y="2006659"/>
            <a:ext cx="941193" cy="143619"/>
          </a:xfrm>
          <a:prstGeom prst="bentConnector3">
            <a:avLst>
              <a:gd name="adj1" fmla="val 104244"/>
            </a:avLst>
          </a:prstGeom>
          <a:ln w="38100">
            <a:solidFill>
              <a:srgbClr val="0070C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68"/>
          <p:cNvSpPr/>
          <p:nvPr/>
        </p:nvSpPr>
        <p:spPr>
          <a:xfrm>
            <a:off x="4222800" y="2724707"/>
            <a:ext cx="1375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Nodes monitoring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over SNMP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84" name="Rectangle 55"/>
          <p:cNvSpPr/>
          <p:nvPr/>
        </p:nvSpPr>
        <p:spPr>
          <a:xfrm>
            <a:off x="4222800" y="1788658"/>
            <a:ext cx="1393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Switch monitoring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1200" b="1" dirty="0" smtClean="0">
                <a:solidFill>
                  <a:srgbClr val="0070C0"/>
                </a:solidFill>
              </a:rPr>
              <a:t>over SNMP</a:t>
            </a:r>
            <a:endParaRPr lang="en-US" sz="1200" b="1" dirty="0">
              <a:solidFill>
                <a:srgbClr val="0070C0"/>
              </a:solidFill>
            </a:endParaRPr>
          </a:p>
        </p:txBody>
      </p:sp>
      <p:cxnSp>
        <p:nvCxnSpPr>
          <p:cNvPr id="85" name="Elbow Connector 81"/>
          <p:cNvCxnSpPr/>
          <p:nvPr/>
        </p:nvCxnSpPr>
        <p:spPr>
          <a:xfrm>
            <a:off x="4169244" y="2020873"/>
            <a:ext cx="1260567" cy="142700"/>
          </a:xfrm>
          <a:prstGeom prst="bentConnector2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Down Arrow 48"/>
          <p:cNvSpPr/>
          <p:nvPr/>
        </p:nvSpPr>
        <p:spPr>
          <a:xfrm>
            <a:off x="3685248" y="2272992"/>
            <a:ext cx="330638" cy="415729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269238" y="1608622"/>
            <a:ext cx="2895600" cy="185175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Monitoring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WR Switch and its ports state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WR Node state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Frames tx/rx/lost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Max/min/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avg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latency</a:t>
            </a:r>
          </a:p>
        </p:txBody>
      </p:sp>
      <p:sp>
        <p:nvSpPr>
          <p:cNvPr id="69" name="Rounded Rectangle 36"/>
          <p:cNvSpPr/>
          <p:nvPr/>
        </p:nvSpPr>
        <p:spPr>
          <a:xfrm>
            <a:off x="201536" y="3618185"/>
            <a:ext cx="7799464" cy="401183"/>
          </a:xfrm>
          <a:prstGeom prst="roundRect">
            <a:avLst/>
          </a:prstGeom>
          <a:solidFill>
            <a:srgbClr val="92D050">
              <a:alpha val="34000"/>
            </a:srgbClr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37"/>
          <p:cNvSpPr txBox="1"/>
          <p:nvPr/>
        </p:nvSpPr>
        <p:spPr>
          <a:xfrm>
            <a:off x="300548" y="3664887"/>
            <a:ext cx="57150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Developed by BE-CO-HT, support eventually by </a:t>
            </a:r>
            <a:r>
              <a:rPr lang="pl-PL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TE-MSC-</a:t>
            </a:r>
            <a:r>
              <a:rPr lang="en-US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MM </a:t>
            </a:r>
          </a:p>
        </p:txBody>
      </p:sp>
      <p:pic>
        <p:nvPicPr>
          <p:cNvPr id="68" name="Obraz 6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1"/>
          <a:stretch/>
        </p:blipFill>
        <p:spPr>
          <a:xfrm>
            <a:off x="304799" y="1259924"/>
            <a:ext cx="3890781" cy="224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Status and Plans for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over White Rabbit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pole tekstowe 64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76200" y="808025"/>
            <a:ext cx="7239000" cy="384402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Before LS2,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successfully used in operation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PS: since 2015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ELENA: 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since its start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legacy </a:t>
            </a:r>
            <a:r>
              <a:rPr lang="en-US" sz="1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BTrain</a:t>
            </a:r>
            <a:endParaRPr lang="en-US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PSB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LEIR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at the end of run 2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LS2, operational in PSB,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LEIR, PS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, SPS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AD, ELENA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br>
              <a:rPr lang="en-US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above features included</a:t>
            </a:r>
            <a:endParaRPr lang="en-US" sz="11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" b="10059"/>
          <a:stretch/>
        </p:blipFill>
        <p:spPr>
          <a:xfrm>
            <a:off x="5867400" y="2952750"/>
            <a:ext cx="3276600" cy="1540651"/>
          </a:xfrm>
          <a:prstGeom prst="rect">
            <a:avLst/>
          </a:prstGeom>
        </p:spPr>
      </p:pic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Status and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Plans for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over White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Rabbit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pole tekstowe 64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76200" y="808025"/>
            <a:ext cx="7924800" cy="384402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Before LS2, successfully used in operation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PS: since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endPara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ELENA: since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its start – no legacy </a:t>
            </a:r>
            <a:r>
              <a:rPr lang="en-US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BTrain</a:t>
            </a:r>
            <a:endPara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PSB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LEIR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at the end of run 2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LS2,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operational in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PSB,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LEIR,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PS, SPS, AD, ELENA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Ongoing work – to be included in next release of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over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WhiteRabbit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 streamers fixed-latency improved from ± 8ns to 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sub-ns</a:t>
            </a:r>
            <a:endParaRPr 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ClrTx/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Support for Cute-WR-DP FMC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Support for user API on FMC pins</a:t>
            </a:r>
          </a:p>
          <a:p>
            <a:pPr>
              <a:buClrTx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62350"/>
            <a:ext cx="1243058" cy="806360"/>
          </a:xfrm>
          <a:prstGeom prst="rect">
            <a:avLst/>
          </a:prstGeom>
        </p:spPr>
      </p:pic>
      <p:sp>
        <p:nvSpPr>
          <p:cNvPr id="91" name="Right Arrow 3"/>
          <p:cNvSpPr/>
          <p:nvPr/>
        </p:nvSpPr>
        <p:spPr>
          <a:xfrm>
            <a:off x="5257800" y="3638550"/>
            <a:ext cx="609600" cy="5334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11"/>
          <p:cNvSpPr txBox="1"/>
          <p:nvPr/>
        </p:nvSpPr>
        <p:spPr>
          <a:xfrm>
            <a:off x="3962400" y="4488418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FMC card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12"/>
          <p:cNvSpPr txBox="1"/>
          <p:nvPr/>
        </p:nvSpPr>
        <p:spPr>
          <a:xfrm>
            <a:off x="6973384" y="4486275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FMC carrier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pole tekstowe 64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76200" y="808025"/>
            <a:ext cx="8229600" cy="384402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buClrTx/>
              <a:buFont typeface="Arial" pitchFamily="34" charset="0"/>
              <a:buChar char="•"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– critical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system in PSB, LEIR, PS, SPS,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ELENA </a:t>
            </a:r>
          </a:p>
          <a:p>
            <a:pPr>
              <a:spcBef>
                <a:spcPts val="800"/>
              </a:spcBef>
              <a:buClrTx/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White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Rabbit –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suitable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CO-supported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technology, versatile and flexible</a:t>
            </a:r>
          </a:p>
          <a:p>
            <a:pPr>
              <a:spcBef>
                <a:spcPts val="800"/>
              </a:spcBef>
              <a:buClrTx/>
              <a:buFont typeface="Arial" pitchFamily="34" charset="0"/>
              <a:buChar char="•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over White Rabbit</a:t>
            </a:r>
          </a:p>
          <a:p>
            <a:pPr lvl="1">
              <a:spcBef>
                <a:spcPts val="800"/>
              </a:spcBef>
              <a:buClrTx/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 the heart of the FIRESTORM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project</a:t>
            </a:r>
            <a:endPara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800"/>
              </a:spcBef>
              <a:buClrTx/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common interface between all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users</a:t>
            </a:r>
          </a:p>
          <a:p>
            <a:pPr lvl="1">
              <a:spcBef>
                <a:spcPts val="800"/>
              </a:spcBef>
              <a:buClrTx/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smooth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inter-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departament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inter-group collaboration</a:t>
            </a:r>
            <a:b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between TE-MSC,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TE-EPC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BE-RF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BE-BI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facilitated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BE-CO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Tx/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990600" y="4774168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wikis.cern.ch/display/HT/Btrain+over+White+Rabbit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6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pole tekstowe 64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76200" y="808025"/>
            <a:ext cx="8229600" cy="384402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buClrTx/>
              <a:buFont typeface="Arial" pitchFamily="34" charset="0"/>
              <a:buChar char="•"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– critical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system in PSB, LEIR, PS, SPS,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ELENA </a:t>
            </a:r>
          </a:p>
          <a:p>
            <a:pPr>
              <a:spcBef>
                <a:spcPts val="800"/>
              </a:spcBef>
              <a:buClrTx/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White Rabbit – suitable CO-supported technology, versatile and flexible</a:t>
            </a:r>
          </a:p>
          <a:p>
            <a:pPr>
              <a:spcBef>
                <a:spcPts val="800"/>
              </a:spcBef>
              <a:buClrTx/>
              <a:buFont typeface="Arial" pitchFamily="34" charset="0"/>
              <a:buChar char="•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over White Rabbit</a:t>
            </a:r>
          </a:p>
          <a:p>
            <a:pPr lvl="1">
              <a:spcBef>
                <a:spcPts val="800"/>
              </a:spcBef>
              <a:buClrTx/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 the heart of the FIRESTORM project</a:t>
            </a:r>
          </a:p>
          <a:p>
            <a:pPr lvl="1">
              <a:spcBef>
                <a:spcPts val="800"/>
              </a:spcBef>
              <a:buClrTx/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common interface between all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users</a:t>
            </a:r>
          </a:p>
          <a:p>
            <a:pPr lvl="1">
              <a:spcBef>
                <a:spcPts val="800"/>
              </a:spcBef>
              <a:buClrTx/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smooth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inter-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departament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inter-group collaboration</a:t>
            </a:r>
            <a:b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between TE-MSC,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TE-EPC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BE-RF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BE-BI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facilitated BE-CO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Font typeface="Arial" pitchFamily="34" charset="0"/>
              <a:buChar char="•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Tx/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990600" y="4774168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wikis.cern.ch/display/HT/Btrain+over+White+Rabbit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066" y="1809750"/>
            <a:ext cx="1508598" cy="21336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7252306" y="384819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184343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Outline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WR in a nutshell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over WR (Maciej)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WR Trigger Distribution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Dimitris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RF Signal Distribution over WR (John)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Q&amp;A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1047750"/>
            <a:ext cx="3302000" cy="3714750"/>
          </a:xfrm>
          <a:prstGeom prst="rect">
            <a:avLst/>
          </a:prstGeom>
        </p:spPr>
      </p:pic>
      <p:pic>
        <p:nvPicPr>
          <p:cNvPr id="6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75" y="18600"/>
            <a:ext cx="1069325" cy="972000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White Rabbit in a nutshell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06078"/>
            <a:ext cx="5181600" cy="3394472"/>
          </a:xfrm>
        </p:spPr>
        <p:txBody>
          <a:bodyPr>
            <a:noAutofit/>
          </a:bodyPr>
          <a:lstStyle/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CERN and GSI initiative for control &amp; timing</a:t>
            </a:r>
          </a:p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Based on well-established standards</a:t>
            </a:r>
          </a:p>
          <a:p>
            <a:pPr marL="569913" lvl="1" indent="-169863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Ethernet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(IEEE 802.3)</a:t>
            </a:r>
          </a:p>
          <a:p>
            <a:pPr marL="569913" lvl="1" indent="-169863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Bridged Local Area Network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(IEEE 802.1Q)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69863" indent="-169863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66900"/>
            <a:ext cx="8229600" cy="85725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Backup slides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5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9"/>
          <a:stretch/>
        </p:blipFill>
        <p:spPr>
          <a:xfrm>
            <a:off x="3008371" y="133350"/>
            <a:ext cx="6094446" cy="4495800"/>
          </a:xfrm>
          <a:prstGeom prst="rect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BTrain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over WR network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its configuration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90600" y="4774168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wikis.cern.ch/display/HT/Btrain+over+White+Rabbit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640" y="1352550"/>
            <a:ext cx="3693160" cy="3352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Tx/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same architecture/config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 all accelerators</a:t>
            </a:r>
          </a:p>
          <a:p>
            <a:pPr>
              <a:spcBef>
                <a:spcPts val="1200"/>
              </a:spcBef>
              <a:buClrTx/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Two redundant control chains: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operational and spare</a:t>
            </a:r>
          </a:p>
          <a:p>
            <a:pPr>
              <a:spcBef>
                <a:spcPts val="1200"/>
              </a:spcBef>
              <a:buClrTx/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VLANs used extensively to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enforce proper flow of 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information</a:t>
            </a:r>
          </a:p>
          <a:p>
            <a:pPr>
              <a:spcBef>
                <a:spcPts val="0"/>
              </a:spcBef>
              <a:buClrTx/>
              <a:buFont typeface="Arial" pitchFamily="34" charset="0"/>
              <a:buChar char="•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ClrTx/>
              <a:buFont typeface="Arial" pitchFamily="34" charset="0"/>
              <a:buChar char="•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Tx/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98" y="1047750"/>
            <a:ext cx="2909004" cy="3714750"/>
          </a:xfrm>
          <a:prstGeom prst="rect">
            <a:avLst/>
          </a:prstGeom>
        </p:spPr>
      </p:pic>
      <p:pic>
        <p:nvPicPr>
          <p:cNvPr id="6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75" y="18600"/>
            <a:ext cx="1069325" cy="972000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White Rabbit in a nutshell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06078"/>
            <a:ext cx="5181600" cy="3394472"/>
          </a:xfrm>
        </p:spPr>
        <p:txBody>
          <a:bodyPr>
            <a:noAutofit/>
          </a:bodyPr>
          <a:lstStyle/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CERN and GSI initiative for control &amp; timing</a:t>
            </a:r>
          </a:p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Based on well-established standards</a:t>
            </a:r>
          </a:p>
          <a:p>
            <a:pPr marL="569913" lvl="1" indent="-169863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Ethernet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(IEEE 802.3)</a:t>
            </a:r>
          </a:p>
          <a:p>
            <a:pPr marL="569913" lvl="1" indent="-169863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Bridged Local Area Network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(IEEE 802.1Q)</a:t>
            </a:r>
          </a:p>
          <a:p>
            <a:pPr marL="569913" lvl="1" indent="-169863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Precision Time Protocol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(IEEE 1588)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69863" indent="-169863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82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92932"/>
            <a:ext cx="3736732" cy="3810000"/>
          </a:xfrm>
          <a:prstGeom prst="rect">
            <a:avLst/>
          </a:prstGeom>
        </p:spPr>
      </p:pic>
      <p:pic>
        <p:nvPicPr>
          <p:cNvPr id="6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75" y="18600"/>
            <a:ext cx="1069325" cy="972000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White Rabbit in a nutshell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06078"/>
            <a:ext cx="5181600" cy="3394472"/>
          </a:xfrm>
        </p:spPr>
        <p:txBody>
          <a:bodyPr>
            <a:noAutofit/>
          </a:bodyPr>
          <a:lstStyle/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CERN and GSI initiative for control &amp; timing</a:t>
            </a:r>
          </a:p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Based on well-established standards</a:t>
            </a:r>
          </a:p>
          <a:p>
            <a:pPr marL="569913" lvl="1" indent="-169863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Ethernet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(IEEE 802.3)</a:t>
            </a:r>
          </a:p>
          <a:p>
            <a:pPr marL="569913" lvl="1" indent="-169863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Bridged Local Area Network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(IEEE 802.1Q)</a:t>
            </a:r>
          </a:p>
          <a:p>
            <a:pPr marL="569913" lvl="1" indent="-169863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Precision Time Protocol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(IEEE 1588)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69863" indent="-169863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47691"/>
            <a:ext cx="3736732" cy="3700482"/>
          </a:xfrm>
          <a:prstGeom prst="rect">
            <a:avLst/>
          </a:prstGeom>
        </p:spPr>
      </p:pic>
      <p:pic>
        <p:nvPicPr>
          <p:cNvPr id="6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75" y="18600"/>
            <a:ext cx="1069325" cy="972000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White Rabbit in a nutshell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06078"/>
            <a:ext cx="5181600" cy="3394472"/>
          </a:xfrm>
        </p:spPr>
        <p:txBody>
          <a:bodyPr>
            <a:noAutofit/>
          </a:bodyPr>
          <a:lstStyle/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CERN and GSI initiative for control &amp; timing</a:t>
            </a:r>
          </a:p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Based on well-established standards</a:t>
            </a:r>
          </a:p>
          <a:p>
            <a:pPr marL="569913" lvl="1" indent="-169863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Ethernet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(IEEE 802.3)</a:t>
            </a:r>
          </a:p>
          <a:p>
            <a:pPr marL="569913" lvl="1" indent="-169863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Bridged Local Area Network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(IEEE 802.1Q)</a:t>
            </a:r>
          </a:p>
          <a:p>
            <a:pPr marL="569913" lvl="1" indent="-169863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Precision Time Protocol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(IEEE 1588)</a:t>
            </a:r>
          </a:p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Extends standards to provide</a:t>
            </a:r>
          </a:p>
          <a:p>
            <a:pPr marL="569913" lvl="1" indent="-169863"/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Sub-ns </a:t>
            </a:r>
            <a:r>
              <a:rPr lang="en-US" sz="1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synchronisation</a:t>
            </a:r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(included in IEEE 1588)</a:t>
            </a:r>
          </a:p>
          <a:p>
            <a:pPr marL="569913" lvl="1" indent="-169863"/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Deterministic data transfer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69863" indent="-169863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610600" y="47932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47691"/>
            <a:ext cx="3736732" cy="3700482"/>
          </a:xfrm>
          <a:prstGeom prst="rect">
            <a:avLst/>
          </a:prstGeom>
        </p:spPr>
      </p:pic>
      <p:pic>
        <p:nvPicPr>
          <p:cNvPr id="6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275" y="18600"/>
            <a:ext cx="1069325" cy="972000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White Rabbit in a nutshell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06078"/>
            <a:ext cx="5181600" cy="3394472"/>
          </a:xfrm>
        </p:spPr>
        <p:txBody>
          <a:bodyPr>
            <a:noAutofit/>
          </a:bodyPr>
          <a:lstStyle/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CERN and GSI initiative for control &amp; timing</a:t>
            </a:r>
          </a:p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Based on well-established standards</a:t>
            </a:r>
          </a:p>
          <a:p>
            <a:pPr marL="569913" lvl="1" indent="-169863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Ethernet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(IEEE 802.3)</a:t>
            </a:r>
          </a:p>
          <a:p>
            <a:pPr marL="569913" lvl="1" indent="-169863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Bridged Local Area Network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(IEEE 802.1Q)</a:t>
            </a:r>
          </a:p>
          <a:p>
            <a:pPr marL="569913" lvl="1" indent="-169863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Precision Time Protocol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(IEEE 1588)</a:t>
            </a:r>
          </a:p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Extends standards to provide</a:t>
            </a:r>
          </a:p>
          <a:p>
            <a:pPr marL="569913" lvl="1" indent="-169863"/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Sub-ns </a:t>
            </a:r>
            <a:r>
              <a:rPr lang="en-US" sz="1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synchronisation</a:t>
            </a:r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(included in IEEE 1588)</a:t>
            </a:r>
          </a:p>
          <a:p>
            <a:pPr marL="569913" lvl="1" indent="-169863"/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Deterministic data transfer</a:t>
            </a:r>
          </a:p>
          <a:p>
            <a:pPr marL="169863" indent="-169863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Initial specs: links ≤10 km &amp; ≤2000 nodes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69863" indent="-169863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86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2922</Words>
  <Application>Microsoft Office PowerPoint</Application>
  <PresentationFormat>Pokaz na ekranie (16:9)</PresentationFormat>
  <Paragraphs>1299</Paragraphs>
  <Slides>51</Slides>
  <Notes>4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53" baseType="lpstr">
      <vt:lpstr>Motyw pakietu Office</vt:lpstr>
      <vt:lpstr>Równanie</vt:lpstr>
      <vt:lpstr>White Rabbit Applications</vt:lpstr>
      <vt:lpstr>Outline </vt:lpstr>
      <vt:lpstr>Outline </vt:lpstr>
      <vt:lpstr>White Rabbit in a nutshell </vt:lpstr>
      <vt:lpstr>White Rabbit in a nutshell </vt:lpstr>
      <vt:lpstr>White Rabbit in a nutshell </vt:lpstr>
      <vt:lpstr>White Rabbit in a nutshell </vt:lpstr>
      <vt:lpstr>White Rabbit in a nutshell </vt:lpstr>
      <vt:lpstr>White Rabbit in a nutshell </vt:lpstr>
      <vt:lpstr>White Rabbit in a nutshell </vt:lpstr>
      <vt:lpstr>White Rabbit in a nutshell </vt:lpstr>
      <vt:lpstr>White Rabbit in a nutshell </vt:lpstr>
      <vt:lpstr>Outline </vt:lpstr>
      <vt:lpstr>Synchrotron operation </vt:lpstr>
      <vt:lpstr>Synchrotron operation </vt:lpstr>
      <vt:lpstr>BTrain System </vt:lpstr>
      <vt:lpstr>BTrain System </vt:lpstr>
      <vt:lpstr>BTrain System </vt:lpstr>
      <vt:lpstr>BTrain System </vt:lpstr>
      <vt:lpstr>BTrain System </vt:lpstr>
      <vt:lpstr>BTrain System </vt:lpstr>
      <vt:lpstr>FIRESTORM to renovate BTrain </vt:lpstr>
      <vt:lpstr>FIRESTORM to renovate BTrain </vt:lpstr>
      <vt:lpstr>BTrain data transfer over WR </vt:lpstr>
      <vt:lpstr>BTrain data transfer over WR </vt:lpstr>
      <vt:lpstr>BTrain data transfer over WR </vt:lpstr>
      <vt:lpstr>BTrain data transfer over WR </vt:lpstr>
      <vt:lpstr>WR-BTrain Nodes </vt:lpstr>
      <vt:lpstr>WR-BTrain Nodes </vt:lpstr>
      <vt:lpstr>WR-BTrain Nodes </vt:lpstr>
      <vt:lpstr>WR-BTrain Nodes </vt:lpstr>
      <vt:lpstr>BTrain over White Rabbit Project </vt:lpstr>
      <vt:lpstr>BTrain over White Rabbit Project </vt:lpstr>
      <vt:lpstr>BTrain over White Rabbit Project </vt:lpstr>
      <vt:lpstr>BTrain over White Rabbit Project </vt:lpstr>
      <vt:lpstr>BTrain over White Rabbit Project </vt:lpstr>
      <vt:lpstr>BTrain over White Rabbit Project </vt:lpstr>
      <vt:lpstr>BTrain over White Rabbit Project </vt:lpstr>
      <vt:lpstr>BTrain over White Rabbit Project </vt:lpstr>
      <vt:lpstr>BTrain over White Rabbit Project </vt:lpstr>
      <vt:lpstr>Support and monitoring </vt:lpstr>
      <vt:lpstr>Support and monitoring </vt:lpstr>
      <vt:lpstr>Support and monitoring </vt:lpstr>
      <vt:lpstr>Support and monitoring </vt:lpstr>
      <vt:lpstr>Status and Plans for BTrain over White Rabbit </vt:lpstr>
      <vt:lpstr>Status and Plans for BTrain over White Rabbit </vt:lpstr>
      <vt:lpstr>Conclusions </vt:lpstr>
      <vt:lpstr>Conclusions </vt:lpstr>
      <vt:lpstr>Outline </vt:lpstr>
      <vt:lpstr>Backup slides</vt:lpstr>
      <vt:lpstr>BTrain over WR network  and its configuration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Maciej Lipinski</dc:creator>
  <cp:lastModifiedBy>Maciej Lipinski</cp:lastModifiedBy>
  <cp:revision>550</cp:revision>
  <dcterms:created xsi:type="dcterms:W3CDTF">2019-11-20T10:59:31Z</dcterms:created>
  <dcterms:modified xsi:type="dcterms:W3CDTF">2019-11-22T09:36:55Z</dcterms:modified>
</cp:coreProperties>
</file>